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6" r:id="rId4"/>
    <p:sldId id="287" r:id="rId5"/>
    <p:sldId id="259" r:id="rId6"/>
    <p:sldId id="273" r:id="rId7"/>
    <p:sldId id="272" r:id="rId8"/>
    <p:sldId id="277" r:id="rId9"/>
    <p:sldId id="263" r:id="rId10"/>
    <p:sldId id="292" r:id="rId11"/>
    <p:sldId id="293" r:id="rId12"/>
    <p:sldId id="294" r:id="rId13"/>
    <p:sldId id="271" r:id="rId14"/>
    <p:sldId id="270" r:id="rId15"/>
    <p:sldId id="269" r:id="rId16"/>
    <p:sldId id="268" r:id="rId17"/>
    <p:sldId id="267" r:id="rId18"/>
    <p:sldId id="290" r:id="rId19"/>
    <p:sldId id="260" r:id="rId20"/>
    <p:sldId id="274" r:id="rId21"/>
    <p:sldId id="261" r:id="rId22"/>
    <p:sldId id="275" r:id="rId23"/>
    <p:sldId id="295" r:id="rId24"/>
    <p:sldId id="296" r:id="rId25"/>
    <p:sldId id="297" r:id="rId26"/>
    <p:sldId id="300" r:id="rId27"/>
    <p:sldId id="301" r:id="rId28"/>
    <p:sldId id="302" r:id="rId29"/>
    <p:sldId id="303" r:id="rId30"/>
    <p:sldId id="304" r:id="rId31"/>
    <p:sldId id="305" r:id="rId32"/>
    <p:sldId id="299" r:id="rId33"/>
    <p:sldId id="27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280A4D-D0D0-4F51-8602-B32285FA25D2}" type="datetimeFigureOut">
              <a:rPr lang="en-US" smtClean="0"/>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21B07-229B-41F4-9136-C32972A94928}" type="slidenum">
              <a:rPr lang="en-US" smtClean="0"/>
              <a:t>‹#›</a:t>
            </a:fld>
            <a:endParaRPr lang="en-US"/>
          </a:p>
        </p:txBody>
      </p:sp>
    </p:spTree>
    <p:extLst>
      <p:ext uri="{BB962C8B-B14F-4D97-AF65-F5344CB8AC3E}">
        <p14:creationId xmlns:p14="http://schemas.microsoft.com/office/powerpoint/2010/main" val="336479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80A4D-D0D0-4F51-8602-B32285FA25D2}" type="datetimeFigureOut">
              <a:rPr lang="en-US" smtClean="0"/>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21B07-229B-41F4-9136-C32972A94928}" type="slidenum">
              <a:rPr lang="en-US" smtClean="0"/>
              <a:t>‹#›</a:t>
            </a:fld>
            <a:endParaRPr lang="en-US"/>
          </a:p>
        </p:txBody>
      </p:sp>
    </p:spTree>
    <p:extLst>
      <p:ext uri="{BB962C8B-B14F-4D97-AF65-F5344CB8AC3E}">
        <p14:creationId xmlns:p14="http://schemas.microsoft.com/office/powerpoint/2010/main" val="625671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80A4D-D0D0-4F51-8602-B32285FA25D2}" type="datetimeFigureOut">
              <a:rPr lang="en-US" smtClean="0"/>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21B07-229B-41F4-9136-C32972A94928}" type="slidenum">
              <a:rPr lang="en-US" smtClean="0"/>
              <a:t>‹#›</a:t>
            </a:fld>
            <a:endParaRPr lang="en-US"/>
          </a:p>
        </p:txBody>
      </p:sp>
    </p:spTree>
    <p:extLst>
      <p:ext uri="{BB962C8B-B14F-4D97-AF65-F5344CB8AC3E}">
        <p14:creationId xmlns:p14="http://schemas.microsoft.com/office/powerpoint/2010/main" val="2791886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3"/>
          <p:cNvSpPr>
            <a:spLocks noGrp="1" noChangeArrowheads="1"/>
          </p:cNvSpPr>
          <p:nvPr>
            <p:ph idx="1" hasCustomPrompt="1"/>
          </p:nvPr>
        </p:nvSpPr>
        <p:spPr bwMode="auto">
          <a:xfrm>
            <a:off x="457200" y="1295400"/>
            <a:ext cx="82296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vl2pPr>
              <a:defRPr baseline="0"/>
            </a:lvl2pPr>
          </a:lstStyle>
          <a:p>
            <a:pPr lvl="0"/>
            <a:r>
              <a:rPr lang="en-US" dirty="0" smtClean="0"/>
              <a:t>Why Drilling Fluid Particle Size Distribution is Important</a:t>
            </a:r>
          </a:p>
          <a:p>
            <a:pPr lvl="1"/>
            <a:r>
              <a:rPr lang="en-US" dirty="0" smtClean="0"/>
              <a:t>Mud performance controlled by manipulating the mud composition and the properties of the constituents through the addition of different additives. </a:t>
            </a:r>
          </a:p>
          <a:p>
            <a:pPr lvl="1"/>
            <a:r>
              <a:rPr lang="en-US" dirty="0" smtClean="0"/>
              <a:t>Particle size significantly affects the way in which the mud interacts with the surrounding geology. </a:t>
            </a:r>
          </a:p>
          <a:p>
            <a:pPr lvl="1"/>
            <a:r>
              <a:rPr lang="en-US" dirty="0" smtClean="0"/>
              <a:t>Particle size measurements play an important role in the formulation of high performance drilling muds.</a:t>
            </a:r>
          </a:p>
          <a:p>
            <a:pPr lvl="1"/>
            <a:r>
              <a:rPr lang="en-US" dirty="0" smtClean="0"/>
              <a:t>Particles smaller than the pore size of the surrounding geological formation will bridge rock pores during mud circulation, leading to the formation of a filter cake that prevents the egress of fluids from the well during drilling. </a:t>
            </a:r>
          </a:p>
          <a:p>
            <a:pPr lvl="1"/>
            <a:r>
              <a:rPr lang="en-US" dirty="0" smtClean="0"/>
              <a:t>This “filter cake” protects the surrounding rock from damage while simultaneously preventing fluid loss and achieving well stabilization. </a:t>
            </a:r>
          </a:p>
        </p:txBody>
      </p:sp>
    </p:spTree>
    <p:extLst>
      <p:ext uri="{BB962C8B-B14F-4D97-AF65-F5344CB8AC3E}">
        <p14:creationId xmlns:p14="http://schemas.microsoft.com/office/powerpoint/2010/main" val="2805933349"/>
      </p:ext>
    </p:extLst>
  </p:cSld>
  <p:clrMapOvr>
    <a:masterClrMapping/>
  </p:clrMapOvr>
  <p:transition spd="med" advTm="10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3"/>
          <p:cNvSpPr>
            <a:spLocks noGrp="1" noChangeArrowheads="1"/>
          </p:cNvSpPr>
          <p:nvPr>
            <p:ph idx="1" hasCustomPrompt="1"/>
          </p:nvPr>
        </p:nvSpPr>
        <p:spPr bwMode="auto">
          <a:xfrm>
            <a:off x="457200" y="1295400"/>
            <a:ext cx="82296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vl2pPr>
              <a:defRPr baseline="0"/>
            </a:lvl2pPr>
          </a:lstStyle>
          <a:p>
            <a:pPr lvl="0"/>
            <a:r>
              <a:rPr lang="en-US" dirty="0" smtClean="0"/>
              <a:t>Why Drilling Fluid Particle Size Distribution is Important</a:t>
            </a:r>
          </a:p>
          <a:p>
            <a:pPr lvl="1"/>
            <a:r>
              <a:rPr lang="en-US" dirty="0" smtClean="0"/>
              <a:t>Mud performance controlled by manipulating the mud composition and the properties of the constituents through the addition of different additives. </a:t>
            </a:r>
          </a:p>
          <a:p>
            <a:pPr lvl="1"/>
            <a:r>
              <a:rPr lang="en-US" dirty="0" smtClean="0"/>
              <a:t>Particle size significantly affects the way in which the mud interacts with the surrounding geology. </a:t>
            </a:r>
          </a:p>
          <a:p>
            <a:pPr lvl="1"/>
            <a:r>
              <a:rPr lang="en-US" dirty="0" smtClean="0"/>
              <a:t>Particle size measurements play an important role in the formulation of high performance drilling muds.</a:t>
            </a:r>
          </a:p>
          <a:p>
            <a:pPr lvl="1"/>
            <a:r>
              <a:rPr lang="en-US" dirty="0" smtClean="0"/>
              <a:t>Particles smaller than the pore size of the surrounding geological formation will bridge rock pores during mud circulation, leading to the formation of a filter cake that prevents the egress of fluids from the well during drilling. </a:t>
            </a:r>
          </a:p>
          <a:p>
            <a:pPr lvl="1"/>
            <a:r>
              <a:rPr lang="en-US" dirty="0" smtClean="0"/>
              <a:t>This “filter cake” protects the surrounding rock from damage while simultaneously preventing fluid loss and achieving well stabilization. </a:t>
            </a:r>
          </a:p>
        </p:txBody>
      </p:sp>
    </p:spTree>
    <p:extLst>
      <p:ext uri="{BB962C8B-B14F-4D97-AF65-F5344CB8AC3E}">
        <p14:creationId xmlns:p14="http://schemas.microsoft.com/office/powerpoint/2010/main" val="2313319572"/>
      </p:ext>
    </p:extLst>
  </p:cSld>
  <p:clrMapOvr>
    <a:masterClrMapping/>
  </p:clrMapOvr>
  <p:transition spd="med" advTm="10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3"/>
          <p:cNvSpPr>
            <a:spLocks noGrp="1" noChangeArrowheads="1"/>
          </p:cNvSpPr>
          <p:nvPr>
            <p:ph idx="1" hasCustomPrompt="1"/>
          </p:nvPr>
        </p:nvSpPr>
        <p:spPr bwMode="auto">
          <a:xfrm>
            <a:off x="457200" y="1295400"/>
            <a:ext cx="82296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vl2pPr>
              <a:defRPr baseline="0"/>
            </a:lvl2pPr>
          </a:lstStyle>
          <a:p>
            <a:pPr lvl="0"/>
            <a:r>
              <a:rPr lang="en-US" dirty="0" smtClean="0"/>
              <a:t>Why Drilling Fluid Particle Size Distribution is Important</a:t>
            </a:r>
          </a:p>
          <a:p>
            <a:pPr lvl="1"/>
            <a:r>
              <a:rPr lang="en-US" dirty="0" smtClean="0"/>
              <a:t>Mud performance controlled by manipulating the mud composition and the properties of the constituents through the addition of different additives. </a:t>
            </a:r>
          </a:p>
          <a:p>
            <a:pPr lvl="1"/>
            <a:r>
              <a:rPr lang="en-US" dirty="0" smtClean="0"/>
              <a:t>Particle size significantly affects the way in which the mud interacts with the surrounding geology. </a:t>
            </a:r>
          </a:p>
          <a:p>
            <a:pPr lvl="1"/>
            <a:r>
              <a:rPr lang="en-US" dirty="0" smtClean="0"/>
              <a:t>Particle size measurements play an important role in the formulation of high performance drilling muds.</a:t>
            </a:r>
          </a:p>
          <a:p>
            <a:pPr lvl="1"/>
            <a:r>
              <a:rPr lang="en-US" dirty="0" smtClean="0"/>
              <a:t>Particles smaller than the pore size of the surrounding geological formation will bridge rock pores during mud circulation, leading to the formation of a filter cake that prevents the egress of fluids from the well during drilling. </a:t>
            </a:r>
          </a:p>
          <a:p>
            <a:pPr lvl="1"/>
            <a:r>
              <a:rPr lang="en-US" dirty="0" smtClean="0"/>
              <a:t>This “filter cake” protects the surrounding rock from damage while simultaneously preventing fluid loss and achieving well stabilization. </a:t>
            </a:r>
          </a:p>
        </p:txBody>
      </p:sp>
    </p:spTree>
    <p:extLst>
      <p:ext uri="{BB962C8B-B14F-4D97-AF65-F5344CB8AC3E}">
        <p14:creationId xmlns:p14="http://schemas.microsoft.com/office/powerpoint/2010/main" val="2489814660"/>
      </p:ext>
    </p:extLst>
  </p:cSld>
  <p:clrMapOvr>
    <a:masterClrMapping/>
  </p:clrMapOvr>
  <p:transition spd="med" advTm="10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3"/>
          <p:cNvSpPr>
            <a:spLocks noGrp="1" noChangeArrowheads="1"/>
          </p:cNvSpPr>
          <p:nvPr>
            <p:ph idx="1" hasCustomPrompt="1"/>
          </p:nvPr>
        </p:nvSpPr>
        <p:spPr bwMode="auto">
          <a:xfrm>
            <a:off x="457200" y="1295400"/>
            <a:ext cx="82296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vl2pPr>
              <a:defRPr baseline="0"/>
            </a:lvl2pPr>
          </a:lstStyle>
          <a:p>
            <a:pPr lvl="0"/>
            <a:r>
              <a:rPr lang="en-US" dirty="0" smtClean="0"/>
              <a:t>Why Drilling Fluid Particle Size Distribution is Important</a:t>
            </a:r>
          </a:p>
          <a:p>
            <a:pPr lvl="1"/>
            <a:r>
              <a:rPr lang="en-US" dirty="0" smtClean="0"/>
              <a:t>Mud performance controlled by manipulating the mud composition and the properties of the constituents through the addition of different additives. </a:t>
            </a:r>
          </a:p>
          <a:p>
            <a:pPr lvl="1"/>
            <a:r>
              <a:rPr lang="en-US" dirty="0" smtClean="0"/>
              <a:t>Particle size significantly affects the way in which the mud interacts with the surrounding geology. </a:t>
            </a:r>
          </a:p>
          <a:p>
            <a:pPr lvl="1"/>
            <a:r>
              <a:rPr lang="en-US" dirty="0" smtClean="0"/>
              <a:t>Particle size measurements play an important role in the formulation of high performance drilling muds.</a:t>
            </a:r>
          </a:p>
          <a:p>
            <a:pPr lvl="1"/>
            <a:r>
              <a:rPr lang="en-US" dirty="0" smtClean="0"/>
              <a:t>Particles smaller than the pore size of the surrounding geological formation will bridge rock pores during mud circulation, leading to the formation of a filter cake that prevents the egress of fluids from the well during drilling. </a:t>
            </a:r>
          </a:p>
          <a:p>
            <a:pPr lvl="1"/>
            <a:r>
              <a:rPr lang="en-US" dirty="0" smtClean="0"/>
              <a:t>This “filter cake” protects the surrounding rock from damage while simultaneously preventing fluid loss and achieving well stabilization. </a:t>
            </a:r>
          </a:p>
        </p:txBody>
      </p:sp>
    </p:spTree>
    <p:extLst>
      <p:ext uri="{BB962C8B-B14F-4D97-AF65-F5344CB8AC3E}">
        <p14:creationId xmlns:p14="http://schemas.microsoft.com/office/powerpoint/2010/main" val="243629930"/>
      </p:ext>
    </p:extLst>
  </p:cSld>
  <p:clrMapOvr>
    <a:masterClrMapping/>
  </p:clrMapOvr>
  <p:transition spd="med" advTm="10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3"/>
          <p:cNvSpPr>
            <a:spLocks noGrp="1" noChangeArrowheads="1"/>
          </p:cNvSpPr>
          <p:nvPr>
            <p:ph idx="1" hasCustomPrompt="1"/>
          </p:nvPr>
        </p:nvSpPr>
        <p:spPr bwMode="auto">
          <a:xfrm>
            <a:off x="457200" y="1295400"/>
            <a:ext cx="82296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vl2pPr>
              <a:defRPr baseline="0"/>
            </a:lvl2pPr>
          </a:lstStyle>
          <a:p>
            <a:pPr lvl="0"/>
            <a:r>
              <a:rPr lang="en-US" dirty="0" smtClean="0"/>
              <a:t>Why Drilling Fluid Particle Size Distribution is Important</a:t>
            </a:r>
          </a:p>
          <a:p>
            <a:pPr lvl="1"/>
            <a:r>
              <a:rPr lang="en-US" dirty="0" smtClean="0"/>
              <a:t>Mud performance controlled by manipulating the mud composition and the properties of the constituents through the addition of different additives. </a:t>
            </a:r>
          </a:p>
          <a:p>
            <a:pPr lvl="1"/>
            <a:r>
              <a:rPr lang="en-US" dirty="0" smtClean="0"/>
              <a:t>Particle size significantly affects the way in which the mud interacts with the surrounding geology. </a:t>
            </a:r>
          </a:p>
          <a:p>
            <a:pPr lvl="1"/>
            <a:r>
              <a:rPr lang="en-US" dirty="0" smtClean="0"/>
              <a:t>Particle size measurements play an important role in the formulation of high performance drilling muds.</a:t>
            </a:r>
          </a:p>
          <a:p>
            <a:pPr lvl="1"/>
            <a:r>
              <a:rPr lang="en-US" dirty="0" smtClean="0"/>
              <a:t>Particles smaller than the pore size of the surrounding geological formation will bridge rock pores during mud circulation, leading to the formation of a filter cake that prevents the egress of fluids from the well during drilling. </a:t>
            </a:r>
          </a:p>
          <a:p>
            <a:pPr lvl="1"/>
            <a:r>
              <a:rPr lang="en-US" dirty="0" smtClean="0"/>
              <a:t>This “filter cake” protects the surrounding rock from damage while simultaneously preventing fluid loss and achieving well stabilization. </a:t>
            </a:r>
          </a:p>
        </p:txBody>
      </p:sp>
    </p:spTree>
    <p:extLst>
      <p:ext uri="{BB962C8B-B14F-4D97-AF65-F5344CB8AC3E}">
        <p14:creationId xmlns:p14="http://schemas.microsoft.com/office/powerpoint/2010/main" val="181216569"/>
      </p:ext>
    </p:extLst>
  </p:cSld>
  <p:clrMapOvr>
    <a:masterClrMapping/>
  </p:clrMapOvr>
  <p:transition spd="med" advTm="10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3"/>
          <p:cNvSpPr>
            <a:spLocks noGrp="1" noChangeArrowheads="1"/>
          </p:cNvSpPr>
          <p:nvPr>
            <p:ph idx="1" hasCustomPrompt="1"/>
          </p:nvPr>
        </p:nvSpPr>
        <p:spPr bwMode="auto">
          <a:xfrm>
            <a:off x="457200" y="1295400"/>
            <a:ext cx="82296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vl2pPr>
              <a:defRPr baseline="0"/>
            </a:lvl2pPr>
          </a:lstStyle>
          <a:p>
            <a:pPr lvl="0"/>
            <a:r>
              <a:rPr lang="en-US" dirty="0" smtClean="0"/>
              <a:t>Why Drilling Fluid Particle Size Distribution is Important</a:t>
            </a:r>
          </a:p>
          <a:p>
            <a:pPr lvl="1"/>
            <a:r>
              <a:rPr lang="en-US" dirty="0" smtClean="0"/>
              <a:t>Mud performance controlled by manipulating the mud composition and the properties of the constituents through the addition of different additives. </a:t>
            </a:r>
          </a:p>
          <a:p>
            <a:pPr lvl="1"/>
            <a:r>
              <a:rPr lang="en-US" dirty="0" smtClean="0"/>
              <a:t>Particle size significantly affects the way in which the mud interacts with the surrounding geology. </a:t>
            </a:r>
          </a:p>
          <a:p>
            <a:pPr lvl="1"/>
            <a:r>
              <a:rPr lang="en-US" dirty="0" smtClean="0"/>
              <a:t>Particle size measurements play an important role in the formulation of high performance drilling muds.</a:t>
            </a:r>
          </a:p>
          <a:p>
            <a:pPr lvl="1"/>
            <a:r>
              <a:rPr lang="en-US" dirty="0" smtClean="0"/>
              <a:t>Particles smaller than the pore size of the surrounding geological formation will bridge rock pores during mud circulation, leading to the formation of a filter cake that prevents the egress of fluids from the well during drilling. </a:t>
            </a:r>
          </a:p>
          <a:p>
            <a:pPr lvl="1"/>
            <a:r>
              <a:rPr lang="en-US" dirty="0" smtClean="0"/>
              <a:t>This “filter cake” protects the surrounding rock from damage while simultaneously preventing fluid loss and achieving well stabilization. </a:t>
            </a:r>
          </a:p>
        </p:txBody>
      </p:sp>
    </p:spTree>
    <p:extLst>
      <p:ext uri="{BB962C8B-B14F-4D97-AF65-F5344CB8AC3E}">
        <p14:creationId xmlns:p14="http://schemas.microsoft.com/office/powerpoint/2010/main" val="1606270330"/>
      </p:ext>
    </p:extLst>
  </p:cSld>
  <p:clrMapOvr>
    <a:masterClrMapping/>
  </p:clrMapOvr>
  <p:transition spd="med"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80A4D-D0D0-4F51-8602-B32285FA25D2}" type="datetimeFigureOut">
              <a:rPr lang="en-US" smtClean="0"/>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21B07-229B-41F4-9136-C32972A94928}" type="slidenum">
              <a:rPr lang="en-US" smtClean="0"/>
              <a:t>‹#›</a:t>
            </a:fld>
            <a:endParaRPr lang="en-US"/>
          </a:p>
        </p:txBody>
      </p:sp>
    </p:spTree>
    <p:extLst>
      <p:ext uri="{BB962C8B-B14F-4D97-AF65-F5344CB8AC3E}">
        <p14:creationId xmlns:p14="http://schemas.microsoft.com/office/powerpoint/2010/main" val="2404904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280A4D-D0D0-4F51-8602-B32285FA25D2}" type="datetimeFigureOut">
              <a:rPr lang="en-US" smtClean="0"/>
              <a:t>6/10/2016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21B07-229B-41F4-9136-C32972A94928}" type="slidenum">
              <a:rPr lang="en-US" smtClean="0"/>
              <a:t>‹#›</a:t>
            </a:fld>
            <a:endParaRPr lang="en-US"/>
          </a:p>
        </p:txBody>
      </p:sp>
    </p:spTree>
    <p:extLst>
      <p:ext uri="{BB962C8B-B14F-4D97-AF65-F5344CB8AC3E}">
        <p14:creationId xmlns:p14="http://schemas.microsoft.com/office/powerpoint/2010/main" val="43280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280A4D-D0D0-4F51-8602-B32285FA25D2}" type="datetimeFigureOut">
              <a:rPr lang="en-US" smtClean="0"/>
              <a:t>6/10/2016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21B07-229B-41F4-9136-C32972A94928}" type="slidenum">
              <a:rPr lang="en-US" smtClean="0"/>
              <a:t>‹#›</a:t>
            </a:fld>
            <a:endParaRPr lang="en-US"/>
          </a:p>
        </p:txBody>
      </p:sp>
    </p:spTree>
    <p:extLst>
      <p:ext uri="{BB962C8B-B14F-4D97-AF65-F5344CB8AC3E}">
        <p14:creationId xmlns:p14="http://schemas.microsoft.com/office/powerpoint/2010/main" val="203763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280A4D-D0D0-4F51-8602-B32285FA25D2}" type="datetimeFigureOut">
              <a:rPr lang="en-US" smtClean="0"/>
              <a:t>6/10/2016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921B07-229B-41F4-9136-C32972A94928}" type="slidenum">
              <a:rPr lang="en-US" smtClean="0"/>
              <a:t>‹#›</a:t>
            </a:fld>
            <a:endParaRPr lang="en-US"/>
          </a:p>
        </p:txBody>
      </p:sp>
    </p:spTree>
    <p:extLst>
      <p:ext uri="{BB962C8B-B14F-4D97-AF65-F5344CB8AC3E}">
        <p14:creationId xmlns:p14="http://schemas.microsoft.com/office/powerpoint/2010/main" val="332293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280A4D-D0D0-4F51-8602-B32285FA25D2}" type="datetimeFigureOut">
              <a:rPr lang="en-US" smtClean="0"/>
              <a:t>6/10/2016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21B07-229B-41F4-9136-C32972A94928}" type="slidenum">
              <a:rPr lang="en-US" smtClean="0"/>
              <a:t>‹#›</a:t>
            </a:fld>
            <a:endParaRPr lang="en-US"/>
          </a:p>
        </p:txBody>
      </p:sp>
    </p:spTree>
    <p:extLst>
      <p:ext uri="{BB962C8B-B14F-4D97-AF65-F5344CB8AC3E}">
        <p14:creationId xmlns:p14="http://schemas.microsoft.com/office/powerpoint/2010/main" val="791091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80A4D-D0D0-4F51-8602-B32285FA25D2}" type="datetimeFigureOut">
              <a:rPr lang="en-US" smtClean="0"/>
              <a:t>6/10/2016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921B07-229B-41F4-9136-C32972A94928}" type="slidenum">
              <a:rPr lang="en-US" smtClean="0"/>
              <a:t>‹#›</a:t>
            </a:fld>
            <a:endParaRPr lang="en-US"/>
          </a:p>
        </p:txBody>
      </p:sp>
    </p:spTree>
    <p:extLst>
      <p:ext uri="{BB962C8B-B14F-4D97-AF65-F5344CB8AC3E}">
        <p14:creationId xmlns:p14="http://schemas.microsoft.com/office/powerpoint/2010/main" val="85914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280A4D-D0D0-4F51-8602-B32285FA25D2}" type="datetimeFigureOut">
              <a:rPr lang="en-US" smtClean="0"/>
              <a:t>6/10/2016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21B07-229B-41F4-9136-C32972A94928}" type="slidenum">
              <a:rPr lang="en-US" smtClean="0"/>
              <a:t>‹#›</a:t>
            </a:fld>
            <a:endParaRPr lang="en-US"/>
          </a:p>
        </p:txBody>
      </p:sp>
    </p:spTree>
    <p:extLst>
      <p:ext uri="{BB962C8B-B14F-4D97-AF65-F5344CB8AC3E}">
        <p14:creationId xmlns:p14="http://schemas.microsoft.com/office/powerpoint/2010/main" val="402780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280A4D-D0D0-4F51-8602-B32285FA25D2}" type="datetimeFigureOut">
              <a:rPr lang="en-US" smtClean="0"/>
              <a:t>6/10/2016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21B07-229B-41F4-9136-C32972A94928}" type="slidenum">
              <a:rPr lang="en-US" smtClean="0"/>
              <a:t>‹#›</a:t>
            </a:fld>
            <a:endParaRPr lang="en-US"/>
          </a:p>
        </p:txBody>
      </p:sp>
    </p:spTree>
    <p:extLst>
      <p:ext uri="{BB962C8B-B14F-4D97-AF65-F5344CB8AC3E}">
        <p14:creationId xmlns:p14="http://schemas.microsoft.com/office/powerpoint/2010/main" val="90615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80A4D-D0D0-4F51-8602-B32285FA25D2}" type="datetimeFigureOut">
              <a:rPr lang="en-US" smtClean="0"/>
              <a:t>6/10/2016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21B07-229B-41F4-9136-C32972A94928}" type="slidenum">
              <a:rPr lang="en-US" smtClean="0"/>
              <a:t>‹#›</a:t>
            </a:fld>
            <a:endParaRPr lang="en-US"/>
          </a:p>
        </p:txBody>
      </p:sp>
    </p:spTree>
    <p:extLst>
      <p:ext uri="{BB962C8B-B14F-4D97-AF65-F5344CB8AC3E}">
        <p14:creationId xmlns:p14="http://schemas.microsoft.com/office/powerpoint/2010/main" val="3166992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4.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7" name="Rectangle 4"/>
          <p:cNvSpPr txBox="1">
            <a:spLocks noChangeArrowheads="1"/>
          </p:cNvSpPr>
          <p:nvPr/>
        </p:nvSpPr>
        <p:spPr bwMode="auto">
          <a:xfrm>
            <a:off x="457200" y="2133600"/>
            <a:ext cx="8229600" cy="183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endParaRPr lang="en-US" altLang="en-US" sz="4000" u="sng">
              <a:solidFill>
                <a:srgbClr val="0000FF"/>
              </a:solidFill>
            </a:endParaRPr>
          </a:p>
        </p:txBody>
      </p:sp>
      <p:sp>
        <p:nvSpPr>
          <p:cNvPr id="8" name="Rectangle 5"/>
          <p:cNvSpPr>
            <a:spLocks noChangeArrowheads="1"/>
          </p:cNvSpPr>
          <p:nvPr/>
        </p:nvSpPr>
        <p:spPr bwMode="auto">
          <a:xfrm>
            <a:off x="523954" y="1788378"/>
            <a:ext cx="815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4800" b="1" i="1" dirty="0"/>
              <a:t>USING </a:t>
            </a:r>
            <a:endParaRPr lang="en-US" altLang="en-US" sz="4800" b="1" i="1" dirty="0" smtClean="0"/>
          </a:p>
          <a:p>
            <a:pPr algn="ctr" eaLnBrk="1" hangingPunct="1"/>
            <a:r>
              <a:rPr lang="en-US" altLang="en-US" sz="4800" b="1" i="1" dirty="0" smtClean="0"/>
              <a:t>HIGH </a:t>
            </a:r>
            <a:r>
              <a:rPr lang="en-US" altLang="en-US" sz="4800" b="1" i="1" dirty="0"/>
              <a:t>TEMPERATURE CAMERAS </a:t>
            </a:r>
            <a:r>
              <a:rPr lang="en-US" altLang="en-US" sz="4800" b="1" i="1" dirty="0" smtClean="0"/>
              <a:t>IN </a:t>
            </a:r>
          </a:p>
          <a:p>
            <a:pPr algn="ctr" eaLnBrk="1" hangingPunct="1"/>
            <a:r>
              <a:rPr lang="en-US" altLang="en-US" sz="4800" b="1" i="1" dirty="0" smtClean="0"/>
              <a:t>FLOAT GLASS</a:t>
            </a:r>
          </a:p>
        </p:txBody>
      </p:sp>
      <p:sp>
        <p:nvSpPr>
          <p:cNvPr id="9" name="Rectangle 5"/>
          <p:cNvSpPr>
            <a:spLocks noChangeArrowheads="1"/>
          </p:cNvSpPr>
          <p:nvPr/>
        </p:nvSpPr>
        <p:spPr bwMode="auto">
          <a:xfrm>
            <a:off x="609600" y="4953000"/>
            <a:ext cx="8153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1400" b="1" dirty="0" smtClean="0"/>
          </a:p>
          <a:p>
            <a:pPr algn="ctr" eaLnBrk="1" hangingPunct="1"/>
            <a:r>
              <a:rPr lang="en-US" altLang="en-US" sz="1400" b="1" dirty="0" smtClean="0"/>
              <a:t>Tod Canty</a:t>
            </a:r>
            <a:r>
              <a:rPr lang="en-US" altLang="en-US" sz="1400" b="1" dirty="0"/>
              <a:t> </a:t>
            </a:r>
            <a:r>
              <a:rPr lang="en-US" altLang="en-US" sz="1400" b="1" dirty="0" smtClean="0"/>
              <a:t>Jr.</a:t>
            </a:r>
          </a:p>
          <a:p>
            <a:pPr algn="ctr" eaLnBrk="1" hangingPunct="1"/>
            <a:endParaRPr lang="en-US" altLang="en-US" sz="1400" b="1" dirty="0"/>
          </a:p>
          <a:p>
            <a:pPr algn="ctr" eaLnBrk="1" hangingPunct="1"/>
            <a:r>
              <a:rPr lang="en-US" altLang="en-US" sz="1400" b="1" dirty="0" smtClean="0"/>
              <a:t>JM Canty Inc</a:t>
            </a:r>
          </a:p>
          <a:p>
            <a:pPr algn="ctr" eaLnBrk="1" hangingPunct="1"/>
            <a:r>
              <a:rPr lang="en-US" altLang="en-US" sz="1400" b="1" dirty="0" smtClean="0"/>
              <a:t>Buffalo NY </a:t>
            </a:r>
            <a:endParaRPr lang="en-US" altLang="en-US" sz="1000" dirty="0"/>
          </a:p>
        </p:txBody>
      </p:sp>
    </p:spTree>
    <p:extLst>
      <p:ext uri="{BB962C8B-B14F-4D97-AF65-F5344CB8AC3E}">
        <p14:creationId xmlns:p14="http://schemas.microsoft.com/office/powerpoint/2010/main" val="2417458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7" name="Rectangle 4"/>
          <p:cNvSpPr txBox="1">
            <a:spLocks noChangeArrowheads="1"/>
          </p:cNvSpPr>
          <p:nvPr/>
        </p:nvSpPr>
        <p:spPr bwMode="auto">
          <a:xfrm>
            <a:off x="457200" y="2133600"/>
            <a:ext cx="8229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endParaRPr lang="en-US" altLang="en-US" sz="4000" u="sng">
              <a:solidFill>
                <a:srgbClr val="0000FF"/>
              </a:solidFill>
            </a:endParaRPr>
          </a:p>
        </p:txBody>
      </p:sp>
      <p:sp>
        <p:nvSpPr>
          <p:cNvPr id="8" name="Title 1"/>
          <p:cNvSpPr>
            <a:spLocks noGrp="1"/>
          </p:cNvSpPr>
          <p:nvPr>
            <p:ph type="title"/>
          </p:nvPr>
        </p:nvSpPr>
        <p:spPr>
          <a:xfrm>
            <a:off x="304800" y="1200150"/>
            <a:ext cx="8534400" cy="1009650"/>
          </a:xfrm>
        </p:spPr>
        <p:txBody>
          <a:bodyPr/>
          <a:lstStyle/>
          <a:p>
            <a:pPr>
              <a:defRPr/>
            </a:pPr>
            <a:r>
              <a:rPr lang="en-IE" altLang="en-US" u="sng" dirty="0" smtClean="0"/>
              <a:t>Onion Skin Video</a:t>
            </a:r>
            <a:endParaRPr lang="en-US" u="sng" dirty="0" smtClean="0"/>
          </a:p>
        </p:txBody>
      </p:sp>
      <p:pic>
        <p:nvPicPr>
          <p:cNvPr id="2" name="Glass Onion Measurement_JMCANT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47019" y="2133600"/>
            <a:ext cx="6049962" cy="3680240"/>
          </a:xfrm>
        </p:spPr>
      </p:pic>
    </p:spTree>
    <p:extLst>
      <p:ext uri="{BB962C8B-B14F-4D97-AF65-F5344CB8AC3E}">
        <p14:creationId xmlns:p14="http://schemas.microsoft.com/office/powerpoint/2010/main" val="410608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7" name="Rectangle 4"/>
          <p:cNvSpPr txBox="1">
            <a:spLocks noChangeArrowheads="1"/>
          </p:cNvSpPr>
          <p:nvPr/>
        </p:nvSpPr>
        <p:spPr bwMode="auto">
          <a:xfrm>
            <a:off x="457200" y="2133600"/>
            <a:ext cx="8229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endParaRPr lang="en-US" altLang="en-US" sz="4000" u="sng">
              <a:solidFill>
                <a:srgbClr val="0000FF"/>
              </a:solidFill>
            </a:endParaRPr>
          </a:p>
        </p:txBody>
      </p:sp>
      <p:sp>
        <p:nvSpPr>
          <p:cNvPr id="8" name="Title 1"/>
          <p:cNvSpPr>
            <a:spLocks noGrp="1"/>
          </p:cNvSpPr>
          <p:nvPr>
            <p:ph type="title"/>
          </p:nvPr>
        </p:nvSpPr>
        <p:spPr>
          <a:xfrm>
            <a:off x="304800" y="1200150"/>
            <a:ext cx="8534400" cy="1009650"/>
          </a:xfrm>
        </p:spPr>
        <p:txBody>
          <a:bodyPr/>
          <a:lstStyle/>
          <a:p>
            <a:pPr>
              <a:defRPr/>
            </a:pPr>
            <a:r>
              <a:rPr lang="en-IE" altLang="en-US" u="sng" dirty="0" smtClean="0"/>
              <a:t>Gripper Monitor</a:t>
            </a:r>
            <a:endParaRPr lang="en-US" u="sng" dirty="0" smtClean="0"/>
          </a:p>
        </p:txBody>
      </p:sp>
      <p:sp>
        <p:nvSpPr>
          <p:cNvPr id="9" name="Content Placeholder 2"/>
          <p:cNvSpPr>
            <a:spLocks noGrp="1"/>
          </p:cNvSpPr>
          <p:nvPr>
            <p:ph idx="1"/>
          </p:nvPr>
        </p:nvSpPr>
        <p:spPr>
          <a:xfrm>
            <a:off x="304800" y="2355273"/>
            <a:ext cx="8534400" cy="4114800"/>
          </a:xfrm>
        </p:spPr>
        <p:txBody>
          <a:bodyPr/>
          <a:lstStyle/>
          <a:p>
            <a:pPr marL="0" indent="0">
              <a:buFont typeface="Monotype Sorts" pitchFamily="2" charset="2"/>
              <a:buNone/>
            </a:pPr>
            <a:r>
              <a:rPr lang="en-US" altLang="en-US" sz="2000" dirty="0" smtClean="0"/>
              <a:t>To help eliminate unnecessary waste operators could improve the gripper control.  Typically the grippers are run very conservatively so it does not get off track and cause major problems but by doing this they decrease production and increase waste.  The gripper is what causes a knurl in the glass.  The knurl to the edge is cut off and discarded as waste.  What CANTY allows is a way the gripper can be controlled closer to the edge which decreases the gap between the knurl and edge.  This is an easy way to increase production!</a:t>
            </a:r>
          </a:p>
        </p:txBody>
      </p:sp>
    </p:spTree>
    <p:extLst>
      <p:ext uri="{BB962C8B-B14F-4D97-AF65-F5344CB8AC3E}">
        <p14:creationId xmlns:p14="http://schemas.microsoft.com/office/powerpoint/2010/main" val="1971473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7" name="Rectangle 4"/>
          <p:cNvSpPr txBox="1">
            <a:spLocks noChangeArrowheads="1"/>
          </p:cNvSpPr>
          <p:nvPr/>
        </p:nvSpPr>
        <p:spPr bwMode="auto">
          <a:xfrm>
            <a:off x="457200" y="2200656"/>
            <a:ext cx="8229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endParaRPr lang="en-US" altLang="en-US" sz="4000" u="sng">
              <a:solidFill>
                <a:srgbClr val="0000FF"/>
              </a:solidFill>
            </a:endParaRPr>
          </a:p>
        </p:txBody>
      </p:sp>
      <p:sp>
        <p:nvSpPr>
          <p:cNvPr id="8" name="Title 1"/>
          <p:cNvSpPr>
            <a:spLocks noGrp="1"/>
          </p:cNvSpPr>
          <p:nvPr>
            <p:ph type="title"/>
          </p:nvPr>
        </p:nvSpPr>
        <p:spPr>
          <a:xfrm>
            <a:off x="304800" y="1200150"/>
            <a:ext cx="8534400" cy="1009650"/>
          </a:xfrm>
        </p:spPr>
        <p:txBody>
          <a:bodyPr/>
          <a:lstStyle/>
          <a:p>
            <a:pPr>
              <a:defRPr/>
            </a:pPr>
            <a:r>
              <a:rPr lang="en-IE" altLang="en-US" u="sng" dirty="0" smtClean="0"/>
              <a:t>Gripper Monitor</a:t>
            </a:r>
            <a:endParaRPr lang="en-US" u="sng" dirty="0" smtClean="0"/>
          </a:p>
        </p:txBody>
      </p:sp>
      <p:pic>
        <p:nvPicPr>
          <p:cNvPr id="2" name="Glass Tracking_JMCANT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00646" y="2135886"/>
            <a:ext cx="6142708" cy="3736658"/>
          </a:xfrm>
        </p:spPr>
      </p:pic>
    </p:spTree>
    <p:extLst>
      <p:ext uri="{BB962C8B-B14F-4D97-AF65-F5344CB8AC3E}">
        <p14:creationId xmlns:p14="http://schemas.microsoft.com/office/powerpoint/2010/main" val="2211519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7" name="Rectangle 4"/>
          <p:cNvSpPr txBox="1">
            <a:spLocks noChangeArrowheads="1"/>
          </p:cNvSpPr>
          <p:nvPr/>
        </p:nvSpPr>
        <p:spPr bwMode="auto">
          <a:xfrm>
            <a:off x="457200" y="2133600"/>
            <a:ext cx="8229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endParaRPr lang="en-US" altLang="en-US" sz="4000" u="sng">
              <a:solidFill>
                <a:srgbClr val="0000FF"/>
              </a:solidFill>
            </a:endParaRPr>
          </a:p>
        </p:txBody>
      </p:sp>
      <p:sp>
        <p:nvSpPr>
          <p:cNvPr id="8" name="Title 1"/>
          <p:cNvSpPr>
            <a:spLocks noGrp="1"/>
          </p:cNvSpPr>
          <p:nvPr>
            <p:ph type="title"/>
          </p:nvPr>
        </p:nvSpPr>
        <p:spPr>
          <a:xfrm>
            <a:off x="304800" y="1200150"/>
            <a:ext cx="8534400" cy="1009650"/>
          </a:xfrm>
        </p:spPr>
        <p:txBody>
          <a:bodyPr/>
          <a:lstStyle/>
          <a:p>
            <a:pPr>
              <a:defRPr/>
            </a:pPr>
            <a:r>
              <a:rPr lang="en-IE" altLang="en-US" u="sng" dirty="0" smtClean="0"/>
              <a:t>Width &amp; Knurl </a:t>
            </a:r>
            <a:endParaRPr lang="en-US" u="sng" dirty="0" smtClean="0"/>
          </a:p>
        </p:txBody>
      </p:sp>
      <p:sp>
        <p:nvSpPr>
          <p:cNvPr id="9" name="Content Placeholder 2"/>
          <p:cNvSpPr>
            <a:spLocks noGrp="1"/>
          </p:cNvSpPr>
          <p:nvPr>
            <p:ph idx="1"/>
          </p:nvPr>
        </p:nvSpPr>
        <p:spPr>
          <a:xfrm>
            <a:off x="304800" y="2355273"/>
            <a:ext cx="8534400" cy="4114800"/>
          </a:xfrm>
        </p:spPr>
        <p:txBody>
          <a:bodyPr/>
          <a:lstStyle/>
          <a:p>
            <a:pPr marL="0" indent="0">
              <a:buFont typeface="Monotype Sorts" pitchFamily="2" charset="2"/>
              <a:buNone/>
            </a:pPr>
            <a:r>
              <a:rPr lang="en-US" altLang="en-US" sz="2000" dirty="0" smtClean="0"/>
              <a:t>Determining the position of the total width is extremely important at the end of the furnace to determine total size.  To effectively accomplish this the knurl must be measured and compared to the edge.  The CANTY Ethernet cameras using CANTYVISION™ will monitor both width &amp; knurl.  This results in less waste and higher productivity for the glass when it comes to cutting the knurl.  The camera system is able to effectively monitor and measure real time location of the width and knurl and provide a 4-20mA output or OPC to a PLC or DCS for complete automated control.</a:t>
            </a:r>
          </a:p>
        </p:txBody>
      </p:sp>
    </p:spTree>
    <p:extLst>
      <p:ext uri="{BB962C8B-B14F-4D97-AF65-F5344CB8AC3E}">
        <p14:creationId xmlns:p14="http://schemas.microsoft.com/office/powerpoint/2010/main" val="63084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Rectangle 2"/>
          <p:cNvSpPr>
            <a:spLocks noGrp="1" noChangeArrowheads="1"/>
          </p:cNvSpPr>
          <p:nvPr>
            <p:ph type="title"/>
          </p:nvPr>
        </p:nvSpPr>
        <p:spPr>
          <a:xfrm>
            <a:off x="304800" y="1200150"/>
            <a:ext cx="8534400" cy="838200"/>
          </a:xfrm>
        </p:spPr>
        <p:txBody>
          <a:bodyPr/>
          <a:lstStyle/>
          <a:p>
            <a:pPr>
              <a:defRPr/>
            </a:pPr>
            <a:r>
              <a:rPr lang="en-IE" altLang="en-US" u="sng" dirty="0" smtClean="0"/>
              <a:t>Width &amp; Knurl </a:t>
            </a:r>
            <a:endParaRPr lang="en-US" altLang="en-US" u="sng" dirty="0" smtClean="0"/>
          </a:p>
        </p:txBody>
      </p:sp>
      <p:pic>
        <p:nvPicPr>
          <p:cNvPr id="9" name="Picture 7" descr="C:\Users\todjr.JMCANTY\Documents\Work\Industries\Glass\AGC\GlassWidth\glasswidth_close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722664"/>
            <a:ext cx="4603789" cy="309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Users\todjr.JMCANTY\Documents\Work\Industries\Glass\AGC\GlassWidth\glasswidth_Top.jpg"/>
          <p:cNvPicPr>
            <a:picLocks noChangeAspect="1" noChangeArrowheads="1"/>
          </p:cNvPicPr>
          <p:nvPr/>
        </p:nvPicPr>
        <p:blipFill>
          <a:blip r:embed="rId4">
            <a:extLst>
              <a:ext uri="{28A0092B-C50C-407E-A947-70E740481C1C}">
                <a14:useLocalDpi xmlns:a14="http://schemas.microsoft.com/office/drawing/2010/main" val="0"/>
              </a:ext>
            </a:extLst>
          </a:blip>
          <a:srcRect l="21300" r="22060"/>
          <a:stretch>
            <a:fillRect/>
          </a:stretch>
        </p:blipFill>
        <p:spPr bwMode="auto">
          <a:xfrm>
            <a:off x="5355196" y="2438400"/>
            <a:ext cx="345629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84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7" name="Rectangle 4"/>
          <p:cNvSpPr txBox="1">
            <a:spLocks noChangeArrowheads="1"/>
          </p:cNvSpPr>
          <p:nvPr/>
        </p:nvSpPr>
        <p:spPr bwMode="auto">
          <a:xfrm>
            <a:off x="457200" y="2133600"/>
            <a:ext cx="8229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endParaRPr lang="en-US" altLang="en-US" sz="4000" u="sng">
              <a:solidFill>
                <a:srgbClr val="0000FF"/>
              </a:solidFill>
            </a:endParaRPr>
          </a:p>
        </p:txBody>
      </p:sp>
      <p:sp>
        <p:nvSpPr>
          <p:cNvPr id="8" name="Rectangle 2"/>
          <p:cNvSpPr>
            <a:spLocks noGrp="1" noChangeArrowheads="1"/>
          </p:cNvSpPr>
          <p:nvPr>
            <p:ph type="title"/>
          </p:nvPr>
        </p:nvSpPr>
        <p:spPr>
          <a:xfrm>
            <a:off x="304800" y="1200150"/>
            <a:ext cx="8534400" cy="961159"/>
          </a:xfrm>
        </p:spPr>
        <p:txBody>
          <a:bodyPr/>
          <a:lstStyle/>
          <a:p>
            <a:pPr>
              <a:defRPr/>
            </a:pPr>
            <a:r>
              <a:rPr lang="en-IE" altLang="en-US" u="sng" dirty="0" smtClean="0"/>
              <a:t>Width &amp; Knurl </a:t>
            </a:r>
            <a:endParaRPr lang="en-US" altLang="en-US" u="sng" dirty="0" smtClean="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2450" y="2161309"/>
            <a:ext cx="5499100" cy="412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84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Title 1"/>
          <p:cNvSpPr>
            <a:spLocks noGrp="1"/>
          </p:cNvSpPr>
          <p:nvPr>
            <p:ph type="title"/>
          </p:nvPr>
        </p:nvSpPr>
        <p:spPr>
          <a:xfrm>
            <a:off x="304800" y="1200150"/>
            <a:ext cx="8534400" cy="933450"/>
          </a:xfrm>
        </p:spPr>
        <p:txBody>
          <a:bodyPr/>
          <a:lstStyle/>
          <a:p>
            <a:pPr>
              <a:defRPr/>
            </a:pPr>
            <a:r>
              <a:rPr lang="en-IE" altLang="en-US" u="sng" dirty="0" smtClean="0"/>
              <a:t>Width &amp; Knurl </a:t>
            </a:r>
            <a:endParaRPr lang="en-US" u="sng" dirty="0" smtClean="0"/>
          </a:p>
        </p:txBody>
      </p:sp>
      <p:pic>
        <p:nvPicPr>
          <p:cNvPr id="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2181225"/>
            <a:ext cx="5486400" cy="4114800"/>
          </a:xfrm>
        </p:spPr>
      </p:pic>
    </p:spTree>
    <p:extLst>
      <p:ext uri="{BB962C8B-B14F-4D97-AF65-F5344CB8AC3E}">
        <p14:creationId xmlns:p14="http://schemas.microsoft.com/office/powerpoint/2010/main" val="6308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Rectangle 2"/>
          <p:cNvSpPr>
            <a:spLocks noGrp="1" noChangeArrowheads="1"/>
          </p:cNvSpPr>
          <p:nvPr>
            <p:ph type="title"/>
          </p:nvPr>
        </p:nvSpPr>
        <p:spPr>
          <a:xfrm>
            <a:off x="304800" y="1200150"/>
            <a:ext cx="8534400" cy="857250"/>
          </a:xfrm>
        </p:spPr>
        <p:txBody>
          <a:bodyPr/>
          <a:lstStyle/>
          <a:p>
            <a:pPr>
              <a:defRPr/>
            </a:pPr>
            <a:r>
              <a:rPr lang="en-IE" altLang="en-US" u="sng" dirty="0" smtClean="0"/>
              <a:t>Width &amp; Knurl </a:t>
            </a:r>
            <a:endParaRPr lang="en-US" altLang="en-US" u="sng" dirty="0" smtClean="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2191" y="2133600"/>
            <a:ext cx="5399617"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8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Rectangle 2"/>
          <p:cNvSpPr>
            <a:spLocks noGrp="1" noChangeArrowheads="1"/>
          </p:cNvSpPr>
          <p:nvPr>
            <p:ph type="title"/>
          </p:nvPr>
        </p:nvSpPr>
        <p:spPr>
          <a:xfrm>
            <a:off x="304800" y="1200150"/>
            <a:ext cx="8534400" cy="857250"/>
          </a:xfrm>
        </p:spPr>
        <p:txBody>
          <a:bodyPr/>
          <a:lstStyle/>
          <a:p>
            <a:pPr>
              <a:defRPr/>
            </a:pPr>
            <a:r>
              <a:rPr lang="en-IE" altLang="en-US" u="sng" dirty="0" smtClean="0"/>
              <a:t>Width &amp; Knurl Video</a:t>
            </a:r>
            <a:endParaRPr lang="en-US" altLang="en-US" u="sng" dirty="0" smtClean="0"/>
          </a:p>
        </p:txBody>
      </p:sp>
      <p:pic>
        <p:nvPicPr>
          <p:cNvPr id="2" name="Glass Width_JMCAN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0493" y="2057400"/>
            <a:ext cx="6263013" cy="3810000"/>
          </a:xfrm>
          <a:prstGeom prst="rect">
            <a:avLst/>
          </a:prstGeom>
        </p:spPr>
      </p:pic>
    </p:spTree>
    <p:extLst>
      <p:ext uri="{BB962C8B-B14F-4D97-AF65-F5344CB8AC3E}">
        <p14:creationId xmlns:p14="http://schemas.microsoft.com/office/powerpoint/2010/main" val="4287944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Title 1"/>
          <p:cNvSpPr>
            <a:spLocks noGrp="1"/>
          </p:cNvSpPr>
          <p:nvPr>
            <p:ph type="title"/>
          </p:nvPr>
        </p:nvSpPr>
        <p:spPr>
          <a:xfrm>
            <a:off x="304800" y="1194955"/>
            <a:ext cx="8534400" cy="1276350"/>
          </a:xfrm>
        </p:spPr>
        <p:txBody>
          <a:bodyPr/>
          <a:lstStyle/>
          <a:p>
            <a:pPr>
              <a:defRPr/>
            </a:pPr>
            <a:r>
              <a:rPr lang="en-US" u="sng" dirty="0" smtClean="0"/>
              <a:t>Ribbon &amp; Stone</a:t>
            </a:r>
          </a:p>
        </p:txBody>
      </p:sp>
      <p:sp>
        <p:nvSpPr>
          <p:cNvPr id="9" name="Content Placeholder 2"/>
          <p:cNvSpPr>
            <a:spLocks noGrp="1"/>
          </p:cNvSpPr>
          <p:nvPr>
            <p:ph idx="1"/>
          </p:nvPr>
        </p:nvSpPr>
        <p:spPr>
          <a:xfrm>
            <a:off x="304800" y="2362200"/>
            <a:ext cx="8534400" cy="4114800"/>
          </a:xfrm>
        </p:spPr>
        <p:txBody>
          <a:bodyPr/>
          <a:lstStyle/>
          <a:p>
            <a:pPr marL="0" indent="0">
              <a:buFont typeface="Monotype Sorts" pitchFamily="2" charset="2"/>
              <a:buNone/>
            </a:pPr>
            <a:r>
              <a:rPr lang="en-US" altLang="en-US" sz="2000" dirty="0" smtClean="0"/>
              <a:t>The purpose of the particle detection application is to determine when foreign debris has fallen onto the glass surface within the tin bath and alarm when debris is 0.125 inches in size or larger.  Within the tin bath a sheet of glass floats on molten tin and occasionally a piece of refractory, insulation, etc., falls onto the glass.  The debris will travel further downstream on top of the glass and the debris may hit a coater that is placed at the end of the tin bath.  Typically the coater is set at height of 0.25 inches above the glass, so any debris larger than the gap between the coater and the glass can cause some major damage to the glass and the process.</a:t>
            </a:r>
          </a:p>
        </p:txBody>
      </p:sp>
    </p:spTree>
    <p:extLst>
      <p:ext uri="{BB962C8B-B14F-4D97-AF65-F5344CB8AC3E}">
        <p14:creationId xmlns:p14="http://schemas.microsoft.com/office/powerpoint/2010/main" val="63084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Rectangle 2"/>
          <p:cNvSpPr>
            <a:spLocks noGrp="1" noChangeArrowheads="1"/>
          </p:cNvSpPr>
          <p:nvPr>
            <p:ph type="title"/>
          </p:nvPr>
        </p:nvSpPr>
        <p:spPr>
          <a:xfrm>
            <a:off x="304800" y="1101725"/>
            <a:ext cx="8534400" cy="1276350"/>
          </a:xfrm>
        </p:spPr>
        <p:txBody>
          <a:bodyPr>
            <a:normAutofit/>
          </a:bodyPr>
          <a:lstStyle/>
          <a:p>
            <a:pPr>
              <a:defRPr/>
            </a:pPr>
            <a:r>
              <a:rPr lang="en-IE" altLang="en-US" u="sng" dirty="0" smtClean="0"/>
              <a:t>IMAGE PROCESSING APPLICATIONS</a:t>
            </a:r>
            <a:endParaRPr lang="en-US" altLang="en-US" u="sng" dirty="0" smtClean="0"/>
          </a:p>
        </p:txBody>
      </p:sp>
      <p:sp>
        <p:nvSpPr>
          <p:cNvPr id="9" name="Rectangle 3"/>
          <p:cNvSpPr txBox="1">
            <a:spLocks noChangeArrowheads="1"/>
          </p:cNvSpPr>
          <p:nvPr/>
        </p:nvSpPr>
        <p:spPr>
          <a:xfrm>
            <a:off x="304800" y="2362200"/>
            <a:ext cx="85344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smtClean="0"/>
              <a:t>Sand Melt</a:t>
            </a:r>
          </a:p>
          <a:p>
            <a:r>
              <a:rPr lang="en-US" altLang="en-US" dirty="0" smtClean="0"/>
              <a:t>Glass Level</a:t>
            </a:r>
          </a:p>
          <a:p>
            <a:r>
              <a:rPr lang="en-IE" altLang="en-US" dirty="0" smtClean="0"/>
              <a:t>Onion Skin</a:t>
            </a:r>
          </a:p>
          <a:p>
            <a:r>
              <a:rPr lang="en-IE" altLang="en-US" dirty="0" smtClean="0"/>
              <a:t>Gripper Monitor</a:t>
            </a:r>
          </a:p>
          <a:p>
            <a:r>
              <a:rPr lang="en-IE" altLang="en-US" dirty="0" smtClean="0"/>
              <a:t>Ribbon &amp; Stone Detection</a:t>
            </a:r>
          </a:p>
          <a:p>
            <a:r>
              <a:rPr lang="en-IE" altLang="en-US" dirty="0" smtClean="0"/>
              <a:t>Width &amp; Knurl</a:t>
            </a:r>
            <a:endParaRPr lang="en-US" altLang="en-US" dirty="0" smtClean="0"/>
          </a:p>
          <a:p>
            <a:endParaRPr lang="en-US" altLang="en-US" dirty="0" smtClean="0"/>
          </a:p>
          <a:p>
            <a:endParaRPr lang="en-US" altLang="en-US" dirty="0"/>
          </a:p>
        </p:txBody>
      </p:sp>
    </p:spTree>
    <p:extLst>
      <p:ext uri="{BB962C8B-B14F-4D97-AF65-F5344CB8AC3E}">
        <p14:creationId xmlns:p14="http://schemas.microsoft.com/office/powerpoint/2010/main" val="4114171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Title 1"/>
          <p:cNvSpPr>
            <a:spLocks noGrp="1"/>
          </p:cNvSpPr>
          <p:nvPr>
            <p:ph type="title"/>
          </p:nvPr>
        </p:nvSpPr>
        <p:spPr>
          <a:xfrm>
            <a:off x="304800" y="1216170"/>
            <a:ext cx="8534400" cy="1276350"/>
          </a:xfrm>
        </p:spPr>
        <p:txBody>
          <a:bodyPr/>
          <a:lstStyle/>
          <a:p>
            <a:pPr>
              <a:defRPr/>
            </a:pPr>
            <a:r>
              <a:rPr lang="en-US" u="sng" dirty="0" smtClean="0"/>
              <a:t>Ribbon &amp; Stone</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133" y="2944958"/>
            <a:ext cx="4685733" cy="295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835457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Title 1"/>
          <p:cNvSpPr>
            <a:spLocks noGrp="1"/>
          </p:cNvSpPr>
          <p:nvPr>
            <p:ph type="title"/>
          </p:nvPr>
        </p:nvSpPr>
        <p:spPr>
          <a:xfrm>
            <a:off x="304799" y="1207077"/>
            <a:ext cx="8534401" cy="850323"/>
          </a:xfrm>
        </p:spPr>
        <p:txBody>
          <a:bodyPr/>
          <a:lstStyle/>
          <a:p>
            <a:pPr>
              <a:defRPr/>
            </a:pPr>
            <a:r>
              <a:rPr lang="en-US" u="sng" dirty="0" smtClean="0"/>
              <a:t>Ribbon Detection</a:t>
            </a:r>
          </a:p>
        </p:txBody>
      </p:sp>
      <p:pic>
        <p:nvPicPr>
          <p:cNvPr id="9" name="Picture 2" descr="Lev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220" y="2154382"/>
            <a:ext cx="4283559" cy="420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84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Title 1"/>
          <p:cNvSpPr>
            <a:spLocks noGrp="1"/>
          </p:cNvSpPr>
          <p:nvPr>
            <p:ph type="title"/>
          </p:nvPr>
        </p:nvSpPr>
        <p:spPr>
          <a:xfrm>
            <a:off x="304800" y="1200150"/>
            <a:ext cx="8534400" cy="933450"/>
          </a:xfrm>
        </p:spPr>
        <p:txBody>
          <a:bodyPr/>
          <a:lstStyle/>
          <a:p>
            <a:pPr>
              <a:defRPr/>
            </a:pPr>
            <a:r>
              <a:rPr lang="en-US" u="sng" dirty="0" smtClean="0"/>
              <a:t>Stone Detection</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66" y="2209800"/>
            <a:ext cx="8518988"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835457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Rectangle 2"/>
          <p:cNvSpPr>
            <a:spLocks noGrp="1" noChangeArrowheads="1"/>
          </p:cNvSpPr>
          <p:nvPr>
            <p:ph type="title"/>
          </p:nvPr>
        </p:nvSpPr>
        <p:spPr>
          <a:xfrm>
            <a:off x="304800" y="1234786"/>
            <a:ext cx="8534400" cy="822614"/>
          </a:xfrm>
        </p:spPr>
        <p:txBody>
          <a:bodyPr>
            <a:normAutofit/>
          </a:bodyPr>
          <a:lstStyle/>
          <a:p>
            <a:pPr>
              <a:defRPr/>
            </a:pPr>
            <a:r>
              <a:rPr lang="en-US" altLang="en-US" sz="4000" u="sng" dirty="0" smtClean="0"/>
              <a:t>Key Features of Imaging Systems</a:t>
            </a:r>
          </a:p>
        </p:txBody>
      </p:sp>
      <p:sp>
        <p:nvSpPr>
          <p:cNvPr id="9" name="Rectangle 3"/>
          <p:cNvSpPr txBox="1">
            <a:spLocks noChangeArrowheads="1"/>
          </p:cNvSpPr>
          <p:nvPr/>
        </p:nvSpPr>
        <p:spPr>
          <a:xfrm>
            <a:off x="304800" y="2209800"/>
            <a:ext cx="8534400" cy="4191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smtClean="0"/>
              <a:t>High Temperature Reliability - Fused Glass</a:t>
            </a:r>
          </a:p>
          <a:p>
            <a:r>
              <a:rPr lang="en-US" altLang="en-US" dirty="0" smtClean="0"/>
              <a:t>Maintenance – Spray Ring</a:t>
            </a:r>
          </a:p>
          <a:p>
            <a:r>
              <a:rPr lang="en-US" altLang="en-US" dirty="0" smtClean="0"/>
              <a:t>Ethernet Connectivity</a:t>
            </a:r>
          </a:p>
          <a:p>
            <a:pPr lvl="1"/>
            <a:r>
              <a:rPr lang="en-US" altLang="en-US" dirty="0" smtClean="0"/>
              <a:t>Gigabit Camera</a:t>
            </a:r>
          </a:p>
          <a:p>
            <a:r>
              <a:rPr lang="en-US" altLang="en-US" dirty="0" smtClean="0"/>
              <a:t>Lens Assembly</a:t>
            </a:r>
          </a:p>
          <a:p>
            <a:pPr lvl="1"/>
            <a:r>
              <a:rPr lang="en-US" altLang="en-US" dirty="0" smtClean="0"/>
              <a:t>Quartz or Sapphire Shield</a:t>
            </a:r>
          </a:p>
          <a:p>
            <a:r>
              <a:rPr lang="en-US" altLang="en-US" dirty="0" smtClean="0"/>
              <a:t>High Resolution Imaging</a:t>
            </a:r>
          </a:p>
          <a:p>
            <a:pPr lvl="1"/>
            <a:r>
              <a:rPr lang="en-US" altLang="en-US" dirty="0" smtClean="0"/>
              <a:t>.001”</a:t>
            </a:r>
          </a:p>
          <a:p>
            <a:r>
              <a:rPr lang="en-US" altLang="en-US" dirty="0" smtClean="0"/>
              <a:t>Integrated Software</a:t>
            </a:r>
            <a:endParaRPr lang="en-US" altLang="en-US" dirty="0"/>
          </a:p>
        </p:txBody>
      </p:sp>
    </p:spTree>
    <p:extLst>
      <p:ext uri="{BB962C8B-B14F-4D97-AF65-F5344CB8AC3E}">
        <p14:creationId xmlns:p14="http://schemas.microsoft.com/office/powerpoint/2010/main" val="218350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Rectangle 2"/>
          <p:cNvSpPr>
            <a:spLocks noGrp="1" noChangeArrowheads="1"/>
          </p:cNvSpPr>
          <p:nvPr>
            <p:ph type="title"/>
          </p:nvPr>
        </p:nvSpPr>
        <p:spPr>
          <a:xfrm>
            <a:off x="304800" y="1234786"/>
            <a:ext cx="8534400" cy="822614"/>
          </a:xfrm>
        </p:spPr>
        <p:txBody>
          <a:bodyPr>
            <a:normAutofit/>
          </a:bodyPr>
          <a:lstStyle/>
          <a:p>
            <a:pPr>
              <a:defRPr/>
            </a:pPr>
            <a:r>
              <a:rPr lang="en-US" altLang="en-US" sz="4000" u="sng" dirty="0" smtClean="0"/>
              <a:t>Key Features of Imaging Systems</a:t>
            </a:r>
          </a:p>
        </p:txBody>
      </p:sp>
      <p:sp>
        <p:nvSpPr>
          <p:cNvPr id="9" name="Rectangle 3"/>
          <p:cNvSpPr txBox="1">
            <a:spLocks noChangeArrowheads="1"/>
          </p:cNvSpPr>
          <p:nvPr/>
        </p:nvSpPr>
        <p:spPr>
          <a:xfrm>
            <a:off x="304800" y="2057400"/>
            <a:ext cx="8534400" cy="419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smtClean="0"/>
              <a:t>Hermetically sealed fused glass to protect the electronics</a:t>
            </a:r>
            <a:endParaRPr lang="en-US" altLang="en-US" dirty="0"/>
          </a:p>
        </p:txBody>
      </p:sp>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514" t="4611" r="46729" b="6081"/>
          <a:stretch/>
        </p:blipFill>
        <p:spPr bwMode="auto">
          <a:xfrm>
            <a:off x="2286000" y="3124201"/>
            <a:ext cx="41148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1895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Rectangle 2"/>
          <p:cNvSpPr>
            <a:spLocks noGrp="1" noChangeArrowheads="1"/>
          </p:cNvSpPr>
          <p:nvPr>
            <p:ph type="title"/>
          </p:nvPr>
        </p:nvSpPr>
        <p:spPr>
          <a:xfrm>
            <a:off x="304800" y="1234786"/>
            <a:ext cx="8534400" cy="822614"/>
          </a:xfrm>
        </p:spPr>
        <p:txBody>
          <a:bodyPr>
            <a:normAutofit/>
          </a:bodyPr>
          <a:lstStyle/>
          <a:p>
            <a:pPr>
              <a:defRPr/>
            </a:pPr>
            <a:r>
              <a:rPr lang="en-US" altLang="en-US" sz="4000" u="sng" dirty="0" smtClean="0"/>
              <a:t>Key Features of Imaging Systems</a:t>
            </a:r>
          </a:p>
        </p:txBody>
      </p:sp>
      <p:sp>
        <p:nvSpPr>
          <p:cNvPr id="9" name="Rectangle 3"/>
          <p:cNvSpPr txBox="1">
            <a:spLocks noChangeArrowheads="1"/>
          </p:cNvSpPr>
          <p:nvPr/>
        </p:nvSpPr>
        <p:spPr>
          <a:xfrm>
            <a:off x="304800" y="2057400"/>
            <a:ext cx="8534400" cy="419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err="1" smtClean="0"/>
              <a:t>SprayRing</a:t>
            </a:r>
            <a:r>
              <a:rPr lang="en-US" altLang="en-US" dirty="0" smtClean="0"/>
              <a:t> to keep the fused glass lens clean.</a:t>
            </a:r>
          </a:p>
          <a:p>
            <a:pPr lvl="1"/>
            <a:r>
              <a:rPr lang="en-US" altLang="en-US" dirty="0" smtClean="0"/>
              <a:t>Instrument Clean Air is needed at 30PSI min required</a:t>
            </a:r>
            <a:endParaRPr lang="en-US" altLang="en-US" dirty="0"/>
          </a:p>
        </p:txBody>
      </p:sp>
      <p:pic>
        <p:nvPicPr>
          <p:cNvPr id="1026" name="Picture 2" descr="Click To En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69" y="3394362"/>
            <a:ext cx="3870261" cy="283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67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2400" b="1" u="sng" dirty="0" smtClean="0"/>
              <a:t>CANTY </a:t>
            </a:r>
            <a:r>
              <a:rPr lang="en-US" sz="2400" b="1" u="sng" dirty="0" err="1" smtClean="0"/>
              <a:t>ExtremeTemp</a:t>
            </a:r>
            <a:r>
              <a:rPr lang="en-US" sz="2400" b="1" u="sng" dirty="0" smtClean="0"/>
              <a:t> Furnace Camera</a:t>
            </a:r>
            <a:endParaRPr lang="en-US" sz="2400" b="1" u="sng"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822"/>
          <a:stretch/>
        </p:blipFill>
        <p:spPr>
          <a:xfrm>
            <a:off x="1066800" y="2057400"/>
            <a:ext cx="6705600" cy="3767883"/>
          </a:xfrm>
          <a:prstGeom prst="rect">
            <a:avLst/>
          </a:prstGeom>
        </p:spPr>
      </p:pic>
    </p:spTree>
    <p:extLst>
      <p:ext uri="{BB962C8B-B14F-4D97-AF65-F5344CB8AC3E}">
        <p14:creationId xmlns:p14="http://schemas.microsoft.com/office/powerpoint/2010/main" val="3505999780"/>
      </p:ext>
    </p:extLst>
  </p:cSld>
  <p:clrMapOvr>
    <a:masterClrMapping/>
  </p:clrMapOvr>
  <p:transition spd="med" advTm="10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2400" b="1" u="sng" dirty="0" smtClean="0"/>
              <a:t>OVERVIEW</a:t>
            </a:r>
            <a:endParaRPr lang="en-US" sz="2400" b="1" u="sn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000" y="1721078"/>
            <a:ext cx="8382001" cy="4240922"/>
          </a:xfrm>
          <a:prstGeom prst="rect">
            <a:avLst/>
          </a:prstGeom>
        </p:spPr>
      </p:pic>
    </p:spTree>
    <p:extLst>
      <p:ext uri="{BB962C8B-B14F-4D97-AF65-F5344CB8AC3E}">
        <p14:creationId xmlns:p14="http://schemas.microsoft.com/office/powerpoint/2010/main" val="1600727048"/>
      </p:ext>
    </p:extLst>
  </p:cSld>
  <p:clrMapOvr>
    <a:masterClrMapping/>
  </p:clrMapOvr>
  <p:transition spd="med" advTm="10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2400" b="1" u="sng" dirty="0" smtClean="0"/>
              <a:t>COOLING &amp; CLEANING</a:t>
            </a:r>
            <a:endParaRPr lang="en-US" sz="2400" b="1" u="sng"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 y="1828800"/>
            <a:ext cx="8422235" cy="3810000"/>
          </a:xfrm>
          <a:prstGeom prst="rect">
            <a:avLst/>
          </a:prstGeom>
        </p:spPr>
      </p:pic>
      <p:sp>
        <p:nvSpPr>
          <p:cNvPr id="4" name="Rectangle 3"/>
          <p:cNvSpPr/>
          <p:nvPr/>
        </p:nvSpPr>
        <p:spPr>
          <a:xfrm>
            <a:off x="2003451" y="5479832"/>
            <a:ext cx="4572000" cy="646331"/>
          </a:xfrm>
          <a:prstGeom prst="rect">
            <a:avLst/>
          </a:prstGeom>
        </p:spPr>
        <p:txBody>
          <a:bodyPr>
            <a:spAutoFit/>
          </a:bodyPr>
          <a:lstStyle/>
          <a:p>
            <a:pPr lvl="1"/>
            <a:r>
              <a:rPr lang="en-US" altLang="en-US" dirty="0"/>
              <a:t>Instrument Clean Air is needed at 30PSI min required</a:t>
            </a:r>
            <a:endParaRPr lang="en-US" altLang="en-US" dirty="0"/>
          </a:p>
        </p:txBody>
      </p:sp>
    </p:spTree>
    <p:extLst>
      <p:ext uri="{BB962C8B-B14F-4D97-AF65-F5344CB8AC3E}">
        <p14:creationId xmlns:p14="http://schemas.microsoft.com/office/powerpoint/2010/main" val="2821645717"/>
      </p:ext>
    </p:extLst>
  </p:cSld>
  <p:clrMapOvr>
    <a:masterClrMapping/>
  </p:clrMapOvr>
  <p:transition spd="med" advTm="10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2400" b="1" u="sng" dirty="0" smtClean="0"/>
              <a:t>INSULATION AND REFRACTORY</a:t>
            </a:r>
            <a:endParaRPr lang="en-US" sz="2400" b="1" u="sn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133600"/>
            <a:ext cx="8305800" cy="3169129"/>
          </a:xfrm>
          <a:prstGeom prst="rect">
            <a:avLst/>
          </a:prstGeom>
        </p:spPr>
      </p:pic>
    </p:spTree>
    <p:extLst>
      <p:ext uri="{BB962C8B-B14F-4D97-AF65-F5344CB8AC3E}">
        <p14:creationId xmlns:p14="http://schemas.microsoft.com/office/powerpoint/2010/main" val="3442099147"/>
      </p:ext>
    </p:extLst>
  </p:cSld>
  <p:clrMapOvr>
    <a:masterClrMapping/>
  </p:clrMapOvr>
  <p:transition spd="med" advTm="10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Rectangle 2"/>
          <p:cNvSpPr>
            <a:spLocks noGrp="1" noChangeArrowheads="1"/>
          </p:cNvSpPr>
          <p:nvPr>
            <p:ph type="title"/>
          </p:nvPr>
        </p:nvSpPr>
        <p:spPr>
          <a:xfrm>
            <a:off x="304800" y="1200150"/>
            <a:ext cx="8534400" cy="1276350"/>
          </a:xfrm>
        </p:spPr>
        <p:txBody>
          <a:bodyPr/>
          <a:lstStyle/>
          <a:p>
            <a:pPr>
              <a:defRPr/>
            </a:pPr>
            <a:r>
              <a:rPr lang="en-US" altLang="en-US" u="sng" dirty="0" smtClean="0"/>
              <a:t>Sand Melt</a:t>
            </a:r>
          </a:p>
        </p:txBody>
      </p:sp>
      <p:sp>
        <p:nvSpPr>
          <p:cNvPr id="9" name="Rectangle 3"/>
          <p:cNvSpPr txBox="1">
            <a:spLocks noChangeArrowheads="1"/>
          </p:cNvSpPr>
          <p:nvPr/>
        </p:nvSpPr>
        <p:spPr>
          <a:xfrm>
            <a:off x="304800" y="2362200"/>
            <a:ext cx="8534400" cy="39687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Monotype Sorts" pitchFamily="2" charset="2"/>
              <a:buNone/>
            </a:pPr>
            <a:r>
              <a:rPr lang="en-US" altLang="en-US" sz="2000" dirty="0" smtClean="0"/>
              <a:t>Using the CANTY High Temperature Camera and CANTYVISION Client glass companies can now automate their Sand Melt Control System.  Using camera analysis the operators receive an alarm if the sand melt line has been crossed by any un-melted product.  A visual verification is also provided by the Ethernet gigabit camera.  Alarm conditions can be output via 4-20mA or OPC to a PLC or DCS for complete control.</a:t>
            </a:r>
          </a:p>
          <a:p>
            <a:pPr marL="0" indent="0">
              <a:buFont typeface="Monotype Sorts" pitchFamily="2" charset="2"/>
              <a:buNone/>
            </a:pPr>
            <a:endParaRPr lang="en-US" altLang="en-US" sz="2000" dirty="0"/>
          </a:p>
        </p:txBody>
      </p:sp>
    </p:spTree>
    <p:extLst>
      <p:ext uri="{BB962C8B-B14F-4D97-AF65-F5344CB8AC3E}">
        <p14:creationId xmlns:p14="http://schemas.microsoft.com/office/powerpoint/2010/main" val="78416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2400" b="1" u="sng" dirty="0" smtClean="0"/>
              <a:t>LENS ASSEMBLY</a:t>
            </a:r>
            <a:endParaRPr lang="en-US" sz="2400" b="1" u="sn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800" y="2305200"/>
            <a:ext cx="8305800" cy="3183850"/>
          </a:xfrm>
          <a:prstGeom prst="rect">
            <a:avLst/>
          </a:prstGeom>
        </p:spPr>
      </p:pic>
      <p:sp>
        <p:nvSpPr>
          <p:cNvPr id="3" name="Rectangle 2"/>
          <p:cNvSpPr/>
          <p:nvPr/>
        </p:nvSpPr>
        <p:spPr>
          <a:xfrm>
            <a:off x="3505200" y="4938026"/>
            <a:ext cx="4572000" cy="1200329"/>
          </a:xfrm>
          <a:prstGeom prst="rect">
            <a:avLst/>
          </a:prstGeom>
        </p:spPr>
        <p:txBody>
          <a:bodyPr>
            <a:spAutoFit/>
          </a:bodyPr>
          <a:lstStyle/>
          <a:p>
            <a:r>
              <a:rPr lang="en-US" altLang="en-US" dirty="0"/>
              <a:t>Lens assembly allows the Ethernet CCD camera to remain outside the process in ambient room temperature air vs being fixed in the higher temperature process air.</a:t>
            </a:r>
            <a:endParaRPr lang="en-US" altLang="en-US" dirty="0"/>
          </a:p>
        </p:txBody>
      </p:sp>
    </p:spTree>
    <p:extLst>
      <p:ext uri="{BB962C8B-B14F-4D97-AF65-F5344CB8AC3E}">
        <p14:creationId xmlns:p14="http://schemas.microsoft.com/office/powerpoint/2010/main" val="1885262313"/>
      </p:ext>
    </p:extLst>
  </p:cSld>
  <p:clrMapOvr>
    <a:masterClrMapping/>
  </p:clrMapOvr>
  <p:transition spd="med" advTm="10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676400"/>
            <a:ext cx="8382000" cy="3954937"/>
          </a:xfrm>
          <a:prstGeom prst="rect">
            <a:avLst/>
          </a:prstGeom>
        </p:spPr>
      </p:pic>
    </p:spTree>
    <p:extLst>
      <p:ext uri="{BB962C8B-B14F-4D97-AF65-F5344CB8AC3E}">
        <p14:creationId xmlns:p14="http://schemas.microsoft.com/office/powerpoint/2010/main" val="4106300183"/>
      </p:ext>
    </p:extLst>
  </p:cSld>
  <p:clrMapOvr>
    <a:masterClrMapping/>
  </p:clrMapOvr>
  <p:transition spd="med" advTm="10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dirty="0" smtClean="0">
                <a:solidFill>
                  <a:schemeClr val="bg1"/>
                </a:solidFill>
                <a:latin typeface="Tahoma" pitchFamily="34" charset="0"/>
              </a:rPr>
              <a:t>JM Canty, Inc. · Buffalo, New York  ·  Phone: (716) 625-4227  | JM Canty, Ltd. · Dublin, Ireland · Phone: +353 (1) 882-9621</a:t>
            </a:r>
            <a:r>
              <a:rPr lang="en-US" altLang="en-US" sz="800" dirty="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Title 1"/>
          <p:cNvSpPr>
            <a:spLocks noGrp="1"/>
          </p:cNvSpPr>
          <p:nvPr>
            <p:ph type="title"/>
          </p:nvPr>
        </p:nvSpPr>
        <p:spPr>
          <a:xfrm>
            <a:off x="304800" y="1200150"/>
            <a:ext cx="8534400" cy="933450"/>
          </a:xfrm>
        </p:spPr>
        <p:txBody>
          <a:bodyPr/>
          <a:lstStyle/>
          <a:p>
            <a:pPr>
              <a:defRPr/>
            </a:pPr>
            <a:r>
              <a:rPr lang="en-US" u="sng" dirty="0" smtClean="0"/>
              <a:t>Benefits of vision</a:t>
            </a:r>
          </a:p>
        </p:txBody>
      </p:sp>
      <p:sp>
        <p:nvSpPr>
          <p:cNvPr id="7" name="Rectangle 3"/>
          <p:cNvSpPr txBox="1">
            <a:spLocks noChangeArrowheads="1"/>
          </p:cNvSpPr>
          <p:nvPr/>
        </p:nvSpPr>
        <p:spPr>
          <a:xfrm>
            <a:off x="1603663" y="2217738"/>
            <a:ext cx="5936673" cy="24304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smtClean="0"/>
              <a:t>Less expensive </a:t>
            </a:r>
          </a:p>
          <a:p>
            <a:r>
              <a:rPr lang="en-US" altLang="en-US" dirty="0" smtClean="0"/>
              <a:t>More accurate –pixel scale factor </a:t>
            </a:r>
          </a:p>
          <a:p>
            <a:r>
              <a:rPr lang="en-US" altLang="en-US" dirty="0" smtClean="0"/>
              <a:t>User friendly calibration</a:t>
            </a:r>
          </a:p>
          <a:p>
            <a:pPr lvl="1"/>
            <a:r>
              <a:rPr lang="en-US" altLang="en-US" sz="3200" dirty="0" smtClean="0"/>
              <a:t>Visual Verification</a:t>
            </a:r>
          </a:p>
          <a:p>
            <a:pPr lvl="1"/>
            <a:r>
              <a:rPr lang="en-US" altLang="en-US" sz="3200" dirty="0" smtClean="0"/>
              <a:t>Not trying to line up 2 devices</a:t>
            </a:r>
          </a:p>
          <a:p>
            <a:endParaRPr lang="en-US" altLang="en-US" dirty="0" smtClean="0"/>
          </a:p>
          <a:p>
            <a:endParaRPr lang="en-US" altLang="en-US" dirty="0"/>
          </a:p>
        </p:txBody>
      </p:sp>
    </p:spTree>
    <p:extLst>
      <p:ext uri="{BB962C8B-B14F-4D97-AF65-F5344CB8AC3E}">
        <p14:creationId xmlns:p14="http://schemas.microsoft.com/office/powerpoint/2010/main" val="2194651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Rectangle 2"/>
          <p:cNvSpPr>
            <a:spLocks noGrp="1" noChangeArrowheads="1"/>
          </p:cNvSpPr>
          <p:nvPr>
            <p:ph type="title"/>
          </p:nvPr>
        </p:nvSpPr>
        <p:spPr>
          <a:xfrm>
            <a:off x="304800" y="1193223"/>
            <a:ext cx="8534400" cy="940377"/>
          </a:xfrm>
        </p:spPr>
        <p:txBody>
          <a:bodyPr/>
          <a:lstStyle/>
          <a:p>
            <a:pPr>
              <a:defRPr/>
            </a:pPr>
            <a:r>
              <a:rPr lang="en-US" altLang="en-US" b="1" i="0" u="sng" dirty="0" smtClean="0"/>
              <a:t>Conclusion</a:t>
            </a:r>
          </a:p>
        </p:txBody>
      </p:sp>
      <p:sp>
        <p:nvSpPr>
          <p:cNvPr id="9" name="Rectangle 3"/>
          <p:cNvSpPr txBox="1">
            <a:spLocks noChangeArrowheads="1"/>
          </p:cNvSpPr>
          <p:nvPr/>
        </p:nvSpPr>
        <p:spPr>
          <a:xfrm>
            <a:off x="311727" y="2133600"/>
            <a:ext cx="8527473" cy="434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800" dirty="0" smtClean="0"/>
              <a:t>Real Time Measurement</a:t>
            </a:r>
          </a:p>
          <a:p>
            <a:r>
              <a:rPr lang="en-US" altLang="en-US" sz="2800" dirty="0" smtClean="0"/>
              <a:t>Repeatable / Accurate</a:t>
            </a:r>
          </a:p>
          <a:p>
            <a:r>
              <a:rPr lang="en-US" altLang="en-US" sz="2800" dirty="0" smtClean="0"/>
              <a:t>Visual Verification</a:t>
            </a:r>
          </a:p>
          <a:p>
            <a:r>
              <a:rPr lang="en-US" altLang="en-US" sz="2800" dirty="0" smtClean="0"/>
              <a:t>Output Signals-ethernet,4-20ma,OPC</a:t>
            </a:r>
          </a:p>
          <a:p>
            <a:r>
              <a:rPr lang="en-US" altLang="en-US" sz="2800" dirty="0" smtClean="0"/>
              <a:t>Process Control</a:t>
            </a:r>
          </a:p>
          <a:p>
            <a:r>
              <a:rPr lang="en-US" altLang="en-US" sz="2800" dirty="0" smtClean="0"/>
              <a:t>Better Quality</a:t>
            </a:r>
          </a:p>
          <a:p>
            <a:r>
              <a:rPr lang="en-US" altLang="en-US" sz="2800" dirty="0" smtClean="0"/>
              <a:t>Higher Yield</a:t>
            </a:r>
          </a:p>
          <a:p>
            <a:endParaRPr lang="en-US" altLang="en-US" sz="2800" dirty="0" smtClean="0"/>
          </a:p>
          <a:p>
            <a:endParaRPr lang="en-US" altLang="en-US" dirty="0"/>
          </a:p>
        </p:txBody>
      </p:sp>
    </p:spTree>
    <p:extLst>
      <p:ext uri="{BB962C8B-B14F-4D97-AF65-F5344CB8AC3E}">
        <p14:creationId xmlns:p14="http://schemas.microsoft.com/office/powerpoint/2010/main" val="1835457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 Melt</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644" r="5805" b="24238"/>
          <a:stretch/>
        </p:blipFill>
        <p:spPr>
          <a:xfrm>
            <a:off x="998219" y="1417638"/>
            <a:ext cx="7147561" cy="5105399"/>
          </a:xfrm>
        </p:spPr>
      </p:pic>
    </p:spTree>
    <p:extLst>
      <p:ext uri="{BB962C8B-B14F-4D97-AF65-F5344CB8AC3E}">
        <p14:creationId xmlns:p14="http://schemas.microsoft.com/office/powerpoint/2010/main" val="3314895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Rectangle 2"/>
          <p:cNvSpPr>
            <a:spLocks noGrp="1" noChangeArrowheads="1"/>
          </p:cNvSpPr>
          <p:nvPr>
            <p:ph type="title"/>
          </p:nvPr>
        </p:nvSpPr>
        <p:spPr>
          <a:xfrm>
            <a:off x="304800" y="1200150"/>
            <a:ext cx="8534400" cy="1276350"/>
          </a:xfrm>
        </p:spPr>
        <p:txBody>
          <a:bodyPr/>
          <a:lstStyle/>
          <a:p>
            <a:pPr>
              <a:defRPr/>
            </a:pPr>
            <a:r>
              <a:rPr lang="en-US" altLang="en-US" u="sng" dirty="0" smtClean="0"/>
              <a:t>Level</a:t>
            </a:r>
          </a:p>
        </p:txBody>
      </p:sp>
      <p:sp>
        <p:nvSpPr>
          <p:cNvPr id="9" name="Rectangle 3"/>
          <p:cNvSpPr txBox="1">
            <a:spLocks noChangeArrowheads="1"/>
          </p:cNvSpPr>
          <p:nvPr/>
        </p:nvSpPr>
        <p:spPr>
          <a:xfrm>
            <a:off x="304800" y="2362200"/>
            <a:ext cx="8534400" cy="39687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Monotype Sorts" pitchFamily="2" charset="2"/>
              <a:buNone/>
            </a:pPr>
            <a:r>
              <a:rPr lang="en-US" altLang="en-US" sz="2000" dirty="0" smtClean="0"/>
              <a:t>The Canty system consists of a high temperature Ethernet process camera and incorporates special software to reduce glare along with a unique orifice plate that eliminates any debris from adhering to the lens, offering a clear view of the molten level at all times. This new low cost, no-maintenance system replaces expensive traditional platinum dipper probe systems which tend to coat over in a matter of weeks as well as nuclear gauges, which tend to drift and eliminates the need for stilling wells. Level measurements are made in real-time on a continuous basis, with a resolution of 001". CANTYVISION™ Software utilizes image based technology to continually track the edge. A crosshair is used to continually indicate the position of the edge and a numerical output is given. What’s more, your results are visually verifiable on your local area network or localized computer! 4-20mA current loop available.</a:t>
            </a:r>
          </a:p>
          <a:p>
            <a:pPr marL="0" indent="0">
              <a:buFont typeface="Monotype Sorts" pitchFamily="2" charset="2"/>
              <a:buNone/>
            </a:pPr>
            <a:endParaRPr lang="en-US" altLang="en-US" sz="2000" dirty="0"/>
          </a:p>
        </p:txBody>
      </p:sp>
    </p:spTree>
    <p:extLst>
      <p:ext uri="{BB962C8B-B14F-4D97-AF65-F5344CB8AC3E}">
        <p14:creationId xmlns:p14="http://schemas.microsoft.com/office/powerpoint/2010/main" val="63084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Title 1"/>
          <p:cNvSpPr>
            <a:spLocks noGrp="1"/>
          </p:cNvSpPr>
          <p:nvPr>
            <p:ph type="title"/>
          </p:nvPr>
        </p:nvSpPr>
        <p:spPr>
          <a:xfrm>
            <a:off x="304800" y="1200150"/>
            <a:ext cx="8534400" cy="1276350"/>
          </a:xfrm>
        </p:spPr>
        <p:txBody>
          <a:bodyPr/>
          <a:lstStyle/>
          <a:p>
            <a:pPr>
              <a:defRPr/>
            </a:pPr>
            <a:r>
              <a:rPr lang="en-US" u="sng" dirty="0" smtClean="0"/>
              <a:t>Level</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160" y="2514600"/>
            <a:ext cx="759987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63084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Title 1"/>
          <p:cNvSpPr>
            <a:spLocks noGrp="1"/>
          </p:cNvSpPr>
          <p:nvPr>
            <p:ph type="title"/>
          </p:nvPr>
        </p:nvSpPr>
        <p:spPr>
          <a:xfrm>
            <a:off x="304800" y="1200150"/>
            <a:ext cx="8534400" cy="987802"/>
          </a:xfrm>
        </p:spPr>
        <p:txBody>
          <a:bodyPr/>
          <a:lstStyle/>
          <a:p>
            <a:pPr>
              <a:defRPr/>
            </a:pPr>
            <a:r>
              <a:rPr lang="en-US" u="sng" dirty="0" smtClean="0"/>
              <a:t>Level</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892" y="2438400"/>
            <a:ext cx="4672215" cy="372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6308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Title 1"/>
          <p:cNvSpPr>
            <a:spLocks noGrp="1"/>
          </p:cNvSpPr>
          <p:nvPr>
            <p:ph type="title"/>
          </p:nvPr>
        </p:nvSpPr>
        <p:spPr>
          <a:xfrm>
            <a:off x="304800" y="1200150"/>
            <a:ext cx="8534400" cy="987802"/>
          </a:xfrm>
        </p:spPr>
        <p:txBody>
          <a:bodyPr/>
          <a:lstStyle/>
          <a:p>
            <a:pPr>
              <a:defRPr/>
            </a:pPr>
            <a:r>
              <a:rPr lang="en-US" u="sng" dirty="0" smtClean="0"/>
              <a:t>Level camera</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11" t="5435" r="5526" b="23252"/>
          <a:stretch/>
        </p:blipFill>
        <p:spPr bwMode="auto">
          <a:xfrm>
            <a:off x="381000" y="2667000"/>
            <a:ext cx="447301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05075"/>
            <a:ext cx="4110038"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376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nty_title with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04800" y="6477000"/>
            <a:ext cx="8534400" cy="2444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1000" smtClean="0">
                <a:solidFill>
                  <a:schemeClr val="bg1"/>
                </a:solidFill>
                <a:latin typeface="Tahoma" pitchFamily="34" charset="0"/>
              </a:rPr>
              <a:t>JM Canty, Inc. · Buffalo, New York  ·  Phone: (716) 625-4227  | JM Canty, Ltd. · Dublin, Ireland · Phone: +353 (1) 882-9621</a:t>
            </a:r>
            <a:r>
              <a:rPr lang="en-US" altLang="en-US" sz="800" smtClean="0">
                <a:solidFill>
                  <a:schemeClr val="bg1"/>
                </a:solidFill>
                <a:latin typeface="Tahoma" pitchFamily="34" charset="0"/>
              </a:rPr>
              <a:t>  </a:t>
            </a:r>
          </a:p>
        </p:txBody>
      </p:sp>
      <p:sp>
        <p:nvSpPr>
          <p:cNvPr id="6" name="Rectangle 9"/>
          <p:cNvSpPr>
            <a:spLocks noChangeArrowheads="1"/>
          </p:cNvSpPr>
          <p:nvPr/>
        </p:nvSpPr>
        <p:spPr bwMode="auto">
          <a:xfrm>
            <a:off x="304800" y="152400"/>
            <a:ext cx="8534400" cy="655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8" name="Title 1"/>
          <p:cNvSpPr>
            <a:spLocks noGrp="1"/>
          </p:cNvSpPr>
          <p:nvPr>
            <p:ph type="title"/>
          </p:nvPr>
        </p:nvSpPr>
        <p:spPr>
          <a:xfrm>
            <a:off x="304800" y="1165514"/>
            <a:ext cx="8534400" cy="1276350"/>
          </a:xfrm>
        </p:spPr>
        <p:txBody>
          <a:bodyPr/>
          <a:lstStyle/>
          <a:p>
            <a:pPr>
              <a:defRPr/>
            </a:pPr>
            <a:r>
              <a:rPr lang="en-US" u="sng" dirty="0" smtClean="0"/>
              <a:t>Onion Skin</a:t>
            </a:r>
          </a:p>
        </p:txBody>
      </p:sp>
      <p:sp>
        <p:nvSpPr>
          <p:cNvPr id="9" name="Content Placeholder 2"/>
          <p:cNvSpPr>
            <a:spLocks noGrp="1"/>
          </p:cNvSpPr>
          <p:nvPr>
            <p:ph idx="1"/>
          </p:nvPr>
        </p:nvSpPr>
        <p:spPr>
          <a:xfrm>
            <a:off x="304800" y="2362200"/>
            <a:ext cx="8534400" cy="4114800"/>
          </a:xfrm>
        </p:spPr>
        <p:txBody>
          <a:bodyPr/>
          <a:lstStyle/>
          <a:p>
            <a:pPr marL="0" indent="0">
              <a:buFont typeface="Monotype Sorts" pitchFamily="2" charset="2"/>
              <a:buNone/>
            </a:pPr>
            <a:r>
              <a:rPr lang="en-US" altLang="en-US" sz="2000" dirty="0" smtClean="0"/>
              <a:t>By controlling the position and shape at the initial draw in the front of the tin bath (also known as Onion Skin)  results in more uniform pull.  This results in less waste and higher efficiency for the glass.  The camera system is able to effectively monitor and measure real time location of the onion and provide a 4-20mA output or OPC to a PLC or DCS for complete automated control.</a:t>
            </a:r>
          </a:p>
        </p:txBody>
      </p:sp>
    </p:spTree>
    <p:extLst>
      <p:ext uri="{BB962C8B-B14F-4D97-AF65-F5344CB8AC3E}">
        <p14:creationId xmlns:p14="http://schemas.microsoft.com/office/powerpoint/2010/main" val="63084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TotalTime>
  <Words>1814</Words>
  <Application>Microsoft Office PowerPoint</Application>
  <PresentationFormat>On-screen Show (4:3)</PresentationFormat>
  <Paragraphs>103</Paragraphs>
  <Slides>33</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Monotype Sorts</vt:lpstr>
      <vt:lpstr>Tahoma</vt:lpstr>
      <vt:lpstr>Office Theme</vt:lpstr>
      <vt:lpstr>PowerPoint Presentation</vt:lpstr>
      <vt:lpstr>IMAGE PROCESSING APPLICATIONS</vt:lpstr>
      <vt:lpstr>Sand Melt</vt:lpstr>
      <vt:lpstr>Sand Melt</vt:lpstr>
      <vt:lpstr>Level</vt:lpstr>
      <vt:lpstr>Level</vt:lpstr>
      <vt:lpstr>Level</vt:lpstr>
      <vt:lpstr>Level camera</vt:lpstr>
      <vt:lpstr>Onion Skin</vt:lpstr>
      <vt:lpstr>Onion Skin Video</vt:lpstr>
      <vt:lpstr>Gripper Monitor</vt:lpstr>
      <vt:lpstr>Gripper Monitor</vt:lpstr>
      <vt:lpstr>Width &amp; Knurl </vt:lpstr>
      <vt:lpstr>Width &amp; Knurl </vt:lpstr>
      <vt:lpstr>Width &amp; Knurl </vt:lpstr>
      <vt:lpstr>Width &amp; Knurl </vt:lpstr>
      <vt:lpstr>Width &amp; Knurl </vt:lpstr>
      <vt:lpstr>Width &amp; Knurl Video</vt:lpstr>
      <vt:lpstr>Ribbon &amp; Stone</vt:lpstr>
      <vt:lpstr>Ribbon &amp; Stone</vt:lpstr>
      <vt:lpstr>Ribbon Detection</vt:lpstr>
      <vt:lpstr>Stone Detection</vt:lpstr>
      <vt:lpstr>Key Features of Imaging Systems</vt:lpstr>
      <vt:lpstr>Key Features of Imaging Systems</vt:lpstr>
      <vt:lpstr>Key Features of Imaging Systems</vt:lpstr>
      <vt:lpstr>PowerPoint Presentation</vt:lpstr>
      <vt:lpstr>PowerPoint Presentation</vt:lpstr>
      <vt:lpstr>PowerPoint Presentation</vt:lpstr>
      <vt:lpstr>PowerPoint Presentation</vt:lpstr>
      <vt:lpstr>PowerPoint Presentation</vt:lpstr>
      <vt:lpstr>PowerPoint Presentation</vt:lpstr>
      <vt:lpstr>Benefits of vision</vt:lpstr>
      <vt:lpstr>Conclusion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 Canty, Jr.</dc:creator>
  <cp:lastModifiedBy>Tod Canty, Jr.</cp:lastModifiedBy>
  <cp:revision>19</cp:revision>
  <dcterms:created xsi:type="dcterms:W3CDTF">2014-10-16T13:29:27Z</dcterms:created>
  <dcterms:modified xsi:type="dcterms:W3CDTF">2016-06-10T20:10:44Z</dcterms:modified>
</cp:coreProperties>
</file>