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84" r:id="rId6"/>
    <p:sldId id="278" r:id="rId7"/>
    <p:sldId id="283" r:id="rId8"/>
    <p:sldId id="259" r:id="rId9"/>
    <p:sldId id="273" r:id="rId10"/>
    <p:sldId id="272" r:id="rId11"/>
    <p:sldId id="277" r:id="rId12"/>
    <p:sldId id="271" r:id="rId13"/>
    <p:sldId id="270" r:id="rId14"/>
    <p:sldId id="269" r:id="rId15"/>
    <p:sldId id="268" r:id="rId16"/>
    <p:sldId id="267" r:id="rId17"/>
    <p:sldId id="266" r:id="rId18"/>
    <p:sldId id="265" r:id="rId19"/>
    <p:sldId id="264" r:id="rId20"/>
    <p:sldId id="279" r:id="rId21"/>
    <p:sldId id="280" r:id="rId22"/>
    <p:sldId id="263" r:id="rId23"/>
    <p:sldId id="262" r:id="rId24"/>
    <p:sldId id="261" r:id="rId25"/>
    <p:sldId id="260" r:id="rId26"/>
    <p:sldId id="274" r:id="rId27"/>
    <p:sldId id="275"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280A4D-D0D0-4F51-8602-B32285FA25D2}"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336479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80A4D-D0D0-4F51-8602-B32285FA25D2}"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62567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80A4D-D0D0-4F51-8602-B32285FA25D2}"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279188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80A4D-D0D0-4F51-8602-B32285FA25D2}"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240490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80A4D-D0D0-4F51-8602-B32285FA25D2}"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43280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280A4D-D0D0-4F51-8602-B32285FA25D2}"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203763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280A4D-D0D0-4F51-8602-B32285FA25D2}" type="datetimeFigureOut">
              <a:rPr lang="en-US" smtClean="0"/>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33229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80A4D-D0D0-4F51-8602-B32285FA25D2}" type="datetimeFigureOut">
              <a:rPr lang="en-US" smtClean="0"/>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79109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80A4D-D0D0-4F51-8602-B32285FA25D2}" type="datetimeFigureOut">
              <a:rPr lang="en-US" smtClean="0"/>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85914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80A4D-D0D0-4F51-8602-B32285FA25D2}"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402780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80A4D-D0D0-4F51-8602-B32285FA25D2}"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90615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80A4D-D0D0-4F51-8602-B32285FA25D2}" type="datetimeFigureOut">
              <a:rPr lang="en-US" smtClean="0"/>
              <a:t>10/30/2014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21B07-229B-41F4-9136-C32972A94928}" type="slidenum">
              <a:rPr lang="en-US" smtClean="0"/>
              <a:t>‹#›</a:t>
            </a:fld>
            <a:endParaRPr lang="en-US"/>
          </a:p>
        </p:txBody>
      </p:sp>
    </p:spTree>
    <p:extLst>
      <p:ext uri="{BB962C8B-B14F-4D97-AF65-F5344CB8AC3E}">
        <p14:creationId xmlns:p14="http://schemas.microsoft.com/office/powerpoint/2010/main" val="316699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7" name="Rectangle 4"/>
          <p:cNvSpPr txBox="1">
            <a:spLocks noChangeArrowheads="1"/>
          </p:cNvSpPr>
          <p:nvPr/>
        </p:nvSpPr>
        <p:spPr bwMode="auto">
          <a:xfrm>
            <a:off x="457200" y="2133600"/>
            <a:ext cx="8229600"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4000" u="sng">
              <a:solidFill>
                <a:srgbClr val="0000FF"/>
              </a:solidFill>
            </a:endParaRPr>
          </a:p>
        </p:txBody>
      </p:sp>
      <p:sp>
        <p:nvSpPr>
          <p:cNvPr id="8" name="Rectangle 5"/>
          <p:cNvSpPr>
            <a:spLocks noChangeArrowheads="1"/>
          </p:cNvSpPr>
          <p:nvPr/>
        </p:nvSpPr>
        <p:spPr bwMode="auto">
          <a:xfrm>
            <a:off x="523954" y="1788378"/>
            <a:ext cx="8153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i="1" dirty="0"/>
              <a:t>USING HIGH TEMPERATURE CAMERAS TO </a:t>
            </a:r>
            <a:r>
              <a:rPr lang="en-US" altLang="en-US" sz="3200" b="1" i="1" dirty="0" smtClean="0"/>
              <a:t>MEASURE: </a:t>
            </a:r>
          </a:p>
          <a:p>
            <a:pPr algn="ctr" eaLnBrk="1" hangingPunct="1"/>
            <a:r>
              <a:rPr lang="en-US" altLang="en-US" b="1" i="1" dirty="0" smtClean="0"/>
              <a:t>LEVEL</a:t>
            </a:r>
            <a:r>
              <a:rPr lang="en-US" altLang="en-US" b="1" i="1" dirty="0"/>
              <a:t>, WIDTH, TEMPERATURE, GOB, ONION, AND OTHER PROCESS APPLICATIONS</a:t>
            </a:r>
            <a:endParaRPr lang="en-US" altLang="en-US" i="1" dirty="0"/>
          </a:p>
        </p:txBody>
      </p:sp>
      <p:sp>
        <p:nvSpPr>
          <p:cNvPr id="9" name="Rectangle 5"/>
          <p:cNvSpPr>
            <a:spLocks noChangeArrowheads="1"/>
          </p:cNvSpPr>
          <p:nvPr/>
        </p:nvSpPr>
        <p:spPr bwMode="auto">
          <a:xfrm>
            <a:off x="609600" y="4953000"/>
            <a:ext cx="8153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400" b="1" dirty="0" smtClean="0"/>
          </a:p>
          <a:p>
            <a:pPr algn="ctr" eaLnBrk="1" hangingPunct="1"/>
            <a:r>
              <a:rPr lang="en-US" altLang="en-US" sz="1400" b="1" dirty="0" smtClean="0"/>
              <a:t>Tod </a:t>
            </a:r>
            <a:r>
              <a:rPr lang="en-US" altLang="en-US" sz="1400" b="1" dirty="0" smtClean="0"/>
              <a:t>Canty</a:t>
            </a:r>
            <a:r>
              <a:rPr lang="en-US" altLang="en-US" sz="1400" b="1" dirty="0"/>
              <a:t> </a:t>
            </a:r>
            <a:r>
              <a:rPr lang="en-US" altLang="en-US" sz="1400" b="1" dirty="0" smtClean="0"/>
              <a:t>Jr.</a:t>
            </a:r>
            <a:endParaRPr lang="en-US" altLang="en-US" sz="1400" b="1" dirty="0" smtClean="0"/>
          </a:p>
          <a:p>
            <a:pPr algn="ctr" eaLnBrk="1" hangingPunct="1"/>
            <a:endParaRPr lang="en-US" altLang="en-US" sz="1400" b="1" dirty="0"/>
          </a:p>
          <a:p>
            <a:pPr algn="ctr" eaLnBrk="1" hangingPunct="1"/>
            <a:r>
              <a:rPr lang="en-US" altLang="en-US" sz="1400" b="1" dirty="0" smtClean="0"/>
              <a:t>JM Canty Inc</a:t>
            </a:r>
          </a:p>
          <a:p>
            <a:pPr algn="ctr" eaLnBrk="1" hangingPunct="1"/>
            <a:r>
              <a:rPr lang="en-US" altLang="en-US" sz="1400" b="1" dirty="0" smtClean="0"/>
              <a:t>Buffalo NY </a:t>
            </a:r>
            <a:endParaRPr lang="en-US" altLang="en-US" sz="1000" dirty="0"/>
          </a:p>
        </p:txBody>
      </p:sp>
    </p:spTree>
    <p:extLst>
      <p:ext uri="{BB962C8B-B14F-4D97-AF65-F5344CB8AC3E}">
        <p14:creationId xmlns:p14="http://schemas.microsoft.com/office/powerpoint/2010/main" val="2417458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00150"/>
            <a:ext cx="8534400" cy="987802"/>
          </a:xfrm>
        </p:spPr>
        <p:txBody>
          <a:bodyPr/>
          <a:lstStyle/>
          <a:p>
            <a:pPr>
              <a:defRPr/>
            </a:pPr>
            <a:r>
              <a:rPr lang="en-US" u="sng" dirty="0" smtClean="0"/>
              <a:t>Level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892" y="2438400"/>
            <a:ext cx="4672215" cy="372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6308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00150"/>
            <a:ext cx="8534400" cy="987802"/>
          </a:xfrm>
        </p:spPr>
        <p:txBody>
          <a:bodyPr/>
          <a:lstStyle/>
          <a:p>
            <a:pPr>
              <a:defRPr/>
            </a:pPr>
            <a:r>
              <a:rPr lang="en-US" u="sng" dirty="0" smtClean="0"/>
              <a:t>Level camera</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11" t="5435" r="5526" b="23252"/>
          <a:stretch/>
        </p:blipFill>
        <p:spPr bwMode="auto">
          <a:xfrm>
            <a:off x="381000" y="2667000"/>
            <a:ext cx="447301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05075"/>
            <a:ext cx="4110038"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76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7" name="Rectangle 4"/>
          <p:cNvSpPr txBox="1">
            <a:spLocks noChangeArrowheads="1"/>
          </p:cNvSpPr>
          <p:nvPr/>
        </p:nvSpPr>
        <p:spPr bwMode="auto">
          <a:xfrm>
            <a:off x="457200" y="2133600"/>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4000" u="sng">
              <a:solidFill>
                <a:srgbClr val="0000FF"/>
              </a:solidFill>
            </a:endParaRPr>
          </a:p>
        </p:txBody>
      </p:sp>
      <p:sp>
        <p:nvSpPr>
          <p:cNvPr id="8" name="Title 1"/>
          <p:cNvSpPr>
            <a:spLocks noGrp="1"/>
          </p:cNvSpPr>
          <p:nvPr>
            <p:ph type="title"/>
          </p:nvPr>
        </p:nvSpPr>
        <p:spPr>
          <a:xfrm>
            <a:off x="304800" y="1200150"/>
            <a:ext cx="8534400" cy="1009650"/>
          </a:xfrm>
        </p:spPr>
        <p:txBody>
          <a:bodyPr/>
          <a:lstStyle/>
          <a:p>
            <a:pPr>
              <a:defRPr/>
            </a:pPr>
            <a:r>
              <a:rPr lang="en-IE" altLang="en-US" u="sng" dirty="0" smtClean="0"/>
              <a:t>Width &amp; Knurl </a:t>
            </a:r>
            <a:endParaRPr lang="en-US" u="sng" dirty="0" smtClean="0"/>
          </a:p>
        </p:txBody>
      </p:sp>
      <p:sp>
        <p:nvSpPr>
          <p:cNvPr id="9" name="Content Placeholder 2"/>
          <p:cNvSpPr>
            <a:spLocks noGrp="1"/>
          </p:cNvSpPr>
          <p:nvPr>
            <p:ph idx="1"/>
          </p:nvPr>
        </p:nvSpPr>
        <p:spPr>
          <a:xfrm>
            <a:off x="304800" y="2355273"/>
            <a:ext cx="8534400" cy="4114800"/>
          </a:xfrm>
        </p:spPr>
        <p:txBody>
          <a:bodyPr/>
          <a:lstStyle/>
          <a:p>
            <a:pPr marL="0" indent="0">
              <a:buFont typeface="Monotype Sorts" pitchFamily="2" charset="2"/>
              <a:buNone/>
            </a:pPr>
            <a:r>
              <a:rPr lang="en-US" altLang="en-US" sz="2000" dirty="0" smtClean="0"/>
              <a:t>Determining the position of the total width is extremely important at the end of the furnace to determine total size.  To effectively accomplish this the knurl must be measured and compared to the edge.  The CANTY Ethernet cameras using CANTYVISION™ will monitor both width &amp; knurl.  This results in less waste and higher productivity for the glass when it comes to cutting the knurl.  The camera system is able to effectively monitor and measure real time location of the width and knurl and provide a 4-20mA output or OPC to a PLC or DCS for complete automated control.</a:t>
            </a:r>
          </a:p>
        </p:txBody>
      </p:sp>
    </p:spTree>
    <p:extLst>
      <p:ext uri="{BB962C8B-B14F-4D97-AF65-F5344CB8AC3E}">
        <p14:creationId xmlns:p14="http://schemas.microsoft.com/office/powerpoint/2010/main" val="6308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Rectangle 2"/>
          <p:cNvSpPr>
            <a:spLocks noGrp="1" noChangeArrowheads="1"/>
          </p:cNvSpPr>
          <p:nvPr>
            <p:ph type="title"/>
          </p:nvPr>
        </p:nvSpPr>
        <p:spPr>
          <a:xfrm>
            <a:off x="304800" y="1200150"/>
            <a:ext cx="8534400" cy="838200"/>
          </a:xfrm>
        </p:spPr>
        <p:txBody>
          <a:bodyPr/>
          <a:lstStyle/>
          <a:p>
            <a:pPr>
              <a:defRPr/>
            </a:pPr>
            <a:r>
              <a:rPr lang="en-IE" altLang="en-US" u="sng" dirty="0" smtClean="0"/>
              <a:t>Width &amp; Knurl </a:t>
            </a:r>
            <a:endParaRPr lang="en-US" altLang="en-US" u="sng" dirty="0" smtClean="0"/>
          </a:p>
        </p:txBody>
      </p:sp>
      <p:pic>
        <p:nvPicPr>
          <p:cNvPr id="9" name="Picture 7" descr="C:\Users\todjr.JMCANTY\Documents\Work\Industries\Glass\AGC\GlassWidth\glasswidth_close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722664"/>
            <a:ext cx="4603789" cy="309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todjr.JMCANTY\Documents\Work\Industries\Glass\AGC\GlassWidth\glasswidth_Top.jpg"/>
          <p:cNvPicPr>
            <a:picLocks noChangeAspect="1" noChangeArrowheads="1"/>
          </p:cNvPicPr>
          <p:nvPr/>
        </p:nvPicPr>
        <p:blipFill>
          <a:blip r:embed="rId4">
            <a:extLst>
              <a:ext uri="{28A0092B-C50C-407E-A947-70E740481C1C}">
                <a14:useLocalDpi xmlns:a14="http://schemas.microsoft.com/office/drawing/2010/main" val="0"/>
              </a:ext>
            </a:extLst>
          </a:blip>
          <a:srcRect l="21300" r="22060"/>
          <a:stretch>
            <a:fillRect/>
          </a:stretch>
        </p:blipFill>
        <p:spPr bwMode="auto">
          <a:xfrm>
            <a:off x="5355196" y="2438400"/>
            <a:ext cx="345629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7" name="Rectangle 4"/>
          <p:cNvSpPr txBox="1">
            <a:spLocks noChangeArrowheads="1"/>
          </p:cNvSpPr>
          <p:nvPr/>
        </p:nvSpPr>
        <p:spPr bwMode="auto">
          <a:xfrm>
            <a:off x="457200" y="2133600"/>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4000" u="sng">
              <a:solidFill>
                <a:srgbClr val="0000FF"/>
              </a:solidFill>
            </a:endParaRPr>
          </a:p>
        </p:txBody>
      </p:sp>
      <p:sp>
        <p:nvSpPr>
          <p:cNvPr id="8" name="Rectangle 2"/>
          <p:cNvSpPr>
            <a:spLocks noGrp="1" noChangeArrowheads="1"/>
          </p:cNvSpPr>
          <p:nvPr>
            <p:ph type="title"/>
          </p:nvPr>
        </p:nvSpPr>
        <p:spPr>
          <a:xfrm>
            <a:off x="304800" y="1200150"/>
            <a:ext cx="8534400" cy="961159"/>
          </a:xfrm>
        </p:spPr>
        <p:txBody>
          <a:bodyPr/>
          <a:lstStyle/>
          <a:p>
            <a:pPr>
              <a:defRPr/>
            </a:pPr>
            <a:r>
              <a:rPr lang="en-IE" altLang="en-US" u="sng" dirty="0" smtClean="0"/>
              <a:t>Width &amp; Knurl </a:t>
            </a:r>
            <a:endParaRPr lang="en-US" altLang="en-US" u="sng" dirty="0" smtClean="0"/>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2161309"/>
            <a:ext cx="5499100" cy="41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00150"/>
            <a:ext cx="8534400" cy="933450"/>
          </a:xfrm>
        </p:spPr>
        <p:txBody>
          <a:bodyPr/>
          <a:lstStyle/>
          <a:p>
            <a:pPr>
              <a:defRPr/>
            </a:pPr>
            <a:r>
              <a:rPr lang="en-IE" altLang="en-US" u="sng" dirty="0" smtClean="0"/>
              <a:t>Width &amp; Knurl </a:t>
            </a:r>
            <a:endParaRPr lang="en-US" u="sng" dirty="0" smtClean="0"/>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181225"/>
            <a:ext cx="5486400" cy="4114800"/>
          </a:xfrm>
        </p:spPr>
      </p:pic>
    </p:spTree>
    <p:extLst>
      <p:ext uri="{BB962C8B-B14F-4D97-AF65-F5344CB8AC3E}">
        <p14:creationId xmlns:p14="http://schemas.microsoft.com/office/powerpoint/2010/main" val="6308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Rectangle 2"/>
          <p:cNvSpPr>
            <a:spLocks noGrp="1" noChangeArrowheads="1"/>
          </p:cNvSpPr>
          <p:nvPr>
            <p:ph type="title"/>
          </p:nvPr>
        </p:nvSpPr>
        <p:spPr>
          <a:xfrm>
            <a:off x="304800" y="1200150"/>
            <a:ext cx="8534400" cy="857250"/>
          </a:xfrm>
        </p:spPr>
        <p:txBody>
          <a:bodyPr/>
          <a:lstStyle/>
          <a:p>
            <a:pPr>
              <a:defRPr/>
            </a:pPr>
            <a:r>
              <a:rPr lang="en-IE" altLang="en-US" u="sng" dirty="0" smtClean="0"/>
              <a:t>Width &amp; Knurl </a:t>
            </a:r>
            <a:endParaRPr lang="en-US" altLang="en-US" u="sng" dirty="0" smtClean="0"/>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2191" y="2133600"/>
            <a:ext cx="5399617"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24395"/>
            <a:ext cx="8534400" cy="1061605"/>
          </a:xfrm>
        </p:spPr>
        <p:txBody>
          <a:bodyPr/>
          <a:lstStyle/>
          <a:p>
            <a:pPr>
              <a:defRPr/>
            </a:pPr>
            <a:r>
              <a:rPr lang="en-US" u="sng" dirty="0" smtClean="0"/>
              <a:t>Gob &amp; Temperature</a:t>
            </a:r>
          </a:p>
        </p:txBody>
      </p:sp>
      <p:sp>
        <p:nvSpPr>
          <p:cNvPr id="9" name="Content Placeholder 2"/>
          <p:cNvSpPr>
            <a:spLocks noGrp="1"/>
          </p:cNvSpPr>
          <p:nvPr>
            <p:ph idx="1"/>
          </p:nvPr>
        </p:nvSpPr>
        <p:spPr>
          <a:xfrm>
            <a:off x="304800" y="2729345"/>
            <a:ext cx="8534400" cy="2604655"/>
          </a:xfrm>
        </p:spPr>
        <p:txBody>
          <a:bodyPr/>
          <a:lstStyle/>
          <a:p>
            <a:pPr marL="0" indent="0">
              <a:buFont typeface="Monotype Sorts" pitchFamily="2" charset="2"/>
              <a:buNone/>
            </a:pPr>
            <a:r>
              <a:rPr lang="en-US" altLang="en-US" sz="2000" dirty="0" smtClean="0"/>
              <a:t>The CANTYVISION™ System is positioned on a glass bottle production line to monitor and control the glass gob volume and temperature. A glass gob is a still drop of molten glass formed by cutting a stream of glass as it flows from the fore hearth through a feeder of variable diameters. These gobs free fall into molds and create glass bottles. The volume and temperature of the gobs are critical to quality control and with the Canty Glass Gob analysis system all of these parameters can be controlled.</a:t>
            </a:r>
          </a:p>
        </p:txBody>
      </p:sp>
    </p:spTree>
    <p:extLst>
      <p:ext uri="{BB962C8B-B14F-4D97-AF65-F5344CB8AC3E}">
        <p14:creationId xmlns:p14="http://schemas.microsoft.com/office/powerpoint/2010/main" val="6308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7" name="Rectangle 4"/>
          <p:cNvSpPr txBox="1">
            <a:spLocks noChangeArrowheads="1"/>
          </p:cNvSpPr>
          <p:nvPr/>
        </p:nvSpPr>
        <p:spPr bwMode="auto">
          <a:xfrm>
            <a:off x="457200" y="2133600"/>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4000" u="sng">
              <a:solidFill>
                <a:srgbClr val="0000FF"/>
              </a:solidFill>
            </a:endParaRPr>
          </a:p>
        </p:txBody>
      </p:sp>
      <p:sp>
        <p:nvSpPr>
          <p:cNvPr id="8" name="Title 1"/>
          <p:cNvSpPr>
            <a:spLocks noGrp="1"/>
          </p:cNvSpPr>
          <p:nvPr>
            <p:ph type="title"/>
          </p:nvPr>
        </p:nvSpPr>
        <p:spPr>
          <a:xfrm>
            <a:off x="304800" y="1200150"/>
            <a:ext cx="8534400" cy="933450"/>
          </a:xfrm>
        </p:spPr>
        <p:txBody>
          <a:bodyPr/>
          <a:lstStyle/>
          <a:p>
            <a:pPr>
              <a:defRPr/>
            </a:pPr>
            <a:r>
              <a:rPr lang="en-US" u="sng" dirty="0" smtClean="0"/>
              <a:t>Gob &amp; Temperature</a:t>
            </a: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283114"/>
            <a:ext cx="6696075" cy="4159250"/>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6308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06500"/>
            <a:ext cx="8534400" cy="1276350"/>
          </a:xfrm>
        </p:spPr>
        <p:txBody>
          <a:bodyPr/>
          <a:lstStyle/>
          <a:p>
            <a:pPr>
              <a:defRPr/>
            </a:pPr>
            <a:r>
              <a:rPr lang="en-US" u="sng" dirty="0" smtClean="0"/>
              <a:t>Gob &amp; Temperature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2574924"/>
            <a:ext cx="2374900" cy="36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8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Rectangle 2"/>
          <p:cNvSpPr>
            <a:spLocks noGrp="1" noChangeArrowheads="1"/>
          </p:cNvSpPr>
          <p:nvPr>
            <p:ph type="title"/>
          </p:nvPr>
        </p:nvSpPr>
        <p:spPr>
          <a:xfrm>
            <a:off x="304800" y="1101725"/>
            <a:ext cx="8534400" cy="1276350"/>
          </a:xfrm>
        </p:spPr>
        <p:txBody>
          <a:bodyPr>
            <a:normAutofit/>
          </a:bodyPr>
          <a:lstStyle/>
          <a:p>
            <a:pPr>
              <a:defRPr/>
            </a:pPr>
            <a:r>
              <a:rPr lang="en-IE" altLang="en-US" u="sng" dirty="0" smtClean="0"/>
              <a:t>IMAGE PROCESSING APPLICATIONS</a:t>
            </a:r>
            <a:endParaRPr lang="en-US" altLang="en-US" u="sng" dirty="0" smtClean="0"/>
          </a:p>
        </p:txBody>
      </p:sp>
      <p:sp>
        <p:nvSpPr>
          <p:cNvPr id="9" name="Rectangle 3"/>
          <p:cNvSpPr txBox="1">
            <a:spLocks noChangeArrowheads="1"/>
          </p:cNvSpPr>
          <p:nvPr/>
        </p:nvSpPr>
        <p:spPr>
          <a:xfrm>
            <a:off x="304800" y="2362200"/>
            <a:ext cx="8534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smtClean="0"/>
              <a:t>Level</a:t>
            </a:r>
          </a:p>
          <a:p>
            <a:r>
              <a:rPr lang="en-IE" altLang="en-US" dirty="0" smtClean="0"/>
              <a:t>Width &amp; Knurl</a:t>
            </a:r>
            <a:endParaRPr lang="en-US" altLang="en-US" dirty="0" smtClean="0"/>
          </a:p>
          <a:p>
            <a:r>
              <a:rPr lang="en-US" altLang="en-US" dirty="0" smtClean="0"/>
              <a:t>Gob &amp; Temperature</a:t>
            </a:r>
          </a:p>
          <a:p>
            <a:r>
              <a:rPr lang="en-IE" altLang="en-US" dirty="0" smtClean="0"/>
              <a:t>Onion</a:t>
            </a:r>
          </a:p>
          <a:p>
            <a:r>
              <a:rPr lang="en-IE" altLang="en-US" dirty="0" smtClean="0"/>
              <a:t>Ribbon &amp; Stone</a:t>
            </a:r>
          </a:p>
          <a:p>
            <a:endParaRPr lang="en-US" altLang="en-US" dirty="0" smtClean="0"/>
          </a:p>
          <a:p>
            <a:endParaRPr lang="en-US" altLang="en-US" dirty="0"/>
          </a:p>
        </p:txBody>
      </p:sp>
    </p:spTree>
    <p:extLst>
      <p:ext uri="{BB962C8B-B14F-4D97-AF65-F5344CB8AC3E}">
        <p14:creationId xmlns:p14="http://schemas.microsoft.com/office/powerpoint/2010/main" val="411417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81000" y="878381"/>
            <a:ext cx="8534400" cy="1276350"/>
          </a:xfrm>
        </p:spPr>
        <p:txBody>
          <a:bodyPr/>
          <a:lstStyle/>
          <a:p>
            <a:pPr>
              <a:defRPr/>
            </a:pPr>
            <a:r>
              <a:rPr lang="en-US" u="sng" dirty="0" smtClean="0"/>
              <a:t>Temperature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9508" b="33527"/>
          <a:stretch/>
        </p:blipFill>
        <p:spPr bwMode="auto">
          <a:xfrm>
            <a:off x="1371600" y="1830059"/>
            <a:ext cx="6855681" cy="455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14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81000" y="878381"/>
            <a:ext cx="8534400" cy="1276350"/>
          </a:xfrm>
        </p:spPr>
        <p:txBody>
          <a:bodyPr/>
          <a:lstStyle/>
          <a:p>
            <a:pPr>
              <a:defRPr/>
            </a:pPr>
            <a:r>
              <a:rPr lang="en-US" u="sng" dirty="0" smtClean="0"/>
              <a:t>Temperature</a:t>
            </a:r>
          </a:p>
        </p:txBody>
      </p:sp>
      <p:sp>
        <p:nvSpPr>
          <p:cNvPr id="7" name="Content Placeholder 2"/>
          <p:cNvSpPr>
            <a:spLocks noGrp="1"/>
          </p:cNvSpPr>
          <p:nvPr>
            <p:ph idx="1"/>
          </p:nvPr>
        </p:nvSpPr>
        <p:spPr>
          <a:xfrm>
            <a:off x="350142" y="1898702"/>
            <a:ext cx="8489058" cy="1454098"/>
          </a:xfrm>
        </p:spPr>
        <p:txBody>
          <a:bodyPr>
            <a:normAutofit fontScale="92500" lnSpcReduction="10000"/>
          </a:bodyPr>
          <a:lstStyle/>
          <a:p>
            <a:pPr marL="0" indent="0">
              <a:buFont typeface="Monotype Sorts" pitchFamily="2" charset="2"/>
              <a:buNone/>
            </a:pPr>
            <a:r>
              <a:rPr lang="en-US" altLang="en-US" sz="2000" dirty="0" smtClean="0"/>
              <a:t>Through </a:t>
            </a:r>
            <a:r>
              <a:rPr lang="en-US" altLang="en-US" sz="2000" dirty="0" err="1" smtClean="0"/>
              <a:t>CantyVisionClient</a:t>
            </a:r>
            <a:r>
              <a:rPr lang="en-US" altLang="en-US" sz="2000" dirty="0" smtClean="0"/>
              <a:t> software the user can calibrate temperature measurements made with a handheld pyrometer through the software to produce real time temperature measurements. </a:t>
            </a:r>
          </a:p>
          <a:p>
            <a:pPr marL="0" indent="0">
              <a:buFont typeface="Monotype Sorts" pitchFamily="2" charset="2"/>
              <a:buNone/>
            </a:pPr>
            <a:r>
              <a:rPr lang="en-US" altLang="en-US" sz="2000" dirty="0" smtClean="0"/>
              <a:t>A one-time calibration allows for continuous and accurate temperature feedback.  Same as multi-wave pyrometers – except no emissivity problem.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9150" b="41825"/>
          <a:stretch/>
        </p:blipFill>
        <p:spPr bwMode="auto">
          <a:xfrm>
            <a:off x="1839149" y="3352800"/>
            <a:ext cx="5295502" cy="305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524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165514"/>
            <a:ext cx="8534400" cy="1276350"/>
          </a:xfrm>
        </p:spPr>
        <p:txBody>
          <a:bodyPr/>
          <a:lstStyle/>
          <a:p>
            <a:pPr>
              <a:defRPr/>
            </a:pPr>
            <a:r>
              <a:rPr lang="en-US" u="sng" dirty="0" smtClean="0"/>
              <a:t>Onion</a:t>
            </a:r>
          </a:p>
        </p:txBody>
      </p:sp>
      <p:sp>
        <p:nvSpPr>
          <p:cNvPr id="9" name="Content Placeholder 2"/>
          <p:cNvSpPr>
            <a:spLocks noGrp="1"/>
          </p:cNvSpPr>
          <p:nvPr>
            <p:ph idx="1"/>
          </p:nvPr>
        </p:nvSpPr>
        <p:spPr>
          <a:xfrm>
            <a:off x="304800" y="2362200"/>
            <a:ext cx="8534400" cy="4114800"/>
          </a:xfrm>
        </p:spPr>
        <p:txBody>
          <a:bodyPr/>
          <a:lstStyle/>
          <a:p>
            <a:pPr marL="0" indent="0">
              <a:buFont typeface="Monotype Sorts" pitchFamily="2" charset="2"/>
              <a:buNone/>
            </a:pPr>
            <a:r>
              <a:rPr lang="en-US" altLang="en-US" sz="2000" dirty="0" smtClean="0"/>
              <a:t>By controlling the position and shape at the initial draw in the front of the tin bath (also known as Onion Skin)  results in more uniform pull.  This results in less waste and higher efficiency for the glass.  The camera system is able to effectively monitor and measure real time location of the onion and provide a 4-20mA output or OPC to a PLC or DCS for complete automated control.</a:t>
            </a:r>
          </a:p>
        </p:txBody>
      </p:sp>
    </p:spTree>
    <p:extLst>
      <p:ext uri="{BB962C8B-B14F-4D97-AF65-F5344CB8AC3E}">
        <p14:creationId xmlns:p14="http://schemas.microsoft.com/office/powerpoint/2010/main" val="63084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179368"/>
            <a:ext cx="8534400" cy="954232"/>
          </a:xfrm>
        </p:spPr>
        <p:txBody>
          <a:bodyPr/>
          <a:lstStyle/>
          <a:p>
            <a:pPr>
              <a:defRPr/>
            </a:pPr>
            <a:r>
              <a:rPr lang="en-US" u="sng" dirty="0" smtClean="0"/>
              <a:t>Onion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809" y="2209800"/>
            <a:ext cx="5202382" cy="404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8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799" y="1207077"/>
            <a:ext cx="8534401" cy="850323"/>
          </a:xfrm>
        </p:spPr>
        <p:txBody>
          <a:bodyPr/>
          <a:lstStyle/>
          <a:p>
            <a:pPr>
              <a:defRPr/>
            </a:pPr>
            <a:r>
              <a:rPr lang="en-US" u="sng" dirty="0" smtClean="0"/>
              <a:t>Onion</a:t>
            </a:r>
          </a:p>
        </p:txBody>
      </p:sp>
      <p:pic>
        <p:nvPicPr>
          <p:cNvPr id="9" name="Picture 2" descr="Lev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220" y="2154382"/>
            <a:ext cx="4283559" cy="42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194955"/>
            <a:ext cx="8534400" cy="1276350"/>
          </a:xfrm>
        </p:spPr>
        <p:txBody>
          <a:bodyPr/>
          <a:lstStyle/>
          <a:p>
            <a:pPr>
              <a:defRPr/>
            </a:pPr>
            <a:r>
              <a:rPr lang="en-US" u="sng" dirty="0" smtClean="0"/>
              <a:t>Ribbon &amp; Stone</a:t>
            </a:r>
          </a:p>
        </p:txBody>
      </p:sp>
      <p:sp>
        <p:nvSpPr>
          <p:cNvPr id="9" name="Content Placeholder 2"/>
          <p:cNvSpPr>
            <a:spLocks noGrp="1"/>
          </p:cNvSpPr>
          <p:nvPr>
            <p:ph idx="1"/>
          </p:nvPr>
        </p:nvSpPr>
        <p:spPr>
          <a:xfrm>
            <a:off x="304800" y="2362200"/>
            <a:ext cx="8534400" cy="4114800"/>
          </a:xfrm>
        </p:spPr>
        <p:txBody>
          <a:bodyPr/>
          <a:lstStyle/>
          <a:p>
            <a:pPr marL="0" indent="0">
              <a:buFont typeface="Monotype Sorts" pitchFamily="2" charset="2"/>
              <a:buNone/>
            </a:pPr>
            <a:r>
              <a:rPr lang="en-US" altLang="en-US" sz="2000" dirty="0" smtClean="0"/>
              <a:t>The purpose of the particle detection application is to determine when foreign debris has fallen onto the glass surface within the tin bath and alarm when debris is 0.125 inches in size or larger.  Within the tin bath a sheet of glass floats on molten tin and occasionally a piece of refractory, insulation, etc., falls onto the glass.  The debris will travel further downstream on top of the glass and the debris may hit a coater that is placed at the end of the tin bath.  Typically the coater is set at height of 0.25 inches above the glass, so any debris larger than the gap between the coater and the glass can cause some major damage to the glass and the process.</a:t>
            </a:r>
          </a:p>
        </p:txBody>
      </p:sp>
    </p:spTree>
    <p:extLst>
      <p:ext uri="{BB962C8B-B14F-4D97-AF65-F5344CB8AC3E}">
        <p14:creationId xmlns:p14="http://schemas.microsoft.com/office/powerpoint/2010/main" val="63084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16170"/>
            <a:ext cx="8534400" cy="1276350"/>
          </a:xfrm>
        </p:spPr>
        <p:txBody>
          <a:bodyPr/>
          <a:lstStyle/>
          <a:p>
            <a:pPr>
              <a:defRPr/>
            </a:pPr>
            <a:r>
              <a:rPr lang="en-US" u="sng" dirty="0" smtClean="0"/>
              <a:t>Ribbon &amp; Stone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133" y="2944958"/>
            <a:ext cx="4685733" cy="295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835457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00150"/>
            <a:ext cx="8534400" cy="933450"/>
          </a:xfrm>
        </p:spPr>
        <p:txBody>
          <a:bodyPr/>
          <a:lstStyle/>
          <a:p>
            <a:pPr>
              <a:defRPr/>
            </a:pPr>
            <a:r>
              <a:rPr lang="en-US" u="sng" dirty="0" smtClean="0"/>
              <a:t>Ribbon &amp; Stone</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66" y="2209800"/>
            <a:ext cx="851898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835457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Rectangle 2"/>
          <p:cNvSpPr>
            <a:spLocks noGrp="1" noChangeArrowheads="1"/>
          </p:cNvSpPr>
          <p:nvPr>
            <p:ph type="title"/>
          </p:nvPr>
        </p:nvSpPr>
        <p:spPr>
          <a:xfrm>
            <a:off x="304800" y="1193223"/>
            <a:ext cx="8534400" cy="940377"/>
          </a:xfrm>
        </p:spPr>
        <p:txBody>
          <a:bodyPr/>
          <a:lstStyle/>
          <a:p>
            <a:pPr>
              <a:defRPr/>
            </a:pPr>
            <a:r>
              <a:rPr lang="en-US" altLang="en-US" b="1" i="0" u="sng" dirty="0" smtClean="0"/>
              <a:t>Conclusion</a:t>
            </a:r>
          </a:p>
        </p:txBody>
      </p:sp>
      <p:sp>
        <p:nvSpPr>
          <p:cNvPr id="9" name="Rectangle 3"/>
          <p:cNvSpPr txBox="1">
            <a:spLocks noChangeArrowheads="1"/>
          </p:cNvSpPr>
          <p:nvPr/>
        </p:nvSpPr>
        <p:spPr>
          <a:xfrm>
            <a:off x="311727" y="2133600"/>
            <a:ext cx="8527473"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smtClean="0"/>
              <a:t>Real Time Measurement</a:t>
            </a:r>
          </a:p>
          <a:p>
            <a:r>
              <a:rPr lang="en-US" altLang="en-US" sz="2800" dirty="0" smtClean="0"/>
              <a:t>Repeatable / Accurate</a:t>
            </a:r>
          </a:p>
          <a:p>
            <a:r>
              <a:rPr lang="en-US" altLang="en-US" sz="2800" dirty="0" smtClean="0"/>
              <a:t>Visual Verification</a:t>
            </a:r>
          </a:p>
          <a:p>
            <a:r>
              <a:rPr lang="en-US" altLang="en-US" sz="2800" dirty="0" smtClean="0"/>
              <a:t>Output Signals-ethernet,4-20ma,OPC</a:t>
            </a:r>
          </a:p>
          <a:p>
            <a:r>
              <a:rPr lang="en-US" altLang="en-US" sz="2800" dirty="0" smtClean="0"/>
              <a:t>Process Control</a:t>
            </a:r>
          </a:p>
          <a:p>
            <a:r>
              <a:rPr lang="en-US" altLang="en-US" sz="2800" dirty="0" smtClean="0"/>
              <a:t>Better Quality</a:t>
            </a:r>
          </a:p>
          <a:p>
            <a:r>
              <a:rPr lang="en-US" altLang="en-US" sz="2800" dirty="0" smtClean="0"/>
              <a:t>Higher Yield</a:t>
            </a:r>
          </a:p>
          <a:p>
            <a:endParaRPr lang="en-US" altLang="en-US" sz="2800" dirty="0" smtClean="0"/>
          </a:p>
          <a:p>
            <a:endParaRPr lang="en-US" altLang="en-US" dirty="0"/>
          </a:p>
        </p:txBody>
      </p:sp>
    </p:spTree>
    <p:extLst>
      <p:ext uri="{BB962C8B-B14F-4D97-AF65-F5344CB8AC3E}">
        <p14:creationId xmlns:p14="http://schemas.microsoft.com/office/powerpoint/2010/main" val="183545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Rectangle 2"/>
          <p:cNvSpPr>
            <a:spLocks noGrp="1" noChangeArrowheads="1"/>
          </p:cNvSpPr>
          <p:nvPr>
            <p:ph type="title"/>
          </p:nvPr>
        </p:nvSpPr>
        <p:spPr>
          <a:xfrm>
            <a:off x="304800" y="1234786"/>
            <a:ext cx="8534400" cy="822614"/>
          </a:xfrm>
        </p:spPr>
        <p:txBody>
          <a:bodyPr>
            <a:normAutofit/>
          </a:bodyPr>
          <a:lstStyle/>
          <a:p>
            <a:pPr>
              <a:defRPr/>
            </a:pPr>
            <a:r>
              <a:rPr lang="en-US" altLang="en-US" sz="4000" u="sng" dirty="0" smtClean="0"/>
              <a:t>Key Features of Imaging Systems</a:t>
            </a:r>
          </a:p>
        </p:txBody>
      </p:sp>
      <p:sp>
        <p:nvSpPr>
          <p:cNvPr id="9" name="Rectangle 3"/>
          <p:cNvSpPr txBox="1">
            <a:spLocks noChangeArrowheads="1"/>
          </p:cNvSpPr>
          <p:nvPr/>
        </p:nvSpPr>
        <p:spPr>
          <a:xfrm>
            <a:off x="304800" y="2209800"/>
            <a:ext cx="8534400" cy="4191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smtClean="0"/>
              <a:t>High Temperature Reliability - Fused </a:t>
            </a:r>
            <a:r>
              <a:rPr lang="en-US" altLang="en-US" dirty="0" smtClean="0"/>
              <a:t>Glass</a:t>
            </a:r>
          </a:p>
          <a:p>
            <a:r>
              <a:rPr lang="en-US" altLang="en-US" dirty="0" smtClean="0"/>
              <a:t>Maintenance – Spray Ring</a:t>
            </a:r>
            <a:endParaRPr lang="en-US" altLang="en-US" dirty="0" smtClean="0"/>
          </a:p>
          <a:p>
            <a:r>
              <a:rPr lang="en-US" altLang="en-US" dirty="0" smtClean="0"/>
              <a:t>Ethernet Connectivity</a:t>
            </a:r>
          </a:p>
          <a:p>
            <a:pPr lvl="1"/>
            <a:r>
              <a:rPr lang="en-US" altLang="en-US" dirty="0" smtClean="0"/>
              <a:t>Gigabit Camera</a:t>
            </a:r>
          </a:p>
          <a:p>
            <a:r>
              <a:rPr lang="en-US" altLang="en-US" dirty="0" smtClean="0"/>
              <a:t>Lens Assembly</a:t>
            </a:r>
          </a:p>
          <a:p>
            <a:pPr lvl="1"/>
            <a:r>
              <a:rPr lang="en-US" altLang="en-US" dirty="0" smtClean="0"/>
              <a:t>Quartz or Sapphire Shield</a:t>
            </a:r>
          </a:p>
          <a:p>
            <a:r>
              <a:rPr lang="en-US" altLang="en-US" dirty="0" smtClean="0"/>
              <a:t>High Resolution Imaging</a:t>
            </a:r>
          </a:p>
          <a:p>
            <a:pPr lvl="1"/>
            <a:r>
              <a:rPr lang="en-US" altLang="en-US" dirty="0" smtClean="0"/>
              <a:t>.001”</a:t>
            </a:r>
          </a:p>
          <a:p>
            <a:r>
              <a:rPr lang="en-US" altLang="en-US" dirty="0" smtClean="0"/>
              <a:t>Integrated Software</a:t>
            </a:r>
            <a:endParaRPr lang="en-US" altLang="en-US" dirty="0"/>
          </a:p>
        </p:txBody>
      </p:sp>
    </p:spTree>
    <p:extLst>
      <p:ext uri="{BB962C8B-B14F-4D97-AF65-F5344CB8AC3E}">
        <p14:creationId xmlns:p14="http://schemas.microsoft.com/office/powerpoint/2010/main" val="6308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Rectangle 2"/>
          <p:cNvSpPr>
            <a:spLocks noGrp="1" noChangeArrowheads="1"/>
          </p:cNvSpPr>
          <p:nvPr>
            <p:ph type="title"/>
          </p:nvPr>
        </p:nvSpPr>
        <p:spPr>
          <a:xfrm>
            <a:off x="304800" y="1234786"/>
            <a:ext cx="8534400" cy="822614"/>
          </a:xfrm>
        </p:spPr>
        <p:txBody>
          <a:bodyPr>
            <a:normAutofit/>
          </a:bodyPr>
          <a:lstStyle/>
          <a:p>
            <a:pPr>
              <a:defRPr/>
            </a:pPr>
            <a:r>
              <a:rPr lang="en-US" altLang="en-US" sz="4000" u="sng" dirty="0" smtClean="0"/>
              <a:t>Key Features of Imaging Systems</a:t>
            </a:r>
          </a:p>
        </p:txBody>
      </p:sp>
      <p:sp>
        <p:nvSpPr>
          <p:cNvPr id="9" name="Rectangle 3"/>
          <p:cNvSpPr txBox="1">
            <a:spLocks noChangeArrowheads="1"/>
          </p:cNvSpPr>
          <p:nvPr/>
        </p:nvSpPr>
        <p:spPr>
          <a:xfrm>
            <a:off x="304800" y="2057400"/>
            <a:ext cx="85344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smtClean="0"/>
              <a:t>Hermetically sealed fused glass to protect the electronics</a:t>
            </a:r>
            <a:endParaRPr lang="en-US" alt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057" y="3351867"/>
            <a:ext cx="6987886" cy="289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63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Rectangle 2"/>
          <p:cNvSpPr>
            <a:spLocks noGrp="1" noChangeArrowheads="1"/>
          </p:cNvSpPr>
          <p:nvPr>
            <p:ph type="title"/>
          </p:nvPr>
        </p:nvSpPr>
        <p:spPr>
          <a:xfrm>
            <a:off x="304800" y="1234786"/>
            <a:ext cx="8534400" cy="822614"/>
          </a:xfrm>
        </p:spPr>
        <p:txBody>
          <a:bodyPr>
            <a:normAutofit/>
          </a:bodyPr>
          <a:lstStyle/>
          <a:p>
            <a:pPr>
              <a:defRPr/>
            </a:pPr>
            <a:r>
              <a:rPr lang="en-US" altLang="en-US" sz="4000" u="sng" dirty="0" smtClean="0"/>
              <a:t>Key Features of Imaging Systems</a:t>
            </a:r>
          </a:p>
        </p:txBody>
      </p:sp>
      <p:sp>
        <p:nvSpPr>
          <p:cNvPr id="9" name="Rectangle 3"/>
          <p:cNvSpPr txBox="1">
            <a:spLocks noChangeArrowheads="1"/>
          </p:cNvSpPr>
          <p:nvPr/>
        </p:nvSpPr>
        <p:spPr>
          <a:xfrm>
            <a:off x="304800" y="2057400"/>
            <a:ext cx="85344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err="1" smtClean="0"/>
              <a:t>SprayRing</a:t>
            </a:r>
            <a:r>
              <a:rPr lang="en-US" altLang="en-US" dirty="0" smtClean="0"/>
              <a:t> to keep the </a:t>
            </a:r>
            <a:r>
              <a:rPr lang="en-US" altLang="en-US" dirty="0" smtClean="0"/>
              <a:t>fused glass </a:t>
            </a:r>
            <a:r>
              <a:rPr lang="en-US" altLang="en-US" dirty="0" smtClean="0"/>
              <a:t>lens clean.</a:t>
            </a:r>
          </a:p>
          <a:p>
            <a:pPr lvl="1"/>
            <a:r>
              <a:rPr lang="en-US" altLang="en-US" dirty="0" smtClean="0"/>
              <a:t>Instrument Clean Air is needed at 30PSI min required</a:t>
            </a:r>
            <a:endParaRPr lang="en-US" altLang="en-US" dirty="0"/>
          </a:p>
        </p:txBody>
      </p:sp>
      <p:pic>
        <p:nvPicPr>
          <p:cNvPr id="1026" name="Picture 2" descr="Click To En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69" y="3394362"/>
            <a:ext cx="3870261" cy="283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7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79" t="25625" r="15111" b="6751"/>
          <a:stretch/>
        </p:blipFill>
        <p:spPr bwMode="auto">
          <a:xfrm>
            <a:off x="3574473" y="2137064"/>
            <a:ext cx="5126584" cy="380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Grp="1" noChangeArrowheads="1"/>
          </p:cNvSpPr>
          <p:nvPr>
            <p:ph type="title"/>
          </p:nvPr>
        </p:nvSpPr>
        <p:spPr>
          <a:xfrm>
            <a:off x="304800" y="1234786"/>
            <a:ext cx="8534400" cy="822614"/>
          </a:xfrm>
        </p:spPr>
        <p:txBody>
          <a:bodyPr>
            <a:normAutofit/>
          </a:bodyPr>
          <a:lstStyle/>
          <a:p>
            <a:pPr>
              <a:defRPr/>
            </a:pPr>
            <a:r>
              <a:rPr lang="en-US" altLang="en-US" sz="4000" u="sng" dirty="0" smtClean="0"/>
              <a:t>Key Features of Imaging Systems</a:t>
            </a:r>
          </a:p>
        </p:txBody>
      </p:sp>
      <p:sp>
        <p:nvSpPr>
          <p:cNvPr id="10" name="Rectangle 3"/>
          <p:cNvSpPr txBox="1">
            <a:spLocks noChangeArrowheads="1"/>
          </p:cNvSpPr>
          <p:nvPr/>
        </p:nvSpPr>
        <p:spPr>
          <a:xfrm>
            <a:off x="304800" y="2057400"/>
            <a:ext cx="3276600" cy="4191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smtClean="0"/>
              <a:t>Lens assembly allows the Ethernet CCD camera to remain outside the process in ambient room temperature air vs being fixed in the higher temperature proces</a:t>
            </a:r>
            <a:r>
              <a:rPr lang="en-US" altLang="en-US" dirty="0" smtClean="0"/>
              <a:t>s air.</a:t>
            </a:r>
            <a:endParaRPr lang="en-US" altLang="en-US" dirty="0"/>
          </a:p>
        </p:txBody>
      </p:sp>
    </p:spTree>
    <p:extLst>
      <p:ext uri="{BB962C8B-B14F-4D97-AF65-F5344CB8AC3E}">
        <p14:creationId xmlns:p14="http://schemas.microsoft.com/office/powerpoint/2010/main" val="243138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dirty="0" smtClean="0">
                <a:solidFill>
                  <a:schemeClr val="bg1"/>
                </a:solidFill>
                <a:latin typeface="Tahoma" pitchFamily="34" charset="0"/>
              </a:rPr>
              <a:t>JM Canty, Inc. · Buffalo, New York  ·  Phone: (716) 625-4227  | JM Canty, Ltd. · Dublin, Ireland · Phone: +353 (1) 882-9621</a:t>
            </a:r>
            <a:r>
              <a:rPr lang="en-US" altLang="en-US" sz="800" dirty="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00150"/>
            <a:ext cx="8534400" cy="933450"/>
          </a:xfrm>
        </p:spPr>
        <p:txBody>
          <a:bodyPr/>
          <a:lstStyle/>
          <a:p>
            <a:pPr>
              <a:defRPr/>
            </a:pPr>
            <a:r>
              <a:rPr lang="en-US" u="sng" dirty="0" smtClean="0"/>
              <a:t>Benefits of vision</a:t>
            </a:r>
          </a:p>
        </p:txBody>
      </p:sp>
      <p:sp>
        <p:nvSpPr>
          <p:cNvPr id="7" name="Rectangle 3"/>
          <p:cNvSpPr txBox="1">
            <a:spLocks noChangeArrowheads="1"/>
          </p:cNvSpPr>
          <p:nvPr/>
        </p:nvSpPr>
        <p:spPr>
          <a:xfrm>
            <a:off x="311727" y="1981200"/>
            <a:ext cx="2813170" cy="449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smtClean="0"/>
              <a:t>Less expensive than laser</a:t>
            </a:r>
          </a:p>
          <a:p>
            <a:r>
              <a:rPr lang="en-US" altLang="en-US" sz="2800" dirty="0" smtClean="0"/>
              <a:t>More accurate </a:t>
            </a:r>
            <a:r>
              <a:rPr lang="en-US" altLang="en-US" sz="2800" dirty="0" smtClean="0"/>
              <a:t>–pixel </a:t>
            </a:r>
            <a:r>
              <a:rPr lang="en-US" altLang="en-US" sz="2800" dirty="0" smtClean="0"/>
              <a:t>scale </a:t>
            </a:r>
            <a:r>
              <a:rPr lang="en-US" altLang="en-US" sz="2800" dirty="0" smtClean="0"/>
              <a:t>factor</a:t>
            </a:r>
            <a:r>
              <a:rPr lang="en-US" altLang="en-US" sz="2400" dirty="0" smtClean="0"/>
              <a:t> </a:t>
            </a:r>
            <a:endParaRPr lang="en-US" altLang="en-US" sz="2400" dirty="0" smtClean="0"/>
          </a:p>
          <a:p>
            <a:r>
              <a:rPr lang="en-US" altLang="en-US" sz="2800" dirty="0" smtClean="0"/>
              <a:t>User friendly </a:t>
            </a:r>
            <a:r>
              <a:rPr lang="en-US" altLang="en-US" sz="2800" dirty="0" smtClean="0"/>
              <a:t>calibration</a:t>
            </a:r>
          </a:p>
          <a:p>
            <a:pPr lvl="1"/>
            <a:r>
              <a:rPr lang="en-US" altLang="en-US" sz="2400" dirty="0" smtClean="0"/>
              <a:t>Visual Verification</a:t>
            </a:r>
            <a:endParaRPr lang="en-US" altLang="en-US" sz="2400" dirty="0" smtClean="0"/>
          </a:p>
          <a:p>
            <a:pPr lvl="1"/>
            <a:r>
              <a:rPr lang="en-US" altLang="en-US" sz="2400" dirty="0" smtClean="0"/>
              <a:t>Not trying to line up 2 devices</a:t>
            </a:r>
            <a:endParaRPr lang="en-US" altLang="en-US" sz="2400" dirty="0" smtClean="0"/>
          </a:p>
          <a:p>
            <a:endParaRPr lang="en-US" altLang="en-US" sz="2800" dirty="0" smtClean="0"/>
          </a:p>
          <a:p>
            <a:endParaRPr lang="en-US"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897" y="2286000"/>
            <a:ext cx="5672838"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24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Rectangle 2"/>
          <p:cNvSpPr>
            <a:spLocks noGrp="1" noChangeArrowheads="1"/>
          </p:cNvSpPr>
          <p:nvPr>
            <p:ph type="title"/>
          </p:nvPr>
        </p:nvSpPr>
        <p:spPr>
          <a:xfrm>
            <a:off x="304800" y="1200150"/>
            <a:ext cx="8534400" cy="1276350"/>
          </a:xfrm>
        </p:spPr>
        <p:txBody>
          <a:bodyPr/>
          <a:lstStyle/>
          <a:p>
            <a:pPr>
              <a:defRPr/>
            </a:pPr>
            <a:r>
              <a:rPr lang="en-US" altLang="en-US" u="sng" dirty="0" smtClean="0"/>
              <a:t>Level</a:t>
            </a:r>
          </a:p>
        </p:txBody>
      </p:sp>
      <p:sp>
        <p:nvSpPr>
          <p:cNvPr id="9" name="Rectangle 3"/>
          <p:cNvSpPr txBox="1">
            <a:spLocks noChangeArrowheads="1"/>
          </p:cNvSpPr>
          <p:nvPr/>
        </p:nvSpPr>
        <p:spPr>
          <a:xfrm>
            <a:off x="304800" y="2362200"/>
            <a:ext cx="8534400" cy="39687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Monotype Sorts" pitchFamily="2" charset="2"/>
              <a:buNone/>
            </a:pPr>
            <a:r>
              <a:rPr lang="en-US" altLang="en-US" sz="2000" dirty="0" smtClean="0"/>
              <a:t>The Canty system consists of a high temperature Ethernet process camera and incorporates special software to reduce glare along with a unique orifice plate that eliminates any debris from adhering to the lens, offering a clear view of the molten level at all times. This new low cost, no-maintenance system replaces expensive traditional platinum dipper probe systems which tend to coat over in a matter of weeks as well as nuclear gauges, which tend to drift and eliminates the need for stilling wells. Level measurements are made in real-time on a continuous basis, with a resolution of 001". CANTYVISION™ Software utilizes image based technology to continually track the edge. A crosshair is used to continually indicate the position of the edge and a numerical output is given. What’s more, your results are visually verifiable on your local area network or localized computer! 4-20mA current loop available.</a:t>
            </a:r>
          </a:p>
          <a:p>
            <a:pPr marL="0" indent="0">
              <a:buFont typeface="Monotype Sorts" pitchFamily="2" charset="2"/>
              <a:buNone/>
            </a:pPr>
            <a:endParaRPr lang="en-US" altLang="en-US" sz="2000" dirty="0"/>
          </a:p>
        </p:txBody>
      </p:sp>
    </p:spTree>
    <p:extLst>
      <p:ext uri="{BB962C8B-B14F-4D97-AF65-F5344CB8AC3E}">
        <p14:creationId xmlns:p14="http://schemas.microsoft.com/office/powerpoint/2010/main" val="6308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00150"/>
            <a:ext cx="8534400" cy="1276350"/>
          </a:xfrm>
        </p:spPr>
        <p:txBody>
          <a:bodyPr/>
          <a:lstStyle/>
          <a:p>
            <a:pPr>
              <a:defRPr/>
            </a:pPr>
            <a:r>
              <a:rPr lang="en-US" u="sng" dirty="0" smtClean="0"/>
              <a:t>Level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60" y="2514600"/>
            <a:ext cx="759987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63084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1845</Words>
  <Application>Microsoft Office PowerPoint</Application>
  <PresentationFormat>On-screen Show (4:3)</PresentationFormat>
  <Paragraphs>99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IMAGE PROCESSING APPLICATIONS</vt:lpstr>
      <vt:lpstr>Key Features of Imaging Systems</vt:lpstr>
      <vt:lpstr>Key Features of Imaging Systems</vt:lpstr>
      <vt:lpstr>Key Features of Imaging Systems</vt:lpstr>
      <vt:lpstr>Key Features of Imaging Systems</vt:lpstr>
      <vt:lpstr>Benefits of vision</vt:lpstr>
      <vt:lpstr>Level</vt:lpstr>
      <vt:lpstr>Level</vt:lpstr>
      <vt:lpstr>Level</vt:lpstr>
      <vt:lpstr>Level camera</vt:lpstr>
      <vt:lpstr>Width &amp; Knurl </vt:lpstr>
      <vt:lpstr>Width &amp; Knurl </vt:lpstr>
      <vt:lpstr>Width &amp; Knurl </vt:lpstr>
      <vt:lpstr>Width &amp; Knurl </vt:lpstr>
      <vt:lpstr>Width &amp; Knurl </vt:lpstr>
      <vt:lpstr>Gob &amp; Temperature</vt:lpstr>
      <vt:lpstr>Gob &amp; Temperature</vt:lpstr>
      <vt:lpstr>Gob &amp; Temperature</vt:lpstr>
      <vt:lpstr>Temperature</vt:lpstr>
      <vt:lpstr>Temperature</vt:lpstr>
      <vt:lpstr>Onion</vt:lpstr>
      <vt:lpstr>Onion</vt:lpstr>
      <vt:lpstr>Onion</vt:lpstr>
      <vt:lpstr>Ribbon &amp; Stone</vt:lpstr>
      <vt:lpstr>Ribbon &amp; Stone</vt:lpstr>
      <vt:lpstr>Ribbon &amp; Stone</vt:lpstr>
      <vt:lpstr>Conclusion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 Canty, Jr.</dc:creator>
  <cp:lastModifiedBy>Tod Canty, Jr.</cp:lastModifiedBy>
  <cp:revision>14</cp:revision>
  <dcterms:created xsi:type="dcterms:W3CDTF">2014-10-16T13:29:27Z</dcterms:created>
  <dcterms:modified xsi:type="dcterms:W3CDTF">2014-10-30T20:28:37Z</dcterms:modified>
</cp:coreProperties>
</file>