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30"/>
  </p:notesMasterIdLst>
  <p:sldIdLst>
    <p:sldId id="256" r:id="rId5"/>
    <p:sldId id="367" r:id="rId6"/>
    <p:sldId id="353" r:id="rId7"/>
    <p:sldId id="344" r:id="rId8"/>
    <p:sldId id="368" r:id="rId9"/>
    <p:sldId id="378" r:id="rId10"/>
    <p:sldId id="350" r:id="rId11"/>
    <p:sldId id="380" r:id="rId12"/>
    <p:sldId id="346" r:id="rId13"/>
    <p:sldId id="348" r:id="rId14"/>
    <p:sldId id="382" r:id="rId15"/>
    <p:sldId id="376" r:id="rId16"/>
    <p:sldId id="377" r:id="rId17"/>
    <p:sldId id="343" r:id="rId18"/>
    <p:sldId id="358" r:id="rId19"/>
    <p:sldId id="383" r:id="rId20"/>
    <p:sldId id="364" r:id="rId21"/>
    <p:sldId id="373" r:id="rId22"/>
    <p:sldId id="372" r:id="rId23"/>
    <p:sldId id="374" r:id="rId24"/>
    <p:sldId id="365" r:id="rId25"/>
    <p:sldId id="361" r:id="rId26"/>
    <p:sldId id="362" r:id="rId27"/>
    <p:sldId id="342" r:id="rId28"/>
    <p:sldId id="3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66"/>
    <a:srgbClr val="66FF66"/>
    <a:srgbClr val="4343FF"/>
    <a:srgbClr val="510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2" autoAdjust="0"/>
    <p:restoredTop sz="84560" autoAdjust="0"/>
  </p:normalViewPr>
  <p:slideViewPr>
    <p:cSldViewPr>
      <p:cViewPr varScale="1">
        <p:scale>
          <a:sx n="75" d="100"/>
          <a:sy n="75" d="100"/>
        </p:scale>
        <p:origin x="198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8C9839-27DB-4FFB-BA07-8E1DAE47FEF7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5F7A0-1EE2-45FD-B12D-E241FAF44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3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8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8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10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47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2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0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decrease in the viable cell density by apoptosis can easily reduce the final yield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cs typeface="Calibri" panose="020F0502020204030204" pitchFamily="34" charset="0"/>
              </a:rPr>
              <a:t>Apoptosis can be induced by: </a:t>
            </a:r>
          </a:p>
          <a:p>
            <a:pPr lvl="1"/>
            <a:r>
              <a:rPr lang="en-US" dirty="0" smtClean="0">
                <a:latin typeface="+mn-lt"/>
                <a:cs typeface="Calibri" panose="020F0502020204030204" pitchFamily="34" charset="0"/>
              </a:rPr>
              <a:t>Depletion of substrates, pH alteration, Hypo-, and </a:t>
            </a:r>
            <a:r>
              <a:rPr lang="en-US" dirty="0" err="1" smtClean="0">
                <a:latin typeface="+mn-lt"/>
                <a:cs typeface="Calibri" panose="020F0502020204030204" pitchFamily="34" charset="0"/>
              </a:rPr>
              <a:t>hyperoxia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, mechanical shear, hydrodynamic stress, toxic ammonium concentration or viral infections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5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comparing different methods of determining live and dead cells, keep in mind that the principles of measurement are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Cell viability is typically measured in daily bioreactor samples using a trypan blue-based test. </a:t>
            </a:r>
            <a:r>
              <a:rPr lang="en-US" dirty="0" smtClean="0"/>
              <a:t>This method cannot provide insights into cell health and the progress of apoptosis in the cell culture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2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1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8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5F7A0-1EE2-45FD-B12D-E241FAF44F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BMSLOGO_B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638" y="6423025"/>
            <a:ext cx="18335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MS blue bac April 2010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737600" y="6586538"/>
            <a:ext cx="444500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fld id="{F3985BB1-13BF-4C5E-AF00-DBCBB43EB6ED}" type="slidenum">
              <a:rPr lang="en-US" sz="1300">
                <a:latin typeface="+mn-lt"/>
                <a:cs typeface="+mn-cs"/>
              </a:rPr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00">
              <a:latin typeface="+mn-lt"/>
              <a:cs typeface="+mn-cs"/>
            </a:endParaRPr>
          </a:p>
        </p:txBody>
      </p:sp>
      <p:sp>
        <p:nvSpPr>
          <p:cNvPr id="2438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89163"/>
            <a:ext cx="7772400" cy="688975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38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63888"/>
            <a:ext cx="6400800" cy="1752600"/>
          </a:xfrm>
          <a:ln algn="ctr"/>
        </p:spPr>
        <p:txBody>
          <a:bodyPr wrap="none" lIns="91440" rIns="91440" anchor="ctr"/>
          <a:lstStyle>
            <a:lvl1pPr algn="ctr">
              <a:lnSpc>
                <a:spcPct val="80000"/>
              </a:lnSpc>
              <a:spcBef>
                <a:spcPct val="40000"/>
              </a:spcBef>
              <a:defRPr sz="3200" b="0">
                <a:solidFill>
                  <a:srgbClr val="9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8425" y="523875"/>
            <a:ext cx="2005013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523875"/>
            <a:ext cx="5864225" cy="458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23875"/>
            <a:ext cx="7772400" cy="58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982788"/>
            <a:ext cx="3808412" cy="3125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2788"/>
            <a:ext cx="3808413" cy="3125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23875"/>
            <a:ext cx="7772400" cy="58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2788"/>
            <a:ext cx="3808412" cy="3125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2788"/>
            <a:ext cx="3808413" cy="3125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23875"/>
            <a:ext cx="7772400" cy="58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2788"/>
            <a:ext cx="7769225" cy="312578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1800" y="523875"/>
            <a:ext cx="8021638" cy="458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2788"/>
            <a:ext cx="3808412" cy="312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2788"/>
            <a:ext cx="3808413" cy="312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BMSLOGO_B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32638" y="6423025"/>
            <a:ext cx="18335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3" descr="BMS blue bac April 2010 cop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523875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 ____ __ ____  _____ _____ _____</a:t>
            </a:r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523875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2788"/>
            <a:ext cx="77692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____ __  ___  _____  ___  _____</a:t>
            </a:r>
          </a:p>
          <a:p>
            <a:pPr lvl="1"/>
            <a:r>
              <a:rPr lang="en-US" smtClean="0"/>
              <a:t> _____ _____</a:t>
            </a:r>
          </a:p>
          <a:p>
            <a:pPr lvl="2"/>
            <a:r>
              <a:rPr lang="en-US" smtClean="0"/>
              <a:t> ____ _____</a:t>
            </a:r>
          </a:p>
          <a:p>
            <a:pPr lvl="3"/>
            <a:r>
              <a:rPr lang="en-US" smtClean="0"/>
              <a:t> _____ _____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2788"/>
            <a:ext cx="77692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8737600" y="6586538"/>
            <a:ext cx="444500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fld id="{171A431A-3BB3-46DA-A347-BE8BD48FDC62}" type="slidenum">
              <a:rPr lang="en-US" sz="1300">
                <a:latin typeface="+mn-lt"/>
                <a:cs typeface="+mn-cs"/>
              </a:rPr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00">
              <a:latin typeface="+mn-lt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33400" y="1136650"/>
            <a:ext cx="8610600" cy="77788"/>
          </a:xfrm>
          <a:prstGeom prst="rect">
            <a:avLst/>
          </a:prstGeom>
          <a:gradFill rotWithShape="1">
            <a:gsLst>
              <a:gs pos="0">
                <a:srgbClr val="4DA6FF">
                  <a:alpha val="49001"/>
                </a:srgbClr>
              </a:gs>
              <a:gs pos="50000">
                <a:schemeClr val="accent1"/>
              </a:gs>
              <a:gs pos="100000">
                <a:srgbClr val="4DA6FF">
                  <a:alpha val="49001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80" r:id="rId13"/>
    <p:sldLayoutId id="2147483679" r:id="rId14"/>
    <p:sldLayoutId id="2147483678" r:id="rId15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algn="l" rtl="0" fontAlgn="base">
        <a:lnSpc>
          <a:spcPct val="90000"/>
        </a:lnSpc>
        <a:spcBef>
          <a:spcPct val="45000"/>
        </a:spcBef>
        <a:spcAft>
          <a:spcPct val="0"/>
        </a:spcAft>
        <a:defRPr sz="26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7063" indent="-339725" algn="l" rtl="0" fontAlgn="base">
        <a:lnSpc>
          <a:spcPct val="90000"/>
        </a:lnSpc>
        <a:spcBef>
          <a:spcPct val="45000"/>
        </a:spcBef>
        <a:spcAft>
          <a:spcPct val="0"/>
        </a:spcAft>
        <a:buClr>
          <a:srgbClr val="00FF00"/>
        </a:buClr>
        <a:buSzPct val="65000"/>
        <a:buFont typeface="Wingdings" pitchFamily="2" charset="2"/>
        <a:buChar char="u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30288" indent="-234950" algn="l" rtl="0" fontAlgn="base">
        <a:lnSpc>
          <a:spcPct val="90000"/>
        </a:lnSpc>
        <a:spcBef>
          <a:spcPct val="45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lnSpc>
          <a:spcPct val="90000"/>
        </a:lnSpc>
        <a:spcBef>
          <a:spcPct val="45000"/>
        </a:spcBef>
        <a:spcAft>
          <a:spcPct val="0"/>
        </a:spcAft>
        <a:buClr>
          <a:schemeClr val="tx1"/>
        </a:buClr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lnSpc>
          <a:spcPct val="85000"/>
        </a:lnSpc>
        <a:spcBef>
          <a:spcPct val="45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45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45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45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45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0"/>
            <a:ext cx="9067800" cy="1277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/>
              <a:t>Novel Dynamic Imaging Probe for Real Time Analysis of Cell Density in CHO Cell Culture to Enhance Understanding of Cell Growth and Viability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276600"/>
            <a:ext cx="6400800" cy="1295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297640"/>
            <a:ext cx="7848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Claudia Corredor, </a:t>
            </a:r>
            <a:r>
              <a:rPr lang="en-US" sz="2000" dirty="0"/>
              <a:t>Yongqi </a:t>
            </a:r>
            <a:r>
              <a:rPr lang="en-US" sz="2000" dirty="0" smtClean="0"/>
              <a:t>Wu, </a:t>
            </a:r>
            <a:r>
              <a:rPr lang="en-US" sz="2000" dirty="0"/>
              <a:t>Alvin </a:t>
            </a:r>
            <a:r>
              <a:rPr lang="en-US" sz="2000" dirty="0" smtClean="0"/>
              <a:t>Togonon, Nobel Vale, </a:t>
            </a:r>
            <a:r>
              <a:rPr lang="en-US" sz="2000" dirty="0"/>
              <a:t>Dimuthu </a:t>
            </a:r>
            <a:r>
              <a:rPr lang="en-US" sz="2000" dirty="0" smtClean="0"/>
              <a:t>Jayawickrama, Frank Ritacco </a:t>
            </a:r>
            <a:r>
              <a:rPr lang="en-US" sz="2000" dirty="0"/>
              <a:t>and Douglas </a:t>
            </a:r>
            <a:r>
              <a:rPr lang="en-US" sz="2000" dirty="0" smtClean="0"/>
              <a:t>Both</a:t>
            </a:r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Innovative </a:t>
            </a:r>
            <a:r>
              <a:rPr lang="en-US" sz="1600" dirty="0"/>
              <a:t>Process Analytical Sciences (</a:t>
            </a:r>
            <a:r>
              <a:rPr lang="en-US" sz="1600" dirty="0" err="1"/>
              <a:t>iPAS</a:t>
            </a:r>
            <a:r>
              <a:rPr lang="en-US" sz="1600" dirty="0"/>
              <a:t>), Drug Product Science and Technology (DPST), New Brunswick, NJ, </a:t>
            </a:r>
            <a:endParaRPr lang="en-US" sz="1600" dirty="0" smtClean="0"/>
          </a:p>
          <a:p>
            <a:pPr algn="ctr"/>
            <a:r>
              <a:rPr lang="en-US" sz="1600" dirty="0" smtClean="0"/>
              <a:t>¥Biologics </a:t>
            </a:r>
            <a:r>
              <a:rPr lang="en-US" sz="1600" dirty="0"/>
              <a:t>Development &amp; Operations, Global Manufacturing &amp; Supply (GMS), Bloomsbury, NJ, Bristol-Myers Squibb Co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839478"/>
            <a:ext cx="4602879" cy="2706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250086"/>
            <a:ext cx="7772400" cy="58939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apacitance Measurement Probe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839478"/>
            <a:ext cx="3073400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79" y="3248612"/>
            <a:ext cx="428752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The electric field typically projects about 30 mm from the probe into the liquid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kern="0" dirty="0" smtClean="0">
              <a:solidFill>
                <a:schemeClr val="accent1"/>
              </a:solidFill>
              <a:latin typeface="+mn-lt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7000" y="839478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Calibration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90" y="4166209"/>
            <a:ext cx="4319489" cy="23381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50079" y="3561577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Raw data 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from </a:t>
            </a: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Dual-Frequency Measurement Mode is compared to off-line equipment (i.e. Vi-Cell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kern="0" dirty="0">
              <a:solidFill>
                <a:schemeClr val="accent1"/>
              </a:solidFill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Using this offline data, a 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coefficient is obtained that </a:t>
            </a: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is specific for that particular 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cell-line</a:t>
            </a:r>
          </a:p>
          <a:p>
            <a:pPr marL="171450" indent="-1714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kern="0" dirty="0">
              <a:solidFill>
                <a:schemeClr val="accent1"/>
              </a:solidFill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This cell factor is a 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multiplier </a:t>
            </a: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that is incorporated to the raw measurement data to obtain a VCD 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value</a:t>
            </a:r>
            <a:endParaRPr lang="en-US" kern="0" dirty="0">
              <a:solidFill>
                <a:schemeClr val="accent1"/>
              </a:solidFill>
              <a:latin typeface="+mn-lt"/>
              <a:ea typeface="Tahom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0451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769225" cy="1141412"/>
          </a:xfrm>
        </p:spPr>
        <p:txBody>
          <a:bodyPr/>
          <a:lstStyle/>
          <a:p>
            <a:pPr algn="ctr"/>
            <a:r>
              <a:rPr lang="en-US" sz="3200" dirty="0" smtClean="0"/>
              <a:t>Flow Cytometry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435485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43" y="245846"/>
            <a:ext cx="8636000" cy="510909"/>
          </a:xfrm>
        </p:spPr>
        <p:txBody>
          <a:bodyPr/>
          <a:lstStyle/>
          <a:p>
            <a:r>
              <a:rPr lang="en-US" sz="3200" dirty="0" smtClean="0"/>
              <a:t>Monitoring Apoptosis Using Fluorescent Markers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2496899"/>
            <a:ext cx="4497156" cy="3092403"/>
            <a:chOff x="368712" y="894002"/>
            <a:chExt cx="5117688" cy="3636877"/>
          </a:xfrm>
        </p:grpSpPr>
        <p:pic>
          <p:nvPicPr>
            <p:cNvPr id="4" name="Picture 2" descr="http://cbm.msoe.edu/scienceOlympiad/module2012/assets/apoptosis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91" y="894002"/>
              <a:ext cx="5117409" cy="363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583122" y="2625324"/>
              <a:ext cx="558709" cy="386868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8712" y="2087746"/>
              <a:ext cx="1773120" cy="62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err="1" smtClean="0">
                  <a:solidFill>
                    <a:schemeClr val="bg1"/>
                  </a:solidFill>
                  <a:effectLst/>
                </a:rPr>
                <a:t>Uncleaved</a:t>
              </a:r>
              <a:r>
                <a:rPr lang="en-US" sz="1200" b="0" dirty="0" smtClean="0">
                  <a:solidFill>
                    <a:schemeClr val="bg1"/>
                  </a:solidFill>
                  <a:effectLst/>
                </a:rPr>
                <a:t> Caspase 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712" y="3651957"/>
              <a:ext cx="2016776" cy="4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7-AAD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60963" y="2951363"/>
              <a:ext cx="1521048" cy="62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  <a:effectLst/>
                </a:rPr>
                <a:t>C</a:t>
              </a:r>
              <a:r>
                <a:rPr lang="en-US" sz="1200" b="0" dirty="0" smtClean="0">
                  <a:solidFill>
                    <a:schemeClr val="bg1"/>
                  </a:solidFill>
                  <a:effectLst/>
                </a:rPr>
                <a:t>leaved Caspase 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62997" y="894002"/>
              <a:ext cx="2723403" cy="41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u="sng" dirty="0" smtClean="0">
                  <a:solidFill>
                    <a:schemeClr val="bg1"/>
                  </a:solidFill>
                  <a:effectLst/>
                </a:rPr>
                <a:t>Caspase Analysis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" y="794882"/>
            <a:ext cx="5574609" cy="1635218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1885524" y="914618"/>
            <a:ext cx="19319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1" i="1" u="sng" dirty="0" smtClean="0">
                <a:solidFill>
                  <a:schemeClr val="bg2"/>
                </a:solidFill>
                <a:effectLst/>
              </a:rPr>
              <a:t>Nexin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7919" y="1224574"/>
            <a:ext cx="343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Annexin</a:t>
            </a:r>
            <a:r>
              <a:rPr lang="en-US" u="sng" dirty="0" smtClean="0"/>
              <a:t> V-PE conjugate</a:t>
            </a:r>
            <a:r>
              <a:rPr lang="en-US" dirty="0" smtClean="0"/>
              <a:t>: measures externalization of phosphatidylserine to the cell surface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08357" y="3230591"/>
            <a:ext cx="3765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Caspases form a family of enzymes: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Initiate the apoptotic cascade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arry out cellular break down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Process cytokines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6210" y="5710878"/>
            <a:ext cx="8515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7-AAD is an indicator of membrane structural integrity</a:t>
            </a:r>
            <a:r>
              <a:rPr lang="en-US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Excluded from live, healthy cells and early apoptotic cells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permeates later stage apoptotic and dead cells</a:t>
            </a:r>
          </a:p>
        </p:txBody>
      </p:sp>
    </p:spTree>
    <p:extLst>
      <p:ext uri="{BB962C8B-B14F-4D97-AF65-F5344CB8AC3E}">
        <p14:creationId xmlns:p14="http://schemas.microsoft.com/office/powerpoint/2010/main" val="280960894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Multicaspase</a:t>
            </a:r>
            <a:r>
              <a:rPr lang="en-US" dirty="0" smtClean="0"/>
              <a:t> and Nexin </a:t>
            </a:r>
            <a:r>
              <a:rPr lang="en-US" dirty="0"/>
              <a:t>S</a:t>
            </a:r>
            <a:r>
              <a:rPr lang="en-US" dirty="0" smtClean="0"/>
              <a:t>taining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4633369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022" y="3905215"/>
            <a:ext cx="8636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7-aminoactinomycin D (7-AAD)</a:t>
            </a:r>
            <a:r>
              <a:rPr lang="en-US" dirty="0"/>
              <a:t> is a fluorescent </a:t>
            </a:r>
            <a:r>
              <a:rPr lang="en-US" dirty="0" err="1"/>
              <a:t>intercalator</a:t>
            </a:r>
            <a:r>
              <a:rPr lang="en-US" dirty="0"/>
              <a:t> that undergoes a spectral shift upon association with </a:t>
            </a:r>
            <a:r>
              <a:rPr lang="en-US" dirty="0" smtClean="0"/>
              <a:t>DNA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7-AAD/DNA complexes can be excited by the 488 nm laser and has an emission maxima of 647 </a:t>
            </a:r>
            <a:r>
              <a:rPr lang="en-US" dirty="0" smtClean="0"/>
              <a:t>nm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1371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FAM by blue lasers</a:t>
            </a:r>
          </a:p>
          <a:p>
            <a:r>
              <a:rPr lang="en-US" dirty="0"/>
              <a:t>only (</a:t>
            </a:r>
            <a:r>
              <a:rPr lang="en-US" dirty="0" err="1"/>
              <a:t>EasyCyte</a:t>
            </a:r>
            <a:r>
              <a:rPr lang="en-US" dirty="0"/>
              <a:t> Systems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5-FAM: 5-Carboxyfluorescein peptide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419" y="2355215"/>
            <a:ext cx="1885950" cy="15144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712"/>
              </p:ext>
            </p:extLst>
          </p:nvPr>
        </p:nvGraphicFramePr>
        <p:xfrm>
          <a:off x="530672" y="5352174"/>
          <a:ext cx="8016902" cy="14554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6616"/>
                <a:gridCol w="2091649"/>
                <a:gridCol w="3470240"/>
                <a:gridCol w="1558397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/ Label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Apoptotic Stage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Multi-Caspase Flow Cytometry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Cleaved Caspase 3, 7, 8, 9 / FAM</a:t>
                      </a:r>
                    </a:p>
                    <a:p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double-stranded DNA / 7-AAD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Early-mid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Stage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Nexin Flow Cytometry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Assay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Annexin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 of Exposed PS / PE</a:t>
                      </a:r>
                    </a:p>
                    <a:p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double-stranded DNA / 7-AAD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Stage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4803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1338"/>
            <a:ext cx="9905999" cy="563231"/>
          </a:xfrm>
        </p:spPr>
        <p:txBody>
          <a:bodyPr/>
          <a:lstStyle/>
          <a:p>
            <a:r>
              <a:rPr lang="en-US" sz="3600" dirty="0"/>
              <a:t>Flow cytometry: </a:t>
            </a:r>
            <a:r>
              <a:rPr lang="en-US" sz="3600" dirty="0" smtClean="0"/>
              <a:t>Early</a:t>
            </a:r>
            <a:r>
              <a:rPr lang="en-US" sz="3600" dirty="0"/>
              <a:t>, </a:t>
            </a:r>
            <a:r>
              <a:rPr lang="en-US" sz="3600" dirty="0" smtClean="0"/>
              <a:t>Middle </a:t>
            </a:r>
            <a:r>
              <a:rPr lang="en-US" sz="3600" dirty="0"/>
              <a:t>and </a:t>
            </a:r>
            <a:r>
              <a:rPr lang="en-US" sz="3600" dirty="0" smtClean="0"/>
              <a:t>Late </a:t>
            </a:r>
            <a:r>
              <a:rPr lang="en-US" sz="3600" dirty="0"/>
              <a:t>apoptosis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4350" y="4590871"/>
            <a:ext cx="8882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No Apoptosis (I)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r>
              <a:rPr lang="en-US" b="1" u="sng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Annexin</a:t>
            </a:r>
            <a:r>
              <a:rPr lang="en-US" dirty="0" smtClean="0">
                <a:solidFill>
                  <a:schemeClr val="accent1"/>
                </a:solidFill>
              </a:rPr>
              <a:t> (-) /Caspase (-), </a:t>
            </a:r>
            <a:r>
              <a:rPr lang="en-US" dirty="0">
                <a:solidFill>
                  <a:schemeClr val="accent1"/>
                </a:solidFill>
              </a:rPr>
              <a:t>7-AAD-, 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Early/mid </a:t>
            </a:r>
            <a:r>
              <a:rPr lang="en-US" b="1" u="sng" dirty="0" smtClean="0">
                <a:solidFill>
                  <a:schemeClr val="accent1"/>
                </a:solidFill>
              </a:rPr>
              <a:t>Apoptosis (II)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err="1" smtClean="0">
                <a:solidFill>
                  <a:schemeClr val="accent1"/>
                </a:solidFill>
              </a:rPr>
              <a:t>Annexin</a:t>
            </a:r>
            <a:r>
              <a:rPr lang="en-US" dirty="0" smtClean="0">
                <a:solidFill>
                  <a:schemeClr val="accent1"/>
                </a:solidFill>
              </a:rPr>
              <a:t> (+)/ </a:t>
            </a:r>
            <a:r>
              <a:rPr lang="en-US" dirty="0">
                <a:solidFill>
                  <a:schemeClr val="accent1"/>
                </a:solidFill>
              </a:rPr>
              <a:t>Caspase </a:t>
            </a:r>
            <a:r>
              <a:rPr lang="en-US" dirty="0" smtClean="0">
                <a:solidFill>
                  <a:schemeClr val="accent1"/>
                </a:solidFill>
              </a:rPr>
              <a:t>(+), 7-AAD (-), 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Dead or late </a:t>
            </a:r>
            <a:r>
              <a:rPr lang="en-US" b="1" u="sng" dirty="0" smtClean="0">
                <a:solidFill>
                  <a:schemeClr val="accent1"/>
                </a:solidFill>
              </a:rPr>
              <a:t>Apoptosis (III)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err="1" smtClean="0">
                <a:solidFill>
                  <a:schemeClr val="accent1"/>
                </a:solidFill>
              </a:rPr>
              <a:t>Annexin</a:t>
            </a:r>
            <a:r>
              <a:rPr lang="en-US" dirty="0" smtClean="0">
                <a:solidFill>
                  <a:schemeClr val="accent1"/>
                </a:solidFill>
              </a:rPr>
              <a:t> (+) </a:t>
            </a:r>
            <a:r>
              <a:rPr lang="en-US" dirty="0">
                <a:solidFill>
                  <a:schemeClr val="accent1"/>
                </a:solidFill>
              </a:rPr>
              <a:t>/ Caspase </a:t>
            </a:r>
            <a:r>
              <a:rPr lang="en-US" dirty="0" smtClean="0">
                <a:solidFill>
                  <a:schemeClr val="accent1"/>
                </a:solidFill>
              </a:rPr>
              <a:t>(+), 7-AAD (+)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Necrosis (IV)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err="1" smtClean="0">
                <a:solidFill>
                  <a:schemeClr val="accent1"/>
                </a:solidFill>
              </a:rPr>
              <a:t>Annexin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/ Caspase </a:t>
            </a:r>
            <a:r>
              <a:rPr lang="en-US" dirty="0" smtClean="0">
                <a:solidFill>
                  <a:schemeClr val="accent1"/>
                </a:solidFill>
              </a:rPr>
              <a:t>(-), 7-AAD (+)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604" y="1697755"/>
            <a:ext cx="2484367" cy="261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97754"/>
            <a:ext cx="2644554" cy="261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687" y="1320365"/>
            <a:ext cx="1144177" cy="37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Caspase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2717" y="13489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Nexin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2381" y="3505564"/>
            <a:ext cx="1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1666" y="3505564"/>
            <a:ext cx="31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1546" y="2191770"/>
            <a:ext cx="44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3792" y="2191770"/>
            <a:ext cx="43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0690" y="3537641"/>
            <a:ext cx="191720" cy="28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1784" y="3512997"/>
            <a:ext cx="241133" cy="28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9703" y="2107592"/>
            <a:ext cx="290545" cy="28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1395" y="2107592"/>
            <a:ext cx="310310" cy="28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IV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7823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97" y="1519164"/>
            <a:ext cx="2348192" cy="2274863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442041" y="420650"/>
            <a:ext cx="8778611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r>
              <a:rPr lang="en-US" kern="0" dirty="0" smtClean="0"/>
              <a:t>Flow Cytometry: Control and Gating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39" y="1527152"/>
            <a:ext cx="2284753" cy="22748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5347" y="5619940"/>
            <a:ext cx="8306252" cy="584775"/>
          </a:xfrm>
          <a:prstGeom prst="rect">
            <a:avLst/>
          </a:prstGeom>
          <a:noFill/>
        </p:spPr>
        <p:txBody>
          <a:bodyPr wrap="square" lIns="91440" rIns="91440" rtlCol="0" anchor="t" anchorCtr="0">
            <a:spAutoFit/>
          </a:bodyPr>
          <a:lstStyle/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kern="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Each flow cytometry test includes a healthy control and an apoptosis control</a:t>
            </a: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0" kern="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Gating is based on the healthy control</a:t>
            </a:r>
            <a:endParaRPr lang="en-US" sz="1600" b="0" kern="0" dirty="0"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994" y="1519164"/>
            <a:ext cx="2211842" cy="22908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94662" y="1240978"/>
            <a:ext cx="289213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Aft>
                <a:spcPts val="0"/>
              </a:spcAft>
            </a:pPr>
            <a:r>
              <a:rPr lang="en-US" sz="1600" b="0" i="1" u="sng" kern="0" dirty="0" smtClean="0">
                <a:effectLst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Same Gating (Apoptotic Control</a:t>
            </a:r>
            <a:r>
              <a:rPr lang="en-US" sz="1600" b="0" i="1" u="sng" kern="0" dirty="0">
                <a:effectLst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4427" y="1207869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kern="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Healthy Control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5347" y="4096111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b="1" u="sng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Healthy Control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Shake </a:t>
            </a:r>
            <a:r>
              <a:rPr lang="en-US" kern="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flask 1-2 days after passaging. </a:t>
            </a:r>
          </a:p>
          <a:p>
            <a:pPr marL="214313" indent="-214313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Viability &gt; 95% and VCD &gt; 0.8x10</a:t>
            </a:r>
            <a:r>
              <a:rPr lang="en-US" kern="0" baseline="3000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6</a:t>
            </a: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 cells/ml</a:t>
            </a:r>
            <a:endParaRPr lang="en-US" kern="0" dirty="0">
              <a:solidFill>
                <a:schemeClr val="accent1"/>
              </a:solidFill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31346" y="3957611"/>
            <a:ext cx="4200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b="1" u="sng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Apoptotic control</a:t>
            </a:r>
            <a:r>
              <a:rPr lang="en-US" b="1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2x10</a:t>
            </a:r>
            <a:r>
              <a:rPr lang="en-US" kern="0" baseline="3000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6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cells/ml 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with 50mM </a:t>
            </a:r>
            <a:r>
              <a:rPr lang="en-US" kern="0" dirty="0" err="1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camptothecin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/24h</a:t>
            </a:r>
            <a:endParaRPr lang="en-US" kern="0" dirty="0">
              <a:solidFill>
                <a:schemeClr val="accent1"/>
              </a:solidFill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Viability 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60-85% </a:t>
            </a:r>
            <a:endParaRPr lang="en-US" kern="0" dirty="0">
              <a:solidFill>
                <a:schemeClr val="accent1"/>
              </a:solidFill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VCD </a:t>
            </a: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&gt; 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1</a:t>
            </a:r>
            <a:r>
              <a:rPr lang="en-US" kern="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x10</a:t>
            </a:r>
            <a:r>
              <a:rPr lang="en-US" kern="0" baseline="3000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6</a:t>
            </a: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kern="0" dirty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cells/ml</a:t>
            </a:r>
          </a:p>
        </p:txBody>
      </p:sp>
    </p:spTree>
    <p:extLst>
      <p:ext uri="{BB962C8B-B14F-4D97-AF65-F5344CB8AC3E}">
        <p14:creationId xmlns:p14="http://schemas.microsoft.com/office/powerpoint/2010/main" val="237114336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077200" cy="1141412"/>
          </a:xfrm>
        </p:spPr>
        <p:txBody>
          <a:bodyPr/>
          <a:lstStyle/>
          <a:p>
            <a:pPr algn="ctr"/>
            <a:r>
              <a:rPr lang="en-US" sz="3200" dirty="0" smtClean="0"/>
              <a:t>Dynamic Imaging Analysis Without Dye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832001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6809"/>
            <a:ext cx="9525000" cy="563231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Canty </a:t>
            </a:r>
            <a:r>
              <a:rPr lang="en-US" sz="3600" dirty="0" err="1" smtClean="0">
                <a:latin typeface="+mn-lt"/>
              </a:rPr>
              <a:t>Pharmaflow</a:t>
            </a:r>
            <a:r>
              <a:rPr lang="en-US" sz="3600" dirty="0" smtClean="0">
                <a:latin typeface="+mn-lt"/>
              </a:rPr>
              <a:t> Imaging Analyzer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27" y="1284422"/>
            <a:ext cx="3260491" cy="24363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5" y="3751256"/>
            <a:ext cx="1512623" cy="14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742" y="5197721"/>
            <a:ext cx="41842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Software controlled syringe pump and peristaltic dilution pump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Cell dilution is automatically controlled from </a:t>
            </a:r>
            <a:r>
              <a:rPr lang="en-US" dirty="0" err="1" smtClean="0"/>
              <a:t>CantyVision</a:t>
            </a:r>
            <a:r>
              <a:rPr lang="en-US" dirty="0" smtClean="0"/>
              <a:t> software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49278"/>
              </p:ext>
            </p:extLst>
          </p:nvPr>
        </p:nvGraphicFramePr>
        <p:xfrm>
          <a:off x="4038600" y="1144119"/>
          <a:ext cx="4952998" cy="5654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72512"/>
                <a:gridCol w="1417819"/>
                <a:gridCol w="2062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Vi-Cell XR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Canty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CCD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1394x</a:t>
                      </a:r>
                      <a:r>
                        <a:rPr lang="en-US" sz="1600" baseline="0" dirty="0" smtClean="0"/>
                        <a:t> 1040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1900x1200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– 70 </a:t>
                      </a:r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– 250 </a:t>
                      </a:r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Concentration </a:t>
                      </a:r>
                    </a:p>
                    <a:p>
                      <a:pPr algn="ctr"/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 – 10 mill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cells/mL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 – 30 mill cells/mL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Viability Detection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Trypan blue dye exclusion 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dye required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Automated dilution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Analysis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min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Apoptosis detection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Analyzed images</a:t>
                      </a:r>
                    </a:p>
                    <a:p>
                      <a:pPr algn="ctr"/>
                      <a:r>
                        <a:rPr lang="en-US" sz="1600" dirty="0" smtClean="0"/>
                        <a:t>/sample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In-line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 implementation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6321" y="3997583"/>
            <a:ext cx="195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Bend MAST will be used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1751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27044"/>
            <a:ext cx="5105400" cy="3376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1295400"/>
            <a:ext cx="388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Canty Cell Analysis Software along with a syringe pump and a peristaltic pump automatically dilutes concentrated cells to the appropriate optimal imaging density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software then calculates a dilution ratio based on the amount of cells to the amount of dilution buffer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62280" y="4493985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dilution process is performed automatically at a rate of 15 frames per </a:t>
            </a:r>
            <a:r>
              <a:rPr lang="en-US" dirty="0" smtClean="0"/>
              <a:t>second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With auto-dilution of samples it was found that no saturation point was reached for the cell densities tested up to 30 x 10</a:t>
            </a:r>
            <a:r>
              <a:rPr lang="en-US" baseline="30000" dirty="0" smtClean="0"/>
              <a:t>6</a:t>
            </a:r>
            <a:r>
              <a:rPr lang="en-US" dirty="0" smtClean="0"/>
              <a:t> cells/mL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17" y="4624835"/>
            <a:ext cx="3377165" cy="153117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386809"/>
            <a:ext cx="9525000" cy="563231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Image Retrieval and Analysis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67515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3228348"/>
            <a:ext cx="3638550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5" y="3228348"/>
            <a:ext cx="3057525" cy="2105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68" y="1083888"/>
            <a:ext cx="2498936" cy="18879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124" y="1104900"/>
            <a:ext cx="2476500" cy="186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083889"/>
            <a:ext cx="2461260" cy="18592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89725" y="5602063"/>
            <a:ext cx="774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Death cells: low cell </a:t>
            </a:r>
            <a:r>
              <a:rPr lang="en-US" dirty="0" err="1" smtClean="0">
                <a:solidFill>
                  <a:schemeClr val="accent1"/>
                </a:solidFill>
              </a:rPr>
              <a:t>nucleous</a:t>
            </a:r>
            <a:r>
              <a:rPr lang="en-US" dirty="0" smtClean="0">
                <a:solidFill>
                  <a:schemeClr val="accent1"/>
                </a:solidFill>
              </a:rPr>
              <a:t>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Viable cells: high cell </a:t>
            </a:r>
            <a:r>
              <a:rPr lang="en-US" dirty="0" err="1" smtClean="0">
                <a:solidFill>
                  <a:schemeClr val="accent1"/>
                </a:solidFill>
              </a:rPr>
              <a:t>nucleous</a:t>
            </a:r>
            <a:r>
              <a:rPr lang="en-US" dirty="0" smtClean="0">
                <a:solidFill>
                  <a:schemeClr val="accent1"/>
                </a:solidFill>
              </a:rPr>
              <a:t> 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 typical value of &gt;12% is viable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108388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 days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9772" y="110662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8</a:t>
            </a:r>
            <a:r>
              <a:rPr lang="en-US" b="1" dirty="0" smtClean="0">
                <a:solidFill>
                  <a:schemeClr val="bg1"/>
                </a:solidFill>
              </a:rPr>
              <a:t> days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7484" y="1093104"/>
            <a:ext cx="101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 days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4474" y="3082814"/>
            <a:ext cx="664060" cy="7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6509" y="3826189"/>
            <a:ext cx="652978" cy="51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9363" y="4364871"/>
            <a:ext cx="650124" cy="58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" y="3320454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30970" y="4991776"/>
            <a:ext cx="627563" cy="7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9580" y="533400"/>
            <a:ext cx="9525000" cy="458587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Canty </a:t>
            </a:r>
            <a:r>
              <a:rPr lang="en-US" sz="2800" dirty="0" err="1" smtClean="0">
                <a:latin typeface="+mn-lt"/>
              </a:rPr>
              <a:t>Pharmaflow</a:t>
            </a:r>
            <a:r>
              <a:rPr lang="en-US" sz="2800" dirty="0" smtClean="0">
                <a:latin typeface="+mn-lt"/>
              </a:rPr>
              <a:t> Dynamic Imaging Analyzer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18048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572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Viability, %viable cell density (%VCD) and Apoptosis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 Different methods to measure cell viability and %VCD:</a:t>
            </a:r>
          </a:p>
          <a:p>
            <a:pPr lvl="1"/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Imaging Analysis with Trypan Blue exclusion</a:t>
            </a:r>
          </a:p>
          <a:p>
            <a:pPr lvl="1"/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Capacitance measurements</a:t>
            </a:r>
          </a:p>
          <a:p>
            <a:pPr lvl="1"/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Flow cytometry</a:t>
            </a:r>
          </a:p>
          <a:p>
            <a:pPr lvl="1"/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Imaging analysis without Trypan Blue Dye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 of 4 different methods to measure %VCD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 of  Canty Imaging systems and Caspase and Nexin biomarkers for apoptosis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  <a:p>
            <a:endParaRPr lang="en-US" sz="2000" b="0" dirty="0" smtClean="0">
              <a:effectLst/>
            </a:endParaRPr>
          </a:p>
          <a:p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510918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4536"/>
            <a:ext cx="8712200" cy="458587"/>
          </a:xfrm>
        </p:spPr>
        <p:txBody>
          <a:bodyPr/>
          <a:lstStyle/>
          <a:p>
            <a:r>
              <a:rPr lang="en-US" sz="2800" dirty="0" smtClean="0"/>
              <a:t>Bioreactor Data: Canty </a:t>
            </a:r>
            <a:r>
              <a:rPr lang="en-US" sz="2800" dirty="0" err="1" smtClean="0"/>
              <a:t>Pharmaflow</a:t>
            </a:r>
            <a:r>
              <a:rPr lang="en-US" sz="2800" dirty="0" smtClean="0"/>
              <a:t> vs. Capacitance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97409"/>
            <a:ext cx="4876800" cy="3244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5720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bioreactor run for 11 days demonstrated the ability of Canty analyzer to determine %VCD</a:t>
            </a:r>
          </a:p>
          <a:p>
            <a:endParaRPr lang="en-US" dirty="0"/>
          </a:p>
          <a:p>
            <a:r>
              <a:rPr lang="en-US" dirty="0" smtClean="0"/>
              <a:t>There was a marked offset at the end of the bioreactor run, suggesting the ability of the Canty analyzer to correlated to early and late stages of apoptosis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746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3073"/>
            <a:ext cx="8255000" cy="589392"/>
          </a:xfrm>
        </p:spPr>
        <p:txBody>
          <a:bodyPr/>
          <a:lstStyle/>
          <a:p>
            <a:r>
              <a:rPr lang="en-US" dirty="0" smtClean="0"/>
              <a:t>Comparison of Different </a:t>
            </a:r>
            <a:r>
              <a:rPr lang="en-US" dirty="0"/>
              <a:t>M</a:t>
            </a:r>
            <a:r>
              <a:rPr lang="en-US" dirty="0" smtClean="0"/>
              <a:t>ethods for VCD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451" y="4197965"/>
            <a:ext cx="44149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kern="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Canty </a:t>
            </a:r>
            <a:r>
              <a:rPr lang="en-US" kern="0" dirty="0" err="1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Pharmaflow</a:t>
            </a:r>
            <a:r>
              <a:rPr lang="en-US" kern="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 analyzer shows a marked decrease in viability starting at day </a:t>
            </a: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6</a:t>
            </a:r>
            <a:endParaRPr lang="en-US" kern="0" dirty="0">
              <a:solidFill>
                <a:schemeClr val="accent1"/>
              </a:solidFill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kern="0" dirty="0" smtClean="0">
              <a:solidFill>
                <a:schemeClr val="accent1"/>
              </a:solidFill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The </a:t>
            </a:r>
            <a:r>
              <a:rPr lang="en-US" kern="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D7-D13 high viability count with Vi-Cell </a:t>
            </a: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didn’t </a:t>
            </a:r>
            <a:r>
              <a:rPr lang="en-US" kern="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correlate to sharp increase on late stage %</a:t>
            </a: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apoptosis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kern="0" dirty="0" smtClean="0">
              <a:solidFill>
                <a:schemeClr val="accent1"/>
              </a:solidFill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kern="0" dirty="0" smtClean="0">
              <a:solidFill>
                <a:schemeClr val="accent1"/>
              </a:solidFill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0612" y="1268463"/>
            <a:ext cx="472886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VDC determined by capacitance, </a:t>
            </a:r>
            <a:r>
              <a:rPr lang="en-US" kern="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C</a:t>
            </a: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anty imaging and Vi-cell methods closely correlated during growth (day 0 to day 6)</a:t>
            </a:r>
          </a:p>
          <a:p>
            <a:endParaRPr lang="en-US" kern="0" dirty="0" smtClean="0">
              <a:solidFill>
                <a:schemeClr val="accent1"/>
              </a:solidFill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Deviations were evident after day </a:t>
            </a:r>
            <a:r>
              <a:rPr lang="en-US" kern="0" dirty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6</a:t>
            </a:r>
            <a:r>
              <a:rPr lang="en-US" kern="0" dirty="0" smtClean="0">
                <a:solidFill>
                  <a:schemeClr val="accent1"/>
                </a:solidFill>
                <a:ea typeface="Tahoma" pitchFamily="34" charset="0"/>
                <a:cs typeface="Calibri" panose="020F0502020204030204" pitchFamily="34" charset="0"/>
              </a:rPr>
              <a:t> with increase of apoptosis and cell death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kern="0" dirty="0" smtClean="0">
              <a:solidFill>
                <a:schemeClr val="accent1"/>
              </a:solidFill>
              <a:ea typeface="Tahoma" pitchFamily="34" charset="0"/>
              <a:cs typeface="Calibri" panose="020F0502020204030204" pitchFamily="34" charset="0"/>
            </a:endParaRPr>
          </a:p>
          <a:p>
            <a:endParaRPr lang="en-US" kern="0" dirty="0" smtClean="0">
              <a:solidFill>
                <a:schemeClr val="accent1"/>
              </a:solidFill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1" y="981664"/>
            <a:ext cx="4298864" cy="289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315" y="3276600"/>
            <a:ext cx="464206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5982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70" y="1128917"/>
            <a:ext cx="4036429" cy="2752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94" y="3413989"/>
            <a:ext cx="4286830" cy="2923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52" y="411696"/>
            <a:ext cx="9010366" cy="589392"/>
          </a:xfrm>
        </p:spPr>
        <p:txBody>
          <a:bodyPr/>
          <a:lstStyle/>
          <a:p>
            <a:r>
              <a:rPr lang="en-US" dirty="0" smtClean="0"/>
              <a:t>Caspase Profile vs. Canty </a:t>
            </a:r>
            <a:r>
              <a:rPr lang="en-US" dirty="0" err="1" smtClean="0"/>
              <a:t>Pharmaflow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112" y="1099414"/>
            <a:ext cx="2162175" cy="2314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900" y="1094277"/>
            <a:ext cx="2171700" cy="22669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69883" y="104502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Day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6120" y="1041332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Day 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0894" y="26984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3146" y="26984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3146" y="152958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7026" y="145863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68661" y="26984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98241" y="26984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70713" y="14047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68661" y="140931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14178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8140" y="23665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0" y="288309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15"/>
          <p:cNvSpPr txBox="1"/>
          <p:nvPr/>
        </p:nvSpPr>
        <p:spPr>
          <a:xfrm>
            <a:off x="181994" y="4101301"/>
            <a:ext cx="4628900" cy="2557623"/>
          </a:xfrm>
          <a:prstGeom prst="rect">
            <a:avLst/>
          </a:prstGeom>
          <a:noFill/>
        </p:spPr>
        <p:txBody>
          <a:bodyPr wrap="square" lIns="91440" rIns="91440" rtlCol="0" anchor="t" anchorCtr="0">
            <a:spAutoFit/>
          </a:bodyPr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%Healthy (apoptosis-free) dramatically decreases on Day 7 (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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I)</a:t>
            </a:r>
          </a:p>
          <a:p>
            <a:pPr marR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sz="800" b="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%Middle apoptosis rises on </a:t>
            </a:r>
            <a:r>
              <a:rPr lang="en-US" b="0" kern="0" dirty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Day 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7 (</a:t>
            </a:r>
            <a:r>
              <a:rPr lang="en-US" b="0" kern="0" dirty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II)</a:t>
            </a: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b="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kern="0" dirty="0" smtClean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%Late </a:t>
            </a:r>
            <a:r>
              <a:rPr lang="en-US" b="0" kern="0" dirty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apoptosis </a:t>
            </a:r>
            <a:r>
              <a:rPr lang="en-US" b="0" kern="0" dirty="0" smtClean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 + dead rises </a:t>
            </a:r>
            <a:r>
              <a:rPr lang="en-US" b="0" kern="0" dirty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on Day </a:t>
            </a:r>
            <a:r>
              <a:rPr lang="en-US" b="0" kern="0" dirty="0" smtClean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11 </a:t>
            </a:r>
            <a:r>
              <a:rPr lang="en-US" b="0" kern="0" dirty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(</a:t>
            </a:r>
            <a:r>
              <a:rPr lang="en-US" b="0" kern="0" dirty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b="0" kern="0" dirty="0" smtClean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III)</a:t>
            </a:r>
            <a:endParaRPr lang="en-US" b="0" kern="0" dirty="0">
              <a:solidFill>
                <a:schemeClr val="accent1"/>
              </a:solidFill>
              <a:effectLst/>
              <a:ea typeface="Tahoma" pitchFamily="34" charset="0"/>
              <a:cs typeface="Calibri" panose="020F0502020204030204" pitchFamily="34" charset="0"/>
            </a:endParaRP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b="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kern="0" dirty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Canty imaging system closely correlates with the combined %healthy +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 %Middle </a:t>
            </a:r>
            <a:r>
              <a:rPr lang="en-US" b="0" kern="0" dirty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apoptosis (I + II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0079" y="409322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 + II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695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99" y="926811"/>
            <a:ext cx="4088156" cy="29726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438" y="3557404"/>
            <a:ext cx="4011672" cy="27625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3182" y="228600"/>
            <a:ext cx="8407400" cy="589392"/>
          </a:xfrm>
        </p:spPr>
        <p:txBody>
          <a:bodyPr/>
          <a:lstStyle/>
          <a:p>
            <a:r>
              <a:rPr lang="en-US" dirty="0" smtClean="0"/>
              <a:t>Nexin Profile vs. Canty </a:t>
            </a:r>
            <a:r>
              <a:rPr lang="en-US" dirty="0" err="1" smtClean="0"/>
              <a:t>Pharmaflow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041326"/>
            <a:ext cx="2444115" cy="2393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8924" y="95330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Day 13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8187" y="1045884"/>
            <a:ext cx="2379116" cy="2379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1100" y="95330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Day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661" y="26942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2806" y="2694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0473" y="138396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2661" y="132263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6514" y="26942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4877" y="26942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04583" y="12772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9664" y="129715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7324" y="131309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6110" y="234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1695" y="25284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83774" y="3947368"/>
            <a:ext cx="4941664" cy="2751522"/>
          </a:xfrm>
          <a:prstGeom prst="rect">
            <a:avLst/>
          </a:prstGeom>
          <a:noFill/>
        </p:spPr>
        <p:txBody>
          <a:bodyPr wrap="square" lIns="91440" rIns="91440" rtlCol="0" anchor="t" anchorCtr="0">
            <a:spAutoFit/>
          </a:bodyPr>
          <a:lstStyle>
            <a:defPPr>
              <a:defRPr lang="en-US"/>
            </a:defPPr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marR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sz="80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%Healthy (apoptosis-free) dramatically decreases on Day 7</a:t>
            </a: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800" b="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800" b="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%Late apoptosis percentage rises on </a:t>
            </a:r>
            <a:r>
              <a:rPr lang="en-US" b="0" kern="0" dirty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Day 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9</a:t>
            </a: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800" b="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kern="0" dirty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%Late apoptosis  + dead rises on Day 11 (</a:t>
            </a:r>
            <a:r>
              <a:rPr lang="en-US" b="0" kern="0" dirty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b="0" kern="0" dirty="0">
                <a:solidFill>
                  <a:schemeClr val="accent1"/>
                </a:solidFill>
                <a:effectLst/>
                <a:ea typeface="Tahoma" pitchFamily="34" charset="0"/>
                <a:cs typeface="Calibri" panose="020F0502020204030204" pitchFamily="34" charset="0"/>
              </a:rPr>
              <a:t>III)</a:t>
            </a: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800" b="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marR="0" indent="-2857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800" b="0" kern="0" dirty="0" smtClean="0">
              <a:solidFill>
                <a:schemeClr val="accent1"/>
              </a:solidFill>
              <a:effectLst/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0" kern="0" dirty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Canty imaging system 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seems to correlate </a:t>
            </a:r>
            <a:r>
              <a:rPr lang="en-US" b="0" kern="0" dirty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with the combined %healthy + %middle apoptosis (I + II</a:t>
            </a:r>
            <a:r>
              <a:rPr lang="en-US" b="0" kern="0" dirty="0" smtClean="0">
                <a:solidFill>
                  <a:schemeClr val="accent1"/>
                </a:solidFill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34351" y="415893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 + II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9363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1800" y="1295400"/>
            <a:ext cx="79756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Four different methods were compared for the determination of viable cell density</a:t>
            </a:r>
          </a:p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800" dirty="0" smtClean="0">
              <a:solidFill>
                <a:srgbClr val="FFFF66"/>
              </a:solidFill>
              <a:latin typeface="+mn-lt"/>
            </a:endParaRPr>
          </a:p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Canty </a:t>
            </a:r>
            <a:r>
              <a:rPr lang="en-US" dirty="0" err="1" smtClean="0">
                <a:solidFill>
                  <a:srgbClr val="FFFF66"/>
                </a:solidFill>
                <a:latin typeface="+mn-lt"/>
              </a:rPr>
              <a:t>Pharmaflow</a:t>
            </a:r>
            <a:r>
              <a:rPr lang="en-US" dirty="0" smtClean="0">
                <a:solidFill>
                  <a:srgbClr val="FFFF66"/>
                </a:solidFill>
                <a:latin typeface="+mn-lt"/>
              </a:rPr>
              <a:t> Imaging analyzer demonstrated the ability to measure early and late apoptosis, correlating to biomarkers such as Caspase and Nexin</a:t>
            </a:r>
          </a:p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800" dirty="0" smtClean="0">
              <a:solidFill>
                <a:srgbClr val="FFFF66"/>
              </a:solidFill>
              <a:latin typeface="+mn-lt"/>
            </a:endParaRPr>
          </a:p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Markers </a:t>
            </a:r>
            <a:r>
              <a:rPr lang="en-US" dirty="0">
                <a:solidFill>
                  <a:srgbClr val="FFFF66"/>
                </a:solidFill>
                <a:latin typeface="+mn-lt"/>
              </a:rPr>
              <a:t>of early apoptosis were observed several days prior to a drop in viability as measured by </a:t>
            </a:r>
            <a:r>
              <a:rPr lang="en-US" dirty="0" smtClean="0">
                <a:solidFill>
                  <a:srgbClr val="FFFF66"/>
                </a:solidFill>
                <a:latin typeface="+mn-lt"/>
              </a:rPr>
              <a:t>Vi-cell (the most common method used)</a:t>
            </a:r>
          </a:p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800" dirty="0" smtClean="0">
              <a:solidFill>
                <a:srgbClr val="FFFF66"/>
              </a:solidFill>
              <a:latin typeface="+mn-lt"/>
            </a:endParaRPr>
          </a:p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%VCD DIA = %Healthy + %Early/late apoptotic Caspase</a:t>
            </a:r>
          </a:p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800" dirty="0" smtClean="0">
              <a:solidFill>
                <a:srgbClr val="FFFF66"/>
              </a:solidFill>
              <a:latin typeface="+mn-lt"/>
            </a:endParaRPr>
          </a:p>
          <a:p>
            <a:pPr marL="234950" indent="-2349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An-in-line method to measure apoptosis can </a:t>
            </a:r>
            <a:r>
              <a:rPr lang="en-US" dirty="0">
                <a:solidFill>
                  <a:srgbClr val="FFFF66"/>
                </a:solidFill>
                <a:latin typeface="+mn-lt"/>
              </a:rPr>
              <a:t>greatly simplify </a:t>
            </a:r>
            <a:r>
              <a:rPr lang="en-US" dirty="0" smtClean="0">
                <a:solidFill>
                  <a:srgbClr val="FFFF66"/>
                </a:solidFill>
                <a:latin typeface="+mn-lt"/>
              </a:rPr>
              <a:t>the </a:t>
            </a:r>
            <a:r>
              <a:rPr lang="en-US" dirty="0">
                <a:solidFill>
                  <a:srgbClr val="FFFF66"/>
                </a:solidFill>
                <a:latin typeface="+mn-lt"/>
              </a:rPr>
              <a:t>current protocol of apoptotic </a:t>
            </a:r>
            <a:r>
              <a:rPr lang="en-US" dirty="0" smtClean="0">
                <a:solidFill>
                  <a:srgbClr val="FFFF66"/>
                </a:solidFill>
                <a:latin typeface="+mn-lt"/>
              </a:rPr>
              <a:t>off-line analysis by reducing operator time and cost of reagents</a:t>
            </a:r>
            <a:endParaRPr lang="en-US" u="sng" dirty="0" smtClean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1624"/>
            <a:ext cx="7772400" cy="1502376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Future work</a:t>
            </a:r>
            <a:r>
              <a:rPr lang="en-US" u="sng" dirty="0">
                <a:solidFill>
                  <a:srgbClr val="FFFF66"/>
                </a:solidFill>
              </a:rPr>
              <a:t/>
            </a:r>
            <a:br>
              <a:rPr lang="en-US" u="sng" dirty="0">
                <a:solidFill>
                  <a:srgbClr val="FFFF66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4582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In-line implementation of Canty imaging analyzer is under </a:t>
            </a:r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way with the goal to integrate fully automated Bend Research MAST sampling . </a:t>
            </a:r>
            <a:endParaRPr 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34950" indent="-234950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quantitative in-line apoptotic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analysis </a:t>
            </a:r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correlates with Caspase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Nexin biomarkers to 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determine the cell health in bioreactor as a criterion for process optimization</a:t>
            </a:r>
          </a:p>
          <a:p>
            <a:pPr marL="234950" indent="-234950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</a:pPr>
            <a:endParaRPr 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484591"/>
      </p:ext>
    </p:extLst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Apoptosis and VCD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4268" y="2150756"/>
            <a:ext cx="21993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cs typeface="Calibri" panose="020F0502020204030204" pitchFamily="34" charset="0"/>
              </a:rPr>
              <a:t>Viable </a:t>
            </a:r>
            <a:r>
              <a:rPr lang="en-US" dirty="0">
                <a:latin typeface="+mn-lt"/>
                <a:cs typeface="Calibri" panose="020F0502020204030204" pitchFamily="34" charset="0"/>
              </a:rPr>
              <a:t>Cell Density 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(VCD</a:t>
            </a:r>
            <a:r>
              <a:rPr lang="en-US" dirty="0">
                <a:latin typeface="+mn-lt"/>
                <a:cs typeface="Calibri" panose="020F0502020204030204" pitchFamily="34" charset="0"/>
              </a:rPr>
              <a:t>), </a:t>
            </a:r>
            <a:endParaRPr lang="en-US" dirty="0" smtClean="0"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cs typeface="Calibri" panose="020F0502020204030204" pitchFamily="34" charset="0"/>
              </a:rPr>
              <a:t>Total Cell Density (TCD)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cs typeface="Calibri" panose="020F0502020204030204" pitchFamily="34" charset="0"/>
              </a:rPr>
              <a:t>Glucose</a:t>
            </a:r>
            <a:r>
              <a:rPr lang="en-US" dirty="0">
                <a:latin typeface="+mn-lt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lactate</a:t>
            </a:r>
            <a:r>
              <a:rPr lang="en-US" dirty="0">
                <a:latin typeface="+mn-lt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glutamate</a:t>
            </a:r>
            <a:r>
              <a:rPr lang="en-US" dirty="0">
                <a:latin typeface="+mn-lt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glutamine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cs typeface="Calibri" panose="020F0502020204030204" pitchFamily="34" charset="0"/>
              </a:rPr>
              <a:t>pO</a:t>
            </a:r>
            <a:r>
              <a:rPr lang="en-US" baseline="-25000" dirty="0" smtClean="0">
                <a:latin typeface="+mn-lt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, pCO</a:t>
            </a:r>
            <a:r>
              <a:rPr lang="en-US" baseline="-25000" dirty="0" smtClean="0">
                <a:latin typeface="+mn-lt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, DO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cs typeface="Calibri" panose="020F0502020204030204" pitchFamily="34" charset="0"/>
              </a:rPr>
              <a:t>NH4</a:t>
            </a:r>
            <a:r>
              <a:rPr lang="en-US" dirty="0">
                <a:latin typeface="+mn-lt"/>
                <a:cs typeface="Calibri" panose="020F0502020204030204" pitchFamily="34" charset="0"/>
              </a:rPr>
              <a:t>+, Na+, K+, Ca2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+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  <a:cs typeface="Calibri" panose="020F0502020204030204" pitchFamily="34" charset="0"/>
              </a:rPr>
              <a:t>pH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222" y="1220352"/>
            <a:ext cx="21841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Product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yield (titer) strongly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depends on the cell concentration</a:t>
            </a:r>
          </a:p>
          <a:p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Apoptosis can also influence the quality attributes of the product (e.g. glycosylation pattern).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82" y="1488006"/>
            <a:ext cx="5056739" cy="415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40221" y="58065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Apoptosis has been reported to be the major cause of cell death in CHO </a:t>
            </a:r>
            <a:r>
              <a:rPr lang="en-US" dirty="0" smtClean="0">
                <a:cs typeface="Calibri" panose="020F0502020204030204" pitchFamily="34" charset="0"/>
              </a:rPr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823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53" y="525189"/>
            <a:ext cx="9448800" cy="537070"/>
          </a:xfrm>
        </p:spPr>
        <p:txBody>
          <a:bodyPr/>
          <a:lstStyle/>
          <a:p>
            <a:r>
              <a:rPr lang="en-US" sz="3400" dirty="0" smtClean="0"/>
              <a:t>Evaluation of 4 Different </a:t>
            </a:r>
            <a:r>
              <a:rPr lang="en-US" sz="3400" dirty="0"/>
              <a:t>C</a:t>
            </a:r>
            <a:r>
              <a:rPr lang="en-US" sz="3400" dirty="0" smtClean="0"/>
              <a:t>ell </a:t>
            </a:r>
            <a:r>
              <a:rPr lang="en-US" sz="3400" dirty="0"/>
              <a:t>C</a:t>
            </a:r>
            <a:r>
              <a:rPr lang="en-US" sz="3400" dirty="0" smtClean="0"/>
              <a:t>ounting </a:t>
            </a:r>
            <a:r>
              <a:rPr lang="en-US" sz="3400" dirty="0"/>
              <a:t>M</a:t>
            </a:r>
            <a:r>
              <a:rPr lang="en-US" sz="3400" dirty="0" smtClean="0"/>
              <a:t>ethods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701007" y="1239837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METHODS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1800" y="2514600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Image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Analysis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641600" y="2514600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Flow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Cytometry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54854" y="2531476"/>
            <a:ext cx="1952386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Image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Analysis-No Dye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802307" y="2514600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Dielectric</a:t>
            </a:r>
          </a:p>
        </p:txBody>
      </p:sp>
      <p:cxnSp>
        <p:nvCxnSpPr>
          <p:cNvPr id="10" name="Straight Connector 9"/>
          <p:cNvCxnSpPr>
            <a:stCxn id="4" idx="2"/>
          </p:cNvCxnSpPr>
          <p:nvPr/>
        </p:nvCxnSpPr>
        <p:spPr bwMode="auto">
          <a:xfrm>
            <a:off x="4539207" y="2001837"/>
            <a:ext cx="0" cy="284163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39207" y="2286000"/>
            <a:ext cx="3291840" cy="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1270000" y="2286000"/>
            <a:ext cx="3291840" cy="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endCxn id="5" idx="0"/>
          </p:cNvCxnSpPr>
          <p:nvPr/>
        </p:nvCxnSpPr>
        <p:spPr bwMode="auto">
          <a:xfrm>
            <a:off x="1270000" y="2286000"/>
            <a:ext cx="0" cy="22860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6" idx="0"/>
          </p:cNvCxnSpPr>
          <p:nvPr/>
        </p:nvCxnSpPr>
        <p:spPr bwMode="auto">
          <a:xfrm>
            <a:off x="3479800" y="2286000"/>
            <a:ext cx="0" cy="22860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8" idx="0"/>
          </p:cNvCxnSpPr>
          <p:nvPr/>
        </p:nvCxnSpPr>
        <p:spPr bwMode="auto">
          <a:xfrm>
            <a:off x="5640507" y="2286000"/>
            <a:ext cx="0" cy="22860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648167" y="2286000"/>
            <a:ext cx="8227" cy="20472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831047" y="2296236"/>
            <a:ext cx="0" cy="22860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431800" y="3390900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Trypan blue </a:t>
            </a:r>
          </a:p>
          <a:p>
            <a:pPr algn="ctr"/>
            <a:r>
              <a:rPr lang="en-US" dirty="0"/>
              <a:t>exclusion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641600" y="3390900"/>
            <a:ext cx="1676400" cy="342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Annexin</a:t>
            </a:r>
            <a:r>
              <a:rPr lang="en-US" dirty="0" smtClean="0"/>
              <a:t> V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641600" y="3733800"/>
            <a:ext cx="1676400" cy="342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Caspase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2641600" y="4076700"/>
            <a:ext cx="1676400" cy="342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7-AAD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4802307" y="3418480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Capacitance</a:t>
            </a:r>
          </a:p>
          <a:p>
            <a:pPr algn="ctr"/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6963014" y="3463927"/>
            <a:ext cx="1952385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Dynamic imaging 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63" y="4448382"/>
            <a:ext cx="1714500" cy="18573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823" y="4733484"/>
            <a:ext cx="1947863" cy="15382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193" y="6334541"/>
            <a:ext cx="2143125" cy="3619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10" y="6361996"/>
            <a:ext cx="1282780" cy="361589"/>
          </a:xfrm>
          <a:prstGeom prst="rect">
            <a:avLst/>
          </a:prstGeom>
        </p:spPr>
      </p:pic>
      <p:pic>
        <p:nvPicPr>
          <p:cNvPr id="45" name="Picture 44" descr="ABER_AMA50386.JPG"/>
          <p:cNvPicPr>
            <a:picLocks noChangeAspect="1"/>
          </p:cNvPicPr>
          <p:nvPr/>
        </p:nvPicPr>
        <p:blipFill>
          <a:blip r:embed="rId7" cstate="print">
            <a:lum bright="7000" contrast="14000"/>
          </a:blip>
          <a:stretch>
            <a:fillRect/>
          </a:stretch>
        </p:blipFill>
        <p:spPr>
          <a:xfrm>
            <a:off x="4664552" y="4408088"/>
            <a:ext cx="1951909" cy="130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825" y="5861731"/>
            <a:ext cx="1057275" cy="533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3013" y="4450931"/>
            <a:ext cx="1888026" cy="1410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4357" y="6055177"/>
            <a:ext cx="1706682" cy="6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3998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2524" y="5743274"/>
            <a:ext cx="2159000" cy="1077218"/>
          </a:xfrm>
          <a:prstGeom prst="rect">
            <a:avLst/>
          </a:prstGeom>
          <a:noFill/>
        </p:spPr>
        <p:txBody>
          <a:bodyPr wrap="square" lIns="91440" rIns="91440" rtlCol="0" anchor="t" anchorCtr="0">
            <a:spAutoFit/>
          </a:bodyPr>
          <a:lstStyle/>
          <a:p>
            <a:pPr marR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0" kern="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2x10</a:t>
            </a:r>
            <a:r>
              <a:rPr lang="en-US" sz="1600" b="0" kern="0" baseline="3000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5</a:t>
            </a:r>
            <a:r>
              <a:rPr lang="en-US" sz="1600" b="0" kern="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 cells were used for Caspase and Nexin assay within 1h</a:t>
            </a:r>
          </a:p>
          <a:p>
            <a:pPr algn="l" fontAlgn="auto">
              <a:spcAft>
                <a:spcPts val="0"/>
              </a:spcAft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17552" y="2333860"/>
            <a:ext cx="4572000" cy="457200"/>
          </a:xfrm>
          <a:prstGeom prst="rect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Shake flask for 13 days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09552" y="2895600"/>
            <a:ext cx="5816600" cy="381000"/>
          </a:xfrm>
          <a:prstGeom prst="rect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</a:pPr>
            <a:r>
              <a:rPr lang="en-US" kern="0" dirty="0">
                <a:ea typeface="Tahoma" pitchFamily="34" charset="0"/>
                <a:cs typeface="Calibri" panose="020F0502020204030204" pitchFamily="34" charset="0"/>
              </a:rPr>
              <a:t>Cells were sampled everyday from Day 3 to Day 13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17352" y="3803978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Image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Analysis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627152" y="3803978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Flow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Cytometry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840406" y="3820854"/>
            <a:ext cx="1952386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Image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Analysis-No Dye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787859" y="3803978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Dielectric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524759" y="3291215"/>
            <a:ext cx="0" cy="284163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524759" y="3575378"/>
            <a:ext cx="3291840" cy="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255552" y="3575378"/>
            <a:ext cx="3291840" cy="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5" idx="0"/>
          </p:cNvCxnSpPr>
          <p:nvPr/>
        </p:nvCxnSpPr>
        <p:spPr bwMode="auto">
          <a:xfrm>
            <a:off x="1255552" y="3575378"/>
            <a:ext cx="0" cy="22860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endCxn id="26" idx="0"/>
          </p:cNvCxnSpPr>
          <p:nvPr/>
        </p:nvCxnSpPr>
        <p:spPr bwMode="auto">
          <a:xfrm>
            <a:off x="3465352" y="3575378"/>
            <a:ext cx="0" cy="22860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endCxn id="28" idx="0"/>
          </p:cNvCxnSpPr>
          <p:nvPr/>
        </p:nvCxnSpPr>
        <p:spPr bwMode="auto">
          <a:xfrm>
            <a:off x="5626059" y="3575378"/>
            <a:ext cx="0" cy="22860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633719" y="3575378"/>
            <a:ext cx="8227" cy="20472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816599" y="3585614"/>
            <a:ext cx="0" cy="228600"/>
          </a:xfrm>
          <a:prstGeom prst="lin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417352" y="4680278"/>
            <a:ext cx="16764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Trypan blue </a:t>
            </a:r>
          </a:p>
          <a:p>
            <a:pPr algn="ctr"/>
            <a:r>
              <a:rPr lang="en-US" dirty="0"/>
              <a:t>exclusion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27152" y="4680278"/>
            <a:ext cx="1676400" cy="342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Annexin</a:t>
            </a:r>
            <a:r>
              <a:rPr lang="en-US" dirty="0" smtClean="0"/>
              <a:t> V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627152" y="5023178"/>
            <a:ext cx="1676400" cy="342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Caspase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2627152" y="5366078"/>
            <a:ext cx="1676400" cy="342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7-AAD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4738766" y="4707858"/>
            <a:ext cx="1801694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Aber Capacitance</a:t>
            </a:r>
          </a:p>
          <a:p>
            <a:pPr algn="ctr"/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6948566" y="4753305"/>
            <a:ext cx="1952385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Pharmaflow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imaging </a:t>
            </a:r>
          </a:p>
          <a:p>
            <a:pPr algn="ctr"/>
            <a:r>
              <a:rPr lang="en-US" dirty="0"/>
              <a:t>analyzer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5145" y="5497053"/>
            <a:ext cx="2159000" cy="830997"/>
          </a:xfrm>
          <a:prstGeom prst="rect">
            <a:avLst/>
          </a:prstGeom>
          <a:noFill/>
        </p:spPr>
        <p:txBody>
          <a:bodyPr wrap="square" lIns="91440" rIns="91440" rtlCol="0" anchor="t" anchorCtr="0">
            <a:spAutoFit/>
          </a:bodyPr>
          <a:lstStyle/>
          <a:p>
            <a:pPr marR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0" kern="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Min 0.5 mL with up to 10 x 10</a:t>
            </a:r>
            <a:r>
              <a:rPr lang="en-US" sz="1600" b="0" kern="0" baseline="3000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6</a:t>
            </a:r>
            <a:r>
              <a:rPr lang="en-US" sz="1600" b="0" kern="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 cells/mL were used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81406" y="5537528"/>
            <a:ext cx="2159000" cy="1077218"/>
          </a:xfrm>
          <a:prstGeom prst="rect">
            <a:avLst/>
          </a:prstGeom>
          <a:noFill/>
        </p:spPr>
        <p:txBody>
          <a:bodyPr wrap="square" lIns="91440" rIns="91440" rtlCol="0" anchor="t" anchorCtr="0">
            <a:spAutoFit/>
          </a:bodyPr>
          <a:lstStyle/>
          <a:p>
            <a:pPr marR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0" kern="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Probe submerge in 80 mL of sample to measure capacitance</a:t>
            </a:r>
          </a:p>
          <a:p>
            <a:pPr algn="l" fontAlgn="auto">
              <a:spcAft>
                <a:spcPts val="0"/>
              </a:spcAft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24700" y="5633192"/>
            <a:ext cx="2159000" cy="584775"/>
          </a:xfrm>
          <a:prstGeom prst="rect">
            <a:avLst/>
          </a:prstGeom>
          <a:noFill/>
        </p:spPr>
        <p:txBody>
          <a:bodyPr wrap="square" lIns="91440" rIns="91440" rtlCol="0" anchor="t" anchorCtr="0">
            <a:spAutoFit/>
          </a:bodyPr>
          <a:lstStyle/>
          <a:p>
            <a:pPr marR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0" kern="0" dirty="0" smtClean="0">
                <a:effectLst/>
                <a:latin typeface="+mn-lt"/>
                <a:ea typeface="Tahoma" pitchFamily="34" charset="0"/>
                <a:cs typeface="Calibri" panose="020F0502020204030204" pitchFamily="34" charset="0"/>
              </a:rPr>
              <a:t>8 mL of sample</a:t>
            </a:r>
          </a:p>
          <a:p>
            <a:pPr marR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055" y="706662"/>
            <a:ext cx="1781175" cy="200977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0278" y="1256790"/>
            <a:ext cx="607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 cells seeded at:</a:t>
            </a:r>
          </a:p>
          <a:p>
            <a:r>
              <a:rPr lang="en-US" dirty="0" smtClean="0"/>
              <a:t>25 </a:t>
            </a:r>
            <a:r>
              <a:rPr lang="en-US" dirty="0" err="1" smtClean="0"/>
              <a:t>mM</a:t>
            </a:r>
            <a:r>
              <a:rPr lang="en-US" dirty="0" smtClean="0"/>
              <a:t> Glucose, 1 </a:t>
            </a:r>
            <a:r>
              <a:rPr lang="en-US" dirty="0" err="1" smtClean="0"/>
              <a:t>mM</a:t>
            </a:r>
            <a:r>
              <a:rPr lang="en-US" dirty="0" smtClean="0"/>
              <a:t> glutamine, 4 </a:t>
            </a:r>
            <a:r>
              <a:rPr lang="en-US" dirty="0" err="1" smtClean="0"/>
              <a:t>mM</a:t>
            </a:r>
            <a:r>
              <a:rPr lang="en-US" dirty="0" smtClean="0"/>
              <a:t> </a:t>
            </a:r>
            <a:r>
              <a:rPr lang="en-US" dirty="0" err="1" smtClean="0"/>
              <a:t>Glutamax</a:t>
            </a:r>
            <a:r>
              <a:rPr lang="en-US" dirty="0" smtClean="0"/>
              <a:t>, Density= 2 x 10</a:t>
            </a:r>
            <a:r>
              <a:rPr lang="en-US" baseline="30000" dirty="0" smtClean="0"/>
              <a:t>5</a:t>
            </a:r>
            <a:r>
              <a:rPr lang="en-US" dirty="0" smtClean="0"/>
              <a:t> cells/mL; 37 </a:t>
            </a:r>
            <a:r>
              <a:rPr lang="en-US" baseline="30000" dirty="0" smtClean="0"/>
              <a:t>0</a:t>
            </a:r>
            <a:r>
              <a:rPr lang="en-US" dirty="0" smtClean="0"/>
              <a:t>C; 10% CO</a:t>
            </a:r>
            <a:r>
              <a:rPr lang="en-US" baseline="-25000" dirty="0" smtClean="0"/>
              <a:t>2; </a:t>
            </a:r>
            <a:r>
              <a:rPr lang="en-US" dirty="0" smtClean="0"/>
              <a:t>120-160 rpm</a:t>
            </a:r>
          </a:p>
        </p:txBody>
      </p:sp>
    </p:spTree>
    <p:extLst>
      <p:ext uri="{BB962C8B-B14F-4D97-AF65-F5344CB8AC3E}">
        <p14:creationId xmlns:p14="http://schemas.microsoft.com/office/powerpoint/2010/main" val="88499395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769225" cy="1141412"/>
          </a:xfrm>
        </p:spPr>
        <p:txBody>
          <a:bodyPr/>
          <a:lstStyle/>
          <a:p>
            <a:pPr algn="ctr"/>
            <a:r>
              <a:rPr lang="en-US" sz="3200" dirty="0" smtClean="0"/>
              <a:t>Image-Based Analysis with Trypan </a:t>
            </a:r>
            <a:r>
              <a:rPr lang="en-US" sz="3200" dirty="0"/>
              <a:t>B</a:t>
            </a:r>
            <a:r>
              <a:rPr lang="en-US" sz="3200" dirty="0" smtClean="0"/>
              <a:t>lue </a:t>
            </a:r>
            <a:r>
              <a:rPr lang="en-US" sz="3200" dirty="0"/>
              <a:t>E</a:t>
            </a:r>
            <a:r>
              <a:rPr lang="en-US" sz="3200" dirty="0" smtClean="0"/>
              <a:t>xclusion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76298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38" y="1188773"/>
            <a:ext cx="2210413" cy="1674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26" y="421620"/>
            <a:ext cx="8458200" cy="589392"/>
          </a:xfrm>
        </p:spPr>
        <p:txBody>
          <a:bodyPr/>
          <a:lstStyle/>
          <a:p>
            <a:r>
              <a:rPr lang="en-US" dirty="0" smtClean="0"/>
              <a:t>Vi-cell XR Image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3" y="1197869"/>
            <a:ext cx="2199288" cy="16651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26858"/>
              </p:ext>
            </p:extLst>
          </p:nvPr>
        </p:nvGraphicFramePr>
        <p:xfrm>
          <a:off x="4756296" y="1198880"/>
          <a:ext cx="4275540" cy="5201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68863"/>
                <a:gridCol w="2506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Image Parameter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Vi-Cell XR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CCD Resolution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1394x</a:t>
                      </a:r>
                      <a:r>
                        <a:rPr lang="en-US" sz="1600" baseline="0" dirty="0" smtClean="0"/>
                        <a:t> 1040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– 70 </a:t>
                      </a:r>
                      <a:r>
                        <a:rPr lang="en-US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Concentration </a:t>
                      </a:r>
                    </a:p>
                    <a:p>
                      <a:pPr algn="ctr"/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 x 10</a:t>
                      </a:r>
                      <a:r>
                        <a:rPr lang="en-US" sz="1600" baseline="30000" dirty="0" smtClean="0"/>
                        <a:t>6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– 10 x 10</a:t>
                      </a:r>
                      <a:r>
                        <a:rPr lang="en-US" sz="1600" baseline="30000" dirty="0" smtClean="0"/>
                        <a:t>6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cells/mL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Viability Detection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Trypan blue dye exclusion method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Analysis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min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Apoptosis detection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Analyzed images/sample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In-line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Quantitative 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Cell density</a:t>
                      </a:r>
                    </a:p>
                    <a:p>
                      <a:pPr algn="ctr"/>
                      <a:r>
                        <a:rPr lang="en-US" sz="1600" dirty="0" smtClean="0"/>
                        <a:t>Cell Viability</a:t>
                      </a:r>
                    </a:p>
                    <a:p>
                      <a:pPr algn="ctr"/>
                      <a:r>
                        <a:rPr lang="en-US" sz="1600" dirty="0" smtClean="0"/>
                        <a:t>Average cell diameter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2563" y="5706070"/>
            <a:ext cx="4391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kern="0" dirty="0" smtClean="0">
                <a:solidFill>
                  <a:schemeClr val="accent1"/>
                </a:solidFill>
                <a:latin typeface="+mn-lt"/>
                <a:ea typeface="Tahoma" pitchFamily="34" charset="0"/>
                <a:cs typeface="Calibri" panose="020F0502020204030204" pitchFamily="34" charset="0"/>
              </a:rPr>
              <a:t>%VCD determined by Vi-cell remains high (99%) for almost the entire experimental </a:t>
            </a:r>
            <a:endParaRPr lang="en-US" kern="0" dirty="0">
              <a:solidFill>
                <a:schemeClr val="accent1"/>
              </a:solidFill>
              <a:latin typeface="+mn-lt"/>
              <a:ea typeface="Tahoma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559" y="113407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Day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5007" y="1134070"/>
            <a:ext cx="91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Day 11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71" y="2981553"/>
            <a:ext cx="4322335" cy="26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065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769225" cy="1141412"/>
          </a:xfrm>
        </p:spPr>
        <p:txBody>
          <a:bodyPr/>
          <a:lstStyle/>
          <a:p>
            <a:pPr algn="ctr"/>
            <a:r>
              <a:rPr lang="en-US" sz="3200" dirty="0" smtClean="0"/>
              <a:t>Capacitance Measurements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741433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6298"/>
            <a:ext cx="7772400" cy="589392"/>
          </a:xfrm>
        </p:spPr>
        <p:txBody>
          <a:bodyPr/>
          <a:lstStyle/>
          <a:p>
            <a:r>
              <a:rPr lang="en-US" dirty="0" smtClean="0"/>
              <a:t>Principle of Capacitance </a:t>
            </a:r>
            <a:r>
              <a:rPr lang="en-US" dirty="0"/>
              <a:t>M</a:t>
            </a:r>
            <a:r>
              <a:rPr lang="en-US" dirty="0" smtClean="0"/>
              <a:t>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67" y="1217421"/>
            <a:ext cx="5057391" cy="273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78702"/>
            <a:ext cx="4572000" cy="2496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2898" y="1302561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Live cells with intact membranes become polarized and thus measured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Dead cells with leaky membranes with respect to charge are not measured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The charge of the cells are measured by the capacitance sensor in </a:t>
            </a:r>
            <a:r>
              <a:rPr lang="en-US" dirty="0" err="1">
                <a:solidFill>
                  <a:schemeClr val="accent1"/>
                </a:solidFill>
              </a:rPr>
              <a:t>picofarads</a:t>
            </a:r>
            <a:r>
              <a:rPr lang="en-US" dirty="0">
                <a:solidFill>
                  <a:schemeClr val="accent1"/>
                </a:solidFill>
              </a:rPr>
              <a:t>/cm (pF/cm)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67" y="4346515"/>
            <a:ext cx="42794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system is insensitive to cells with leaky membranes, gas bubbles and other debris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resulting capacitance is directly proportional to the total membrane bound volume: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-the number of the cells and the size of the cells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454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cess control IFPAC Jan 2011 version 4">
  <a:themeElements>
    <a:clrScheme name="Default Design 10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FBDF53"/>
      </a:accent1>
      <a:accent2>
        <a:srgbClr val="CC3300"/>
      </a:accent2>
      <a:accent3>
        <a:srgbClr val="AAAAB8"/>
      </a:accent3>
      <a:accent4>
        <a:srgbClr val="DADADA"/>
      </a:accent4>
      <a:accent5>
        <a:srgbClr val="FDECB3"/>
      </a:accent5>
      <a:accent6>
        <a:srgbClr val="B92D00"/>
      </a:accent6>
      <a:hlink>
        <a:srgbClr val="33CCCC"/>
      </a:hlink>
      <a:folHlink>
        <a:srgbClr val="00FF99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66"/>
        </a:dk2>
        <a:lt2>
          <a:srgbClr val="FFFFFF"/>
        </a:lt2>
        <a:accent1>
          <a:srgbClr val="66CCFF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66CCFF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BDF53"/>
        </a:accent1>
        <a:accent2>
          <a:srgbClr val="CC3300"/>
        </a:accent2>
        <a:accent3>
          <a:srgbClr val="AAAAB8"/>
        </a:accent3>
        <a:accent4>
          <a:srgbClr val="DADADA"/>
        </a:accent4>
        <a:accent5>
          <a:srgbClr val="FDECB3"/>
        </a:accent5>
        <a:accent6>
          <a:srgbClr val="B92D00"/>
        </a:accent6>
        <a:hlink>
          <a:srgbClr val="33CCCC"/>
        </a:hlink>
        <a:folHlink>
          <a:srgbClr val="00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52FD4B05EB145A8A705583738813F" ma:contentTypeVersion="0" ma:contentTypeDescription="Create a new document." ma:contentTypeScope="" ma:versionID="99b37aad0d3a39525259b0314056bd7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C44855A-13E0-47CC-8FFB-C0A18C7BA4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9CF6F-1743-4BD2-8F01-CFD30C7AB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0357350-E987-4350-8853-8782BA8BC1B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24995</TotalTime>
  <Words>1664</Words>
  <Application>Microsoft Office PowerPoint</Application>
  <PresentationFormat>On-screen Show (4:3)</PresentationFormat>
  <Paragraphs>334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Symbol</vt:lpstr>
      <vt:lpstr>Tahoma</vt:lpstr>
      <vt:lpstr>Times New Roman</vt:lpstr>
      <vt:lpstr>Wingdings</vt:lpstr>
      <vt:lpstr>1_Process control IFPAC Jan 2011 version 4</vt:lpstr>
      <vt:lpstr> Novel Dynamic Imaging Probe for Real Time Analysis of Cell Density in CHO Cell Culture to Enhance Understanding of Cell Growth and Viability</vt:lpstr>
      <vt:lpstr>Outline</vt:lpstr>
      <vt:lpstr>Apoptosis and VCD</vt:lpstr>
      <vt:lpstr>Evaluation of 4 Different Cell Counting Methods</vt:lpstr>
      <vt:lpstr>Experimental Design</vt:lpstr>
      <vt:lpstr>PowerPoint Presentation</vt:lpstr>
      <vt:lpstr>Vi-cell XR Image Analysis</vt:lpstr>
      <vt:lpstr>PowerPoint Presentation</vt:lpstr>
      <vt:lpstr>Principle of Capacitance Measurements</vt:lpstr>
      <vt:lpstr>Capacitance Measurement Probe</vt:lpstr>
      <vt:lpstr>PowerPoint Presentation</vt:lpstr>
      <vt:lpstr>Monitoring Apoptosis Using Fluorescent Markers</vt:lpstr>
      <vt:lpstr>Multicaspase and Nexin Staining Test</vt:lpstr>
      <vt:lpstr>Flow cytometry: Early, Middle and Late apoptosis  </vt:lpstr>
      <vt:lpstr>PowerPoint Presentation</vt:lpstr>
      <vt:lpstr>PowerPoint Presentation</vt:lpstr>
      <vt:lpstr>Canty Pharmaflow Imaging Analyzer</vt:lpstr>
      <vt:lpstr>Image Retrieval and Analysis</vt:lpstr>
      <vt:lpstr>Canty Pharmaflow Dynamic Imaging Analyzer</vt:lpstr>
      <vt:lpstr>Bioreactor Data: Canty Pharmaflow vs. Capacitance</vt:lpstr>
      <vt:lpstr>Comparison of Different Methods for VCD</vt:lpstr>
      <vt:lpstr>Caspase Profile vs. Canty Pharmaflow</vt:lpstr>
      <vt:lpstr>Nexin Profile vs. Canty Pharmaflow</vt:lpstr>
      <vt:lpstr>Conclusions</vt:lpstr>
      <vt:lpstr>Future work </vt:lpstr>
    </vt:vector>
  </TitlesOfParts>
  <Company>Bristol-Myers Squibb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Wan, Boyong</dc:creator>
  <cp:lastModifiedBy>Tod Canty, Jr.</cp:lastModifiedBy>
  <cp:revision>892</cp:revision>
  <dcterms:created xsi:type="dcterms:W3CDTF">2013-07-30T14:21:12Z</dcterms:created>
  <dcterms:modified xsi:type="dcterms:W3CDTF">2017-03-01T18:22:36Z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0x010100DAE52FD4B05EB145A8A705583738813F</vt:lpwstr>
  </property>
</Properties>
</file>