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3" r:id="rId3"/>
    <p:sldId id="266" r:id="rId4"/>
    <p:sldId id="267" r:id="rId5"/>
    <p:sldId id="261" r:id="rId6"/>
    <p:sldId id="260" r:id="rId7"/>
    <p:sldId id="262" r:id="rId8"/>
    <p:sldId id="258" r:id="rId9"/>
    <p:sldId id="263" r:id="rId10"/>
    <p:sldId id="268" r:id="rId11"/>
    <p:sldId id="269" r:id="rId12"/>
    <p:sldId id="270" r:id="rId13"/>
    <p:sldId id="271" r:id="rId14"/>
    <p:sldId id="272"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FA6A0-FF38-4486-9192-7891B158481A}"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5149B-296E-427C-8F53-9B8E645CBD94}" type="slidenum">
              <a:rPr lang="en-US" smtClean="0"/>
              <a:t>‹#›</a:t>
            </a:fld>
            <a:endParaRPr lang="en-US"/>
          </a:p>
        </p:txBody>
      </p:sp>
    </p:spTree>
    <p:extLst>
      <p:ext uri="{BB962C8B-B14F-4D97-AF65-F5344CB8AC3E}">
        <p14:creationId xmlns:p14="http://schemas.microsoft.com/office/powerpoint/2010/main" val="26201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24304-5427-4BB6-A901-3E382C873A5D}" type="slidenum">
              <a:rPr lang="en-US" altLang="en-US" smtClean="0"/>
              <a:pPr/>
              <a:t>3</a:t>
            </a:fld>
            <a:endParaRPr lang="en-US" altLang="en-US"/>
          </a:p>
        </p:txBody>
      </p:sp>
    </p:spTree>
    <p:extLst>
      <p:ext uri="{BB962C8B-B14F-4D97-AF65-F5344CB8AC3E}">
        <p14:creationId xmlns:p14="http://schemas.microsoft.com/office/powerpoint/2010/main" val="263621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Phosphatidylserine (PS)</a:t>
            </a:r>
          </a:p>
          <a:p>
            <a:endParaRPr lang="en-US" dirty="0"/>
          </a:p>
        </p:txBody>
      </p:sp>
      <p:sp>
        <p:nvSpPr>
          <p:cNvPr id="4" name="Slide Number Placeholder 3"/>
          <p:cNvSpPr>
            <a:spLocks noGrp="1"/>
          </p:cNvSpPr>
          <p:nvPr>
            <p:ph type="sldNum" sz="quarter" idx="10"/>
          </p:nvPr>
        </p:nvSpPr>
        <p:spPr/>
        <p:txBody>
          <a:bodyPr/>
          <a:lstStyle/>
          <a:p>
            <a:fld id="{E6C24304-5427-4BB6-A901-3E382C873A5D}" type="slidenum">
              <a:rPr lang="en-US" altLang="en-US" smtClean="0"/>
              <a:pPr/>
              <a:t>4</a:t>
            </a:fld>
            <a:endParaRPr lang="en-US" altLang="en-US"/>
          </a:p>
        </p:txBody>
      </p:sp>
    </p:spTree>
    <p:extLst>
      <p:ext uri="{BB962C8B-B14F-4D97-AF65-F5344CB8AC3E}">
        <p14:creationId xmlns:p14="http://schemas.microsoft.com/office/powerpoint/2010/main" val="143162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Phosphatidylserine (PS) flipping</a:t>
            </a:r>
          </a:p>
          <a:p>
            <a:endParaRPr lang="en-US" dirty="0"/>
          </a:p>
        </p:txBody>
      </p:sp>
      <p:sp>
        <p:nvSpPr>
          <p:cNvPr id="4" name="Slide Number Placeholder 3"/>
          <p:cNvSpPr>
            <a:spLocks noGrp="1"/>
          </p:cNvSpPr>
          <p:nvPr>
            <p:ph type="sldNum" sz="quarter" idx="10"/>
          </p:nvPr>
        </p:nvSpPr>
        <p:spPr/>
        <p:txBody>
          <a:bodyPr/>
          <a:lstStyle/>
          <a:p>
            <a:fld id="{E6C24304-5427-4BB6-A901-3E382C873A5D}" type="slidenum">
              <a:rPr lang="en-US" altLang="en-US" smtClean="0"/>
              <a:pPr/>
              <a:t>5</a:t>
            </a:fld>
            <a:endParaRPr lang="en-US" altLang="en-US"/>
          </a:p>
        </p:txBody>
      </p:sp>
    </p:spTree>
    <p:extLst>
      <p:ext uri="{BB962C8B-B14F-4D97-AF65-F5344CB8AC3E}">
        <p14:creationId xmlns:p14="http://schemas.microsoft.com/office/powerpoint/2010/main" val="402131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main qualities of a hypotheses are that it is testable and falsifiable with appropriate experiments. That is, your hypothesis can clearly be demonstrated or refuted through experimentation (although the experimentation is not typically and explicit in the hypothesis). In addition, there are other qualities of good hypotheses. These qualities include that it be observable (back to the appropriate experiments idea), precise (not general), relevant (explains a phenomenon and enables predictions) and parsimonious (succinct in the language that is used to express the hypothesis).</a:t>
            </a:r>
            <a:endParaRPr lang="en-US" dirty="0"/>
          </a:p>
        </p:txBody>
      </p:sp>
      <p:sp>
        <p:nvSpPr>
          <p:cNvPr id="4" name="Slide Number Placeholder 3"/>
          <p:cNvSpPr>
            <a:spLocks noGrp="1"/>
          </p:cNvSpPr>
          <p:nvPr>
            <p:ph type="sldNum" sz="quarter" idx="10"/>
          </p:nvPr>
        </p:nvSpPr>
        <p:spPr/>
        <p:txBody>
          <a:bodyPr/>
          <a:lstStyle/>
          <a:p>
            <a:fld id="{E6C24304-5427-4BB6-A901-3E382C873A5D}" type="slidenum">
              <a:rPr lang="en-US" altLang="en-US" smtClean="0"/>
              <a:pPr/>
              <a:t>6</a:t>
            </a:fld>
            <a:endParaRPr lang="en-US" altLang="en-US"/>
          </a:p>
        </p:txBody>
      </p:sp>
    </p:spTree>
    <p:extLst>
      <p:ext uri="{BB962C8B-B14F-4D97-AF65-F5344CB8AC3E}">
        <p14:creationId xmlns:p14="http://schemas.microsoft.com/office/powerpoint/2010/main" val="3039242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6"/>
          <p:cNvSpPr>
            <a:spLocks noChangeAspect="1" noChangeArrowheads="1"/>
          </p:cNvSpPr>
          <p:nvPr/>
        </p:nvSpPr>
        <p:spPr bwMode="auto">
          <a:xfrm>
            <a:off x="1408113" y="2444750"/>
            <a:ext cx="6326187" cy="1762125"/>
          </a:xfrm>
          <a:prstGeom prst="ellipse">
            <a:avLst/>
          </a:prstGeom>
          <a:solidFill>
            <a:schemeClr val="bg1"/>
          </a:solidFill>
          <a:ln>
            <a:noFill/>
          </a:ln>
          <a:effectLst/>
          <a:extLst>
            <a:ext uri="{91240B29-F687-4F45-9708-019B960494DF}">
              <a14:hiddenLine xmlns:a14="http://schemas.microsoft.com/office/drawing/2010/main" w="31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sp>
        <p:nvSpPr>
          <p:cNvPr id="5" name="WordArt 7"/>
          <p:cNvSpPr>
            <a:spLocks noChangeAspect="1" noChangeArrowheads="1" noChangeShapeType="1" noTextEdit="1"/>
          </p:cNvSpPr>
          <p:nvPr/>
        </p:nvSpPr>
        <p:spPr bwMode="auto">
          <a:xfrm>
            <a:off x="2919413" y="2733675"/>
            <a:ext cx="3303587" cy="1184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kern="10">
                <a:solidFill>
                  <a:srgbClr val="2D30A3"/>
                </a:solidFill>
                <a:latin typeface="Rockwell Condensed" panose="02060603050405020104" pitchFamily="18" charset="0"/>
              </a:rPr>
              <a:t>DCPT</a:t>
            </a:r>
          </a:p>
        </p:txBody>
      </p:sp>
      <p:pic>
        <p:nvPicPr>
          <p:cNvPr id="6" name="Picture 9" descr="DU_LOGO_Blue(280)_DC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867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04800"/>
            <a:ext cx="7772400" cy="1470025"/>
          </a:xfrm>
        </p:spPr>
        <p:txBody>
          <a:bodyPr/>
          <a:lstStyle>
            <a:lvl1pPr>
              <a:defRPr>
                <a:solidFill>
                  <a:schemeClr val="tx1"/>
                </a:solidFill>
              </a:defRPr>
            </a:lvl1pPr>
          </a:lstStyle>
          <a:p>
            <a:pPr lvl="0"/>
            <a:r>
              <a:rPr lang="en-US" altLang="en-US" noProof="0"/>
              <a:t>Click to edit Master title style</a:t>
            </a:r>
          </a:p>
        </p:txBody>
      </p:sp>
      <p:sp>
        <p:nvSpPr>
          <p:cNvPr id="5123" name="Rectangle 3"/>
          <p:cNvSpPr>
            <a:spLocks noGrp="1" noChangeArrowheads="1"/>
          </p:cNvSpPr>
          <p:nvPr>
            <p:ph type="subTitle" idx="1"/>
          </p:nvPr>
        </p:nvSpPr>
        <p:spPr>
          <a:xfrm>
            <a:off x="1371600" y="4876800"/>
            <a:ext cx="6400800" cy="1752600"/>
          </a:xfrm>
        </p:spPr>
        <p:txBody>
          <a:bodyPr/>
          <a:lstStyle>
            <a:lvl1pPr marL="0" indent="0" algn="ctr">
              <a:buFont typeface="Wingdings" pitchFamily="2" charset="2"/>
              <a:buNone/>
              <a:defRPr sz="3400" b="1">
                <a:latin typeface="Rockwell" pitchFamily="18" charset="0"/>
              </a:defRPr>
            </a:lvl1pPr>
          </a:lstStyle>
          <a:p>
            <a:pPr lvl="0"/>
            <a:r>
              <a:rPr lang="en-US" altLang="en-US" noProof="0"/>
              <a:t>Click to edit Master subtitle style</a:t>
            </a:r>
          </a:p>
        </p:txBody>
      </p:sp>
    </p:spTree>
    <p:extLst>
      <p:ext uri="{BB962C8B-B14F-4D97-AF65-F5344CB8AC3E}">
        <p14:creationId xmlns:p14="http://schemas.microsoft.com/office/powerpoint/2010/main" val="184595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7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9388"/>
            <a:ext cx="2057400" cy="5946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9388"/>
            <a:ext cx="6019800" cy="59467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03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16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3512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49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95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5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52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7419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6215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1793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9"/>
          <p:cNvSpPr>
            <a:spLocks noChangeArrowheads="1"/>
          </p:cNvSpPr>
          <p:nvPr/>
        </p:nvSpPr>
        <p:spPr bwMode="auto">
          <a:xfrm>
            <a:off x="457200" y="1416050"/>
            <a:ext cx="8229600" cy="46038"/>
          </a:xfrm>
          <a:prstGeom prst="rect">
            <a:avLst/>
          </a:prstGeom>
          <a:gradFill rotWithShape="1">
            <a:gsLst>
              <a:gs pos="0">
                <a:srgbClr val="CC0000"/>
              </a:gs>
              <a:gs pos="100000">
                <a:srgbClr val="F4C7C7"/>
              </a:gs>
            </a:gsLst>
            <a:lin ang="0" scaled="1"/>
          </a:gradFill>
          <a:ln>
            <a:noFill/>
          </a:ln>
          <a:effectLst/>
          <a:extLs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a:p>
        </p:txBody>
      </p:sp>
      <p:sp>
        <p:nvSpPr>
          <p:cNvPr id="1029" name="Rectangle 10"/>
          <p:cNvSpPr>
            <a:spLocks noChangeArrowheads="1"/>
          </p:cNvSpPr>
          <p:nvPr/>
        </p:nvSpPr>
        <p:spPr bwMode="auto">
          <a:xfrm>
            <a:off x="457200" y="1458913"/>
            <a:ext cx="8229600" cy="46037"/>
          </a:xfrm>
          <a:prstGeom prst="rect">
            <a:avLst/>
          </a:prstGeom>
          <a:gradFill rotWithShape="1">
            <a:gsLst>
              <a:gs pos="0">
                <a:srgbClr val="2D30A3"/>
              </a:gs>
              <a:gs pos="100000">
                <a:srgbClr val="C3C4E5"/>
              </a:gs>
            </a:gsLst>
            <a:lin ang="0" scaled="1"/>
          </a:gradFill>
          <a:ln>
            <a:noFill/>
          </a:ln>
          <a:effectLst/>
          <a:extLst>
            <a:ext uri="{91240B29-F687-4F45-9708-019B960494DF}">
              <a14:hiddenLine xmlns:a14="http://schemas.microsoft.com/office/drawing/2010/main" w="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a:p>
        </p:txBody>
      </p:sp>
      <p:sp>
        <p:nvSpPr>
          <p:cNvPr id="1030" name="Text Box 11"/>
          <p:cNvSpPr txBox="1">
            <a:spLocks noChangeArrowheads="1"/>
          </p:cNvSpPr>
          <p:nvPr/>
        </p:nvSpPr>
        <p:spPr bwMode="auto">
          <a:xfrm>
            <a:off x="0" y="6643688"/>
            <a:ext cx="307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fld id="{8D1015A4-E2D6-498D-BD34-A2B0117C3686}" type="slidenum">
              <a:rPr lang="en-US" altLang="en-US" sz="800">
                <a:solidFill>
                  <a:srgbClr val="2D30A3"/>
                </a:solidFill>
              </a:rPr>
              <a:pPr algn="ctr" eaLnBrk="1" hangingPunct="1"/>
              <a:t>‹#›</a:t>
            </a:fld>
            <a:endParaRPr lang="en-US" altLang="en-US" sz="800">
              <a:solidFill>
                <a:srgbClr val="2D30A3"/>
              </a:solidFill>
            </a:endParaRPr>
          </a:p>
        </p:txBody>
      </p:sp>
      <p:sp>
        <p:nvSpPr>
          <p:cNvPr id="1031" name="Text Box 12"/>
          <p:cNvSpPr txBox="1">
            <a:spLocks noChangeArrowheads="1"/>
          </p:cNvSpPr>
          <p:nvPr/>
        </p:nvSpPr>
        <p:spPr bwMode="auto">
          <a:xfrm>
            <a:off x="1828800" y="6408738"/>
            <a:ext cx="1387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800"/>
          </a:p>
        </p:txBody>
      </p:sp>
      <p:sp>
        <p:nvSpPr>
          <p:cNvPr id="1032" name="Text Box 14"/>
          <p:cNvSpPr txBox="1">
            <a:spLocks noChangeArrowheads="1"/>
          </p:cNvSpPr>
          <p:nvPr/>
        </p:nvSpPr>
        <p:spPr bwMode="auto">
          <a:xfrm>
            <a:off x="533400" y="52578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a:p>
        </p:txBody>
      </p:sp>
      <p:pic>
        <p:nvPicPr>
          <p:cNvPr id="1033" name="Picture 17" descr="DU_LOGO_Blue(280)_DCPT"/>
          <p:cNvPicPr>
            <a:picLocks noChangeAspect="1" noChangeArrowheads="1"/>
          </p:cNvPicPr>
          <p:nvPr/>
        </p:nvPicPr>
        <p:blipFill>
          <a:blip r:embed="rId13">
            <a:extLst>
              <a:ext uri="{28A0092B-C50C-407E-A947-70E740481C1C}">
                <a14:useLocalDpi xmlns:a14="http://schemas.microsoft.com/office/drawing/2010/main" val="0"/>
              </a:ext>
            </a:extLst>
          </a:blip>
          <a:srcRect l="4857" t="11224" r="5231" b="12245"/>
          <a:stretch>
            <a:fillRect/>
          </a:stretch>
        </p:blipFill>
        <p:spPr bwMode="auto">
          <a:xfrm>
            <a:off x="7335838" y="6294438"/>
            <a:ext cx="18081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847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rgbClr val="2D30A3"/>
          </a:solidFill>
          <a:latin typeface="+mj-lt"/>
          <a:ea typeface="+mj-ea"/>
          <a:cs typeface="+mj-cs"/>
        </a:defRPr>
      </a:lvl1pPr>
      <a:lvl2pPr algn="ctr" rtl="0" eaLnBrk="1" fontAlgn="base" hangingPunct="1">
        <a:spcBef>
          <a:spcPct val="0"/>
        </a:spcBef>
        <a:spcAft>
          <a:spcPct val="0"/>
        </a:spcAft>
        <a:defRPr sz="4400">
          <a:solidFill>
            <a:srgbClr val="2D30A3"/>
          </a:solidFill>
          <a:latin typeface="Rockwell" pitchFamily="18" charset="0"/>
        </a:defRPr>
      </a:lvl2pPr>
      <a:lvl3pPr algn="ctr" rtl="0" eaLnBrk="1" fontAlgn="base" hangingPunct="1">
        <a:spcBef>
          <a:spcPct val="0"/>
        </a:spcBef>
        <a:spcAft>
          <a:spcPct val="0"/>
        </a:spcAft>
        <a:defRPr sz="4400">
          <a:solidFill>
            <a:srgbClr val="2D30A3"/>
          </a:solidFill>
          <a:latin typeface="Rockwell" pitchFamily="18" charset="0"/>
        </a:defRPr>
      </a:lvl3pPr>
      <a:lvl4pPr algn="ctr" rtl="0" eaLnBrk="1" fontAlgn="base" hangingPunct="1">
        <a:spcBef>
          <a:spcPct val="0"/>
        </a:spcBef>
        <a:spcAft>
          <a:spcPct val="0"/>
        </a:spcAft>
        <a:defRPr sz="4400">
          <a:solidFill>
            <a:srgbClr val="2D30A3"/>
          </a:solidFill>
          <a:latin typeface="Rockwell" pitchFamily="18" charset="0"/>
        </a:defRPr>
      </a:lvl4pPr>
      <a:lvl5pPr algn="ctr" rtl="0" eaLnBrk="1" fontAlgn="base" hangingPunct="1">
        <a:spcBef>
          <a:spcPct val="0"/>
        </a:spcBef>
        <a:spcAft>
          <a:spcPct val="0"/>
        </a:spcAft>
        <a:defRPr sz="4400">
          <a:solidFill>
            <a:srgbClr val="2D30A3"/>
          </a:solidFill>
          <a:latin typeface="Rockwell" pitchFamily="18" charset="0"/>
        </a:defRPr>
      </a:lvl5pPr>
      <a:lvl6pPr marL="457200" algn="ctr" rtl="0" eaLnBrk="1" fontAlgn="base" hangingPunct="1">
        <a:spcBef>
          <a:spcPct val="0"/>
        </a:spcBef>
        <a:spcAft>
          <a:spcPct val="0"/>
        </a:spcAft>
        <a:defRPr sz="4400">
          <a:solidFill>
            <a:srgbClr val="2D30A3"/>
          </a:solidFill>
          <a:latin typeface="Rockwell" pitchFamily="18" charset="0"/>
        </a:defRPr>
      </a:lvl6pPr>
      <a:lvl7pPr marL="914400" algn="ctr" rtl="0" eaLnBrk="1" fontAlgn="base" hangingPunct="1">
        <a:spcBef>
          <a:spcPct val="0"/>
        </a:spcBef>
        <a:spcAft>
          <a:spcPct val="0"/>
        </a:spcAft>
        <a:defRPr sz="4400">
          <a:solidFill>
            <a:srgbClr val="2D30A3"/>
          </a:solidFill>
          <a:latin typeface="Rockwell" pitchFamily="18" charset="0"/>
        </a:defRPr>
      </a:lvl7pPr>
      <a:lvl8pPr marL="1371600" algn="ctr" rtl="0" eaLnBrk="1" fontAlgn="base" hangingPunct="1">
        <a:spcBef>
          <a:spcPct val="0"/>
        </a:spcBef>
        <a:spcAft>
          <a:spcPct val="0"/>
        </a:spcAft>
        <a:defRPr sz="4400">
          <a:solidFill>
            <a:srgbClr val="2D30A3"/>
          </a:solidFill>
          <a:latin typeface="Rockwell" pitchFamily="18" charset="0"/>
        </a:defRPr>
      </a:lvl8pPr>
      <a:lvl9pPr marL="1828800" algn="ctr" rtl="0" eaLnBrk="1" fontAlgn="base" hangingPunct="1">
        <a:spcBef>
          <a:spcPct val="0"/>
        </a:spcBef>
        <a:spcAft>
          <a:spcPct val="0"/>
        </a:spcAft>
        <a:defRPr sz="4400">
          <a:solidFill>
            <a:srgbClr val="2D30A3"/>
          </a:solidFill>
          <a:latin typeface="Rockwell" pitchFamily="18"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anose="05000000000000000000"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rgbClr val="00003C"/>
        </a:buClr>
        <a:buFont typeface="Wingdings" panose="05000000000000000000" pitchFamily="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zh-CN" dirty="0"/>
              <a:t>Monitoring of Apoptotic Progress </a:t>
            </a:r>
            <a:r>
              <a:rPr lang="en-US" altLang="zh-CN" dirty="0" smtClean="0"/>
              <a:t>in Bioreaction</a:t>
            </a:r>
            <a:endParaRPr lang="en-US" dirty="0"/>
          </a:p>
        </p:txBody>
      </p:sp>
      <p:sp>
        <p:nvSpPr>
          <p:cNvPr id="5" name="Subtitle 4"/>
          <p:cNvSpPr>
            <a:spLocks noGrp="1"/>
          </p:cNvSpPr>
          <p:nvPr>
            <p:ph type="subTitle" idx="1"/>
          </p:nvPr>
        </p:nvSpPr>
        <p:spPr/>
        <p:txBody>
          <a:bodyPr/>
          <a:lstStyle/>
          <a:p>
            <a:r>
              <a:rPr lang="en-US" dirty="0" smtClean="0"/>
              <a:t>Suyang Wu</a:t>
            </a:r>
            <a:endParaRPr lang="en-US" dirty="0"/>
          </a:p>
        </p:txBody>
      </p:sp>
    </p:spTree>
    <p:extLst>
      <p:ext uri="{BB962C8B-B14F-4D97-AF65-F5344CB8AC3E}">
        <p14:creationId xmlns:p14="http://schemas.microsoft.com/office/powerpoint/2010/main" val="44695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Classification</a:t>
            </a:r>
            <a:endParaRPr lang="en-US" dirty="0"/>
          </a:p>
        </p:txBody>
      </p:sp>
      <p:pic>
        <p:nvPicPr>
          <p:cNvPr id="4" name="Picture 3">
            <a:extLst>
              <a:ext uri="{FF2B5EF4-FFF2-40B4-BE49-F238E27FC236}">
                <a16:creationId xmlns:a16="http://schemas.microsoft.com/office/drawing/2014/main" id="{1B9E7815-E898-4867-97FE-5B332F6573C8}"/>
              </a:ext>
            </a:extLst>
          </p:cNvPr>
          <p:cNvPicPr>
            <a:picLocks noChangeAspect="1"/>
          </p:cNvPicPr>
          <p:nvPr/>
        </p:nvPicPr>
        <p:blipFill>
          <a:blip r:embed="rId2"/>
          <a:stretch>
            <a:fillRect/>
          </a:stretch>
        </p:blipFill>
        <p:spPr>
          <a:xfrm>
            <a:off x="281816" y="1747859"/>
            <a:ext cx="3914775" cy="1936907"/>
          </a:xfrm>
          <a:prstGeom prst="rect">
            <a:avLst/>
          </a:prstGeom>
        </p:spPr>
      </p:pic>
      <p:pic>
        <p:nvPicPr>
          <p:cNvPr id="5" name="Picture 4">
            <a:extLst>
              <a:ext uri="{FF2B5EF4-FFF2-40B4-BE49-F238E27FC236}">
                <a16:creationId xmlns:a16="http://schemas.microsoft.com/office/drawing/2014/main" id="{13F59EB8-C968-4821-99E5-48E943A3DBF9}"/>
              </a:ext>
            </a:extLst>
          </p:cNvPr>
          <p:cNvPicPr>
            <a:picLocks noChangeAspect="1"/>
          </p:cNvPicPr>
          <p:nvPr/>
        </p:nvPicPr>
        <p:blipFill>
          <a:blip r:embed="rId3"/>
          <a:stretch>
            <a:fillRect/>
          </a:stretch>
        </p:blipFill>
        <p:spPr>
          <a:xfrm>
            <a:off x="281816" y="3810000"/>
            <a:ext cx="4012227" cy="2030653"/>
          </a:xfrm>
          <a:prstGeom prst="rect">
            <a:avLst/>
          </a:prstGeom>
        </p:spPr>
      </p:pic>
      <p:pic>
        <p:nvPicPr>
          <p:cNvPr id="6" name="Picture 5">
            <a:extLst>
              <a:ext uri="{FF2B5EF4-FFF2-40B4-BE49-F238E27FC236}">
                <a16:creationId xmlns:a16="http://schemas.microsoft.com/office/drawing/2014/main" id="{17EF8B5B-5F5C-499F-9BC4-95532EFACF46}"/>
              </a:ext>
            </a:extLst>
          </p:cNvPr>
          <p:cNvPicPr>
            <a:picLocks noChangeAspect="1"/>
          </p:cNvPicPr>
          <p:nvPr/>
        </p:nvPicPr>
        <p:blipFill>
          <a:blip r:embed="rId4"/>
          <a:stretch>
            <a:fillRect/>
          </a:stretch>
        </p:blipFill>
        <p:spPr>
          <a:xfrm>
            <a:off x="4581753" y="3996729"/>
            <a:ext cx="4318287" cy="1066643"/>
          </a:xfrm>
          <a:prstGeom prst="rect">
            <a:avLst/>
          </a:prstGeom>
        </p:spPr>
      </p:pic>
      <p:pic>
        <p:nvPicPr>
          <p:cNvPr id="7" name="Picture 6">
            <a:extLst>
              <a:ext uri="{FF2B5EF4-FFF2-40B4-BE49-F238E27FC236}">
                <a16:creationId xmlns:a16="http://schemas.microsoft.com/office/drawing/2014/main" id="{A5CDA874-4979-49F5-BC3F-FAAE36E9FE37}"/>
              </a:ext>
            </a:extLst>
          </p:cNvPr>
          <p:cNvPicPr>
            <a:picLocks noChangeAspect="1"/>
          </p:cNvPicPr>
          <p:nvPr/>
        </p:nvPicPr>
        <p:blipFill>
          <a:blip r:embed="rId5"/>
          <a:stretch>
            <a:fillRect/>
          </a:stretch>
        </p:blipFill>
        <p:spPr>
          <a:xfrm>
            <a:off x="4507283" y="2842204"/>
            <a:ext cx="4467226" cy="1094573"/>
          </a:xfrm>
          <a:prstGeom prst="rect">
            <a:avLst/>
          </a:prstGeom>
        </p:spPr>
      </p:pic>
      <p:sp>
        <p:nvSpPr>
          <p:cNvPr id="8" name="TextBox 7">
            <a:extLst>
              <a:ext uri="{FF2B5EF4-FFF2-40B4-BE49-F238E27FC236}">
                <a16:creationId xmlns:a16="http://schemas.microsoft.com/office/drawing/2014/main" id="{B3A17645-C3B2-472D-8221-BBD8BF59EBD8}"/>
              </a:ext>
            </a:extLst>
          </p:cNvPr>
          <p:cNvSpPr txBox="1"/>
          <p:nvPr/>
        </p:nvSpPr>
        <p:spPr>
          <a:xfrm>
            <a:off x="457200" y="5965887"/>
            <a:ext cx="4050083" cy="369332"/>
          </a:xfrm>
          <a:prstGeom prst="rect">
            <a:avLst/>
          </a:prstGeom>
          <a:noFill/>
        </p:spPr>
        <p:txBody>
          <a:bodyPr wrap="none" rtlCol="0">
            <a:spAutoFit/>
          </a:bodyPr>
          <a:lstStyle/>
          <a:p>
            <a:r>
              <a:rPr lang="en-US" dirty="0" smtClean="0"/>
              <a:t>Viable criteria</a:t>
            </a:r>
            <a:r>
              <a:rPr lang="en-US" dirty="0"/>
              <a:t>: sphere and “white” inside</a:t>
            </a:r>
          </a:p>
        </p:txBody>
      </p:sp>
      <p:sp>
        <p:nvSpPr>
          <p:cNvPr id="9" name="TextBox 8">
            <a:extLst>
              <a:ext uri="{FF2B5EF4-FFF2-40B4-BE49-F238E27FC236}">
                <a16:creationId xmlns:a16="http://schemas.microsoft.com/office/drawing/2014/main" id="{B3A17645-C3B2-472D-8221-BBD8BF59EBD8}"/>
              </a:ext>
            </a:extLst>
          </p:cNvPr>
          <p:cNvSpPr txBox="1"/>
          <p:nvPr/>
        </p:nvSpPr>
        <p:spPr>
          <a:xfrm>
            <a:off x="4715854" y="5123324"/>
            <a:ext cx="4192173" cy="369332"/>
          </a:xfrm>
          <a:prstGeom prst="rect">
            <a:avLst/>
          </a:prstGeom>
          <a:noFill/>
        </p:spPr>
        <p:txBody>
          <a:bodyPr wrap="none" rtlCol="0">
            <a:spAutoFit/>
          </a:bodyPr>
          <a:lstStyle/>
          <a:p>
            <a:r>
              <a:rPr lang="en-US" dirty="0" smtClean="0"/>
              <a:t>Necrotic criteria</a:t>
            </a:r>
            <a:r>
              <a:rPr lang="en-US" dirty="0"/>
              <a:t>: sphere and “white” inside</a:t>
            </a:r>
          </a:p>
        </p:txBody>
      </p:sp>
    </p:spTree>
    <p:extLst>
      <p:ext uri="{BB962C8B-B14F-4D97-AF65-F5344CB8AC3E}">
        <p14:creationId xmlns:p14="http://schemas.microsoft.com/office/powerpoint/2010/main" val="5226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Classification</a:t>
            </a:r>
          </a:p>
        </p:txBody>
      </p:sp>
      <p:pic>
        <p:nvPicPr>
          <p:cNvPr id="4" name="Picture 3"/>
          <p:cNvPicPr>
            <a:picLocks noChangeAspect="1"/>
          </p:cNvPicPr>
          <p:nvPr/>
        </p:nvPicPr>
        <p:blipFill>
          <a:blip r:embed="rId2"/>
          <a:stretch>
            <a:fillRect/>
          </a:stretch>
        </p:blipFill>
        <p:spPr>
          <a:xfrm>
            <a:off x="1314449" y="1676400"/>
            <a:ext cx="3505200" cy="2305050"/>
          </a:xfrm>
          <a:prstGeom prst="rect">
            <a:avLst/>
          </a:prstGeom>
        </p:spPr>
      </p:pic>
      <p:pic>
        <p:nvPicPr>
          <p:cNvPr id="5" name="Picture 4"/>
          <p:cNvPicPr>
            <a:picLocks noChangeAspect="1"/>
          </p:cNvPicPr>
          <p:nvPr/>
        </p:nvPicPr>
        <p:blipFill>
          <a:blip r:embed="rId3"/>
          <a:stretch>
            <a:fillRect/>
          </a:stretch>
        </p:blipFill>
        <p:spPr>
          <a:xfrm>
            <a:off x="1357311" y="4110037"/>
            <a:ext cx="3419475" cy="2257425"/>
          </a:xfrm>
          <a:prstGeom prst="rect">
            <a:avLst/>
          </a:prstGeom>
        </p:spPr>
      </p:pic>
      <p:sp>
        <p:nvSpPr>
          <p:cNvPr id="6" name="TextBox 5">
            <a:extLst>
              <a:ext uri="{FF2B5EF4-FFF2-40B4-BE49-F238E27FC236}">
                <a16:creationId xmlns:a16="http://schemas.microsoft.com/office/drawing/2014/main" id="{8B720EB1-1A83-4C5D-BD02-7566B322070C}"/>
              </a:ext>
            </a:extLst>
          </p:cNvPr>
          <p:cNvSpPr txBox="1"/>
          <p:nvPr/>
        </p:nvSpPr>
        <p:spPr>
          <a:xfrm>
            <a:off x="4929113" y="2971800"/>
            <a:ext cx="3519561" cy="923330"/>
          </a:xfrm>
          <a:prstGeom prst="rect">
            <a:avLst/>
          </a:prstGeom>
          <a:noFill/>
        </p:spPr>
        <p:txBody>
          <a:bodyPr wrap="square" rtlCol="0">
            <a:spAutoFit/>
          </a:bodyPr>
          <a:lstStyle/>
          <a:p>
            <a:r>
              <a:rPr lang="en-US" dirty="0" smtClean="0"/>
              <a:t>Apoptosis criteria</a:t>
            </a:r>
            <a:r>
              <a:rPr lang="en-US" dirty="0"/>
              <a:t>:</a:t>
            </a:r>
            <a:r>
              <a:rPr lang="zh-CN" altLang="en-US" dirty="0"/>
              <a:t> </a:t>
            </a:r>
            <a:r>
              <a:rPr lang="en-US" altLang="zh-CN" dirty="0"/>
              <a:t>intact membrane and dark spots </a:t>
            </a:r>
            <a:r>
              <a:rPr lang="en-US" altLang="zh-CN" dirty="0" smtClean="0"/>
              <a:t>inside (Possibly due to DNA condensation)</a:t>
            </a:r>
            <a:endParaRPr lang="en-US" dirty="0"/>
          </a:p>
        </p:txBody>
      </p:sp>
    </p:spTree>
    <p:extLst>
      <p:ext uri="{BB962C8B-B14F-4D97-AF65-F5344CB8AC3E}">
        <p14:creationId xmlns:p14="http://schemas.microsoft.com/office/powerpoint/2010/main" val="218610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Data Summary</a:t>
            </a:r>
            <a:endParaRPr lang="en-US" dirty="0"/>
          </a:p>
        </p:txBody>
      </p:sp>
      <p:sp>
        <p:nvSpPr>
          <p:cNvPr id="3" name="Content Placeholder 2"/>
          <p:cNvSpPr>
            <a:spLocks noGrp="1"/>
          </p:cNvSpPr>
          <p:nvPr>
            <p:ph idx="1"/>
          </p:nvPr>
        </p:nvSpPr>
        <p:spPr/>
        <p:txBody>
          <a:bodyPr/>
          <a:lstStyle/>
          <a:p>
            <a:r>
              <a:rPr lang="en-US" sz="2400" dirty="0" smtClean="0"/>
              <a:t>Can predict apoptosis ratio accurately at late stage of bioreaction</a:t>
            </a:r>
          </a:p>
          <a:p>
            <a:r>
              <a:rPr lang="en-US" sz="2400" dirty="0" smtClean="0"/>
              <a:t>Overestimate apoptosis ratio and necrotic ratio at early stage of bioreaction</a:t>
            </a:r>
          </a:p>
          <a:p>
            <a:pPr lvl="1"/>
            <a:r>
              <a:rPr lang="en-US" sz="2000" dirty="0" smtClean="0"/>
              <a:t>Need to refine classification</a:t>
            </a:r>
          </a:p>
          <a:p>
            <a:pPr lvl="1"/>
            <a:r>
              <a:rPr lang="en-US" sz="2000" dirty="0" smtClean="0"/>
              <a:t>Work on the set-up (sample size, dilution ratio, etc.)</a:t>
            </a:r>
          </a:p>
          <a:p>
            <a:pPr lvl="1"/>
            <a:r>
              <a:rPr lang="en-US" sz="2000" dirty="0" smtClean="0"/>
              <a:t>Switch to PBS from DI water</a:t>
            </a:r>
          </a:p>
          <a:p>
            <a:r>
              <a:rPr lang="en-US" sz="2400" dirty="0" smtClean="0"/>
              <a:t>Hardware improvement may be needed:</a:t>
            </a:r>
          </a:p>
          <a:p>
            <a:pPr lvl="1"/>
            <a:r>
              <a:rPr lang="en-US" sz="2000" dirty="0" smtClean="0"/>
              <a:t>Auto-sampling system</a:t>
            </a:r>
          </a:p>
          <a:p>
            <a:pPr lvl="1"/>
            <a:r>
              <a:rPr lang="en-US" sz="2000" dirty="0" smtClean="0"/>
              <a:t>Cell sorter</a:t>
            </a:r>
          </a:p>
          <a:p>
            <a:r>
              <a:rPr lang="en-US" sz="2400" dirty="0" smtClean="0"/>
              <a:t>Software improvement may be needed:</a:t>
            </a:r>
          </a:p>
          <a:p>
            <a:pPr lvl="1"/>
            <a:r>
              <a:rPr lang="en-US" sz="2000" dirty="0" smtClean="0"/>
              <a:t>Considering cell size into the classification criteria</a:t>
            </a:r>
          </a:p>
          <a:p>
            <a:pPr lvl="1"/>
            <a:r>
              <a:rPr lang="en-US" sz="2000" dirty="0" smtClean="0"/>
              <a:t>Use grayscale image instead of binary</a:t>
            </a:r>
            <a:endParaRPr lang="en-US" sz="2000" dirty="0"/>
          </a:p>
        </p:txBody>
      </p:sp>
    </p:spTree>
    <p:extLst>
      <p:ext uri="{BB962C8B-B14F-4D97-AF65-F5344CB8AC3E}">
        <p14:creationId xmlns:p14="http://schemas.microsoft.com/office/powerpoint/2010/main" val="9066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0547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52450" y="2257425"/>
            <a:ext cx="5657850" cy="1390650"/>
          </a:xfrm>
          <a:prstGeom prst="rect">
            <a:avLst/>
          </a:prstGeom>
        </p:spPr>
      </p:pic>
      <p:pic>
        <p:nvPicPr>
          <p:cNvPr id="5" name="Picture 4"/>
          <p:cNvPicPr>
            <a:picLocks noChangeAspect="1"/>
          </p:cNvPicPr>
          <p:nvPr/>
        </p:nvPicPr>
        <p:blipFill>
          <a:blip r:embed="rId3"/>
          <a:stretch>
            <a:fillRect/>
          </a:stretch>
        </p:blipFill>
        <p:spPr>
          <a:xfrm>
            <a:off x="2552700" y="4058444"/>
            <a:ext cx="5162550" cy="1266825"/>
          </a:xfrm>
          <a:prstGeom prst="rect">
            <a:avLst/>
          </a:prstGeom>
        </p:spPr>
      </p:pic>
      <p:sp>
        <p:nvSpPr>
          <p:cNvPr id="7" name="TextBox 6"/>
          <p:cNvSpPr txBox="1"/>
          <p:nvPr/>
        </p:nvSpPr>
        <p:spPr>
          <a:xfrm>
            <a:off x="2646755" y="5467350"/>
            <a:ext cx="4974439" cy="369332"/>
          </a:xfrm>
          <a:prstGeom prst="rect">
            <a:avLst/>
          </a:prstGeom>
          <a:noFill/>
        </p:spPr>
        <p:txBody>
          <a:bodyPr wrap="none" rtlCol="0">
            <a:spAutoFit/>
          </a:bodyPr>
          <a:lstStyle/>
          <a:p>
            <a:r>
              <a:rPr lang="en-US" dirty="0" err="1" smtClean="0"/>
              <a:t>Osmolarity</a:t>
            </a:r>
            <a:r>
              <a:rPr lang="en-US" dirty="0" smtClean="0"/>
              <a:t> change results in cell swelling and burst</a:t>
            </a:r>
            <a:endParaRPr lang="en-US" dirty="0"/>
          </a:p>
        </p:txBody>
      </p:sp>
    </p:spTree>
    <p:extLst>
      <p:ext uri="{BB962C8B-B14F-4D97-AF65-F5344CB8AC3E}">
        <p14:creationId xmlns:p14="http://schemas.microsoft.com/office/powerpoint/2010/main" val="206249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CANTY CORE</a:t>
            </a:r>
            <a:endParaRPr lang="en-US" dirty="0"/>
          </a:p>
        </p:txBody>
      </p:sp>
      <p:sp>
        <p:nvSpPr>
          <p:cNvPr id="3" name="Content Placeholder 2"/>
          <p:cNvSpPr>
            <a:spLocks noGrp="1"/>
          </p:cNvSpPr>
          <p:nvPr>
            <p:ph idx="1"/>
          </p:nvPr>
        </p:nvSpPr>
        <p:spPr/>
        <p:txBody>
          <a:bodyPr/>
          <a:lstStyle/>
          <a:p>
            <a:r>
              <a:rPr lang="en-US" sz="2400" dirty="0" smtClean="0"/>
              <a:t>Morphological information is provided by CANTY imaging system</a:t>
            </a:r>
          </a:p>
          <a:p>
            <a:r>
              <a:rPr lang="en-US" sz="2400" dirty="0" smtClean="0"/>
              <a:t>Single cell level is more sensitive toward apoptosis, possibly earlier warning</a:t>
            </a:r>
          </a:p>
          <a:p>
            <a:r>
              <a:rPr lang="en-US" sz="2400" dirty="0" smtClean="0"/>
              <a:t>An orthogonal detection method to integrate</a:t>
            </a:r>
          </a:p>
          <a:p>
            <a:r>
              <a:rPr lang="en-US" sz="2400" dirty="0" smtClean="0"/>
              <a:t>Support vector machine (SVM) to train the classification sets</a:t>
            </a:r>
            <a:endParaRPr lang="en-US" sz="2400" dirty="0"/>
          </a:p>
        </p:txBody>
      </p:sp>
    </p:spTree>
    <p:extLst>
      <p:ext uri="{BB962C8B-B14F-4D97-AF65-F5344CB8AC3E}">
        <p14:creationId xmlns:p14="http://schemas.microsoft.com/office/powerpoint/2010/main" val="2202966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Bioreaction</a:t>
            </a:r>
            <a:endParaRPr lang="en-US" dirty="0"/>
          </a:p>
        </p:txBody>
      </p:sp>
      <p:pic>
        <p:nvPicPr>
          <p:cNvPr id="4" name="Picture 3"/>
          <p:cNvPicPr>
            <a:picLocks noChangeAspect="1"/>
          </p:cNvPicPr>
          <p:nvPr/>
        </p:nvPicPr>
        <p:blipFill>
          <a:blip r:embed="rId2"/>
          <a:stretch>
            <a:fillRect/>
          </a:stretch>
        </p:blipFill>
        <p:spPr>
          <a:xfrm>
            <a:off x="4432814" y="3393624"/>
            <a:ext cx="1979690" cy="1873992"/>
          </a:xfrm>
          <a:prstGeom prst="rect">
            <a:avLst/>
          </a:prstGeom>
        </p:spPr>
      </p:pic>
      <p:pic>
        <p:nvPicPr>
          <p:cNvPr id="5" name="Picture 4"/>
          <p:cNvPicPr>
            <a:picLocks noChangeAspect="1"/>
          </p:cNvPicPr>
          <p:nvPr/>
        </p:nvPicPr>
        <p:blipFill>
          <a:blip r:embed="rId3"/>
          <a:stretch>
            <a:fillRect/>
          </a:stretch>
        </p:blipFill>
        <p:spPr>
          <a:xfrm>
            <a:off x="2829697" y="3782963"/>
            <a:ext cx="1603117" cy="1325711"/>
          </a:xfrm>
          <a:prstGeom prst="rect">
            <a:avLst/>
          </a:prstGeom>
        </p:spPr>
      </p:pic>
      <p:pic>
        <p:nvPicPr>
          <p:cNvPr id="6" name="Picture 5"/>
          <p:cNvPicPr>
            <a:picLocks noChangeAspect="1"/>
          </p:cNvPicPr>
          <p:nvPr/>
        </p:nvPicPr>
        <p:blipFill>
          <a:blip r:embed="rId4"/>
          <a:stretch>
            <a:fillRect/>
          </a:stretch>
        </p:blipFill>
        <p:spPr>
          <a:xfrm>
            <a:off x="3899610" y="1514018"/>
            <a:ext cx="801559" cy="1244445"/>
          </a:xfrm>
          <a:prstGeom prst="rect">
            <a:avLst/>
          </a:prstGeom>
        </p:spPr>
      </p:pic>
      <p:sp>
        <p:nvSpPr>
          <p:cNvPr id="7" name="Down Arrow 6"/>
          <p:cNvSpPr/>
          <p:nvPr/>
        </p:nvSpPr>
        <p:spPr>
          <a:xfrm>
            <a:off x="4025348" y="2758463"/>
            <a:ext cx="536713" cy="721306"/>
          </a:xfrm>
          <a:prstGeom prst="downArrow">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6200000">
            <a:off x="6704021" y="4085164"/>
            <a:ext cx="536713" cy="721306"/>
          </a:xfrm>
          <a:prstGeom prst="downArrow">
            <a:avLst/>
          </a:prstGeom>
          <a:solidFill>
            <a:srgbClr val="EC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1996954" y="3969967"/>
            <a:ext cx="536713" cy="72130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7532251" y="3782963"/>
            <a:ext cx="876177" cy="1151656"/>
          </a:xfrm>
          <a:prstGeom prst="rect">
            <a:avLst/>
          </a:prstGeom>
        </p:spPr>
      </p:pic>
      <p:sp>
        <p:nvSpPr>
          <p:cNvPr id="11" name="Rectangle 10"/>
          <p:cNvSpPr/>
          <p:nvPr/>
        </p:nvSpPr>
        <p:spPr>
          <a:xfrm>
            <a:off x="4501949" y="2799904"/>
            <a:ext cx="2831082" cy="369332"/>
          </a:xfrm>
          <a:prstGeom prst="rect">
            <a:avLst/>
          </a:prstGeom>
        </p:spPr>
        <p:txBody>
          <a:bodyPr wrap="square">
            <a:spAutoFit/>
          </a:bodyPr>
          <a:lstStyle/>
          <a:p>
            <a:r>
              <a:rPr lang="en-US" dirty="0" smtClean="0"/>
              <a:t>Nutrient</a:t>
            </a:r>
            <a:endParaRPr lang="en-US" dirty="0"/>
          </a:p>
        </p:txBody>
      </p:sp>
      <p:sp>
        <p:nvSpPr>
          <p:cNvPr id="13" name="Rectangle 12"/>
          <p:cNvSpPr/>
          <p:nvPr/>
        </p:nvSpPr>
        <p:spPr>
          <a:xfrm>
            <a:off x="6455454" y="4866979"/>
            <a:ext cx="2731496" cy="646331"/>
          </a:xfrm>
          <a:prstGeom prst="rect">
            <a:avLst/>
          </a:prstGeom>
        </p:spPr>
        <p:txBody>
          <a:bodyPr wrap="square">
            <a:spAutoFit/>
          </a:bodyPr>
          <a:lstStyle/>
          <a:p>
            <a:r>
              <a:rPr lang="en-US" dirty="0"/>
              <a:t>Toxic Metabolite</a:t>
            </a:r>
          </a:p>
          <a:p>
            <a:r>
              <a:rPr lang="en-US" sz="1800" dirty="0"/>
              <a:t>        </a:t>
            </a:r>
            <a:endParaRPr lang="en-US" sz="1600" dirty="0"/>
          </a:p>
        </p:txBody>
      </p:sp>
      <p:sp>
        <p:nvSpPr>
          <p:cNvPr id="14" name="Rectangle 13"/>
          <p:cNvSpPr/>
          <p:nvPr/>
        </p:nvSpPr>
        <p:spPr>
          <a:xfrm>
            <a:off x="4054234" y="5226175"/>
            <a:ext cx="2633168" cy="954107"/>
          </a:xfrm>
          <a:prstGeom prst="rect">
            <a:avLst/>
          </a:prstGeom>
        </p:spPr>
        <p:txBody>
          <a:bodyPr wrap="square">
            <a:spAutoFit/>
          </a:bodyPr>
          <a:lstStyle/>
          <a:p>
            <a:r>
              <a:rPr lang="en-US" dirty="0"/>
              <a:t>Cells</a:t>
            </a:r>
          </a:p>
          <a:p>
            <a:pPr lvl="1"/>
            <a:r>
              <a:rPr lang="en-US" sz="1800" dirty="0"/>
              <a:t>Viable cell density, </a:t>
            </a:r>
            <a:r>
              <a:rPr lang="en-US" sz="1800" dirty="0" smtClean="0"/>
              <a:t>viability</a:t>
            </a:r>
            <a:endParaRPr lang="en-US" sz="1800" dirty="0"/>
          </a:p>
        </p:txBody>
      </p:sp>
      <p:pic>
        <p:nvPicPr>
          <p:cNvPr id="15" name="Picture 14"/>
          <p:cNvPicPr>
            <a:picLocks noChangeAspect="1"/>
          </p:cNvPicPr>
          <p:nvPr/>
        </p:nvPicPr>
        <p:blipFill>
          <a:blip r:embed="rId6"/>
          <a:stretch>
            <a:fillRect/>
          </a:stretch>
        </p:blipFill>
        <p:spPr>
          <a:xfrm>
            <a:off x="3065960" y="5202421"/>
            <a:ext cx="1047731" cy="965204"/>
          </a:xfrm>
          <a:prstGeom prst="rect">
            <a:avLst/>
          </a:prstGeom>
        </p:spPr>
      </p:pic>
      <p:sp>
        <p:nvSpPr>
          <p:cNvPr id="16" name="Rectangle 15"/>
          <p:cNvSpPr/>
          <p:nvPr/>
        </p:nvSpPr>
        <p:spPr>
          <a:xfrm>
            <a:off x="519006" y="6297007"/>
            <a:ext cx="7120043" cy="553998"/>
          </a:xfrm>
          <a:prstGeom prst="rect">
            <a:avLst/>
          </a:prstGeom>
        </p:spPr>
        <p:txBody>
          <a:bodyPr wrap="square">
            <a:spAutoFit/>
          </a:bodyPr>
          <a:lstStyle/>
          <a:p>
            <a:r>
              <a:rPr lang="en-US" sz="600" dirty="0"/>
              <a:t>Pic: https://www.nature.com/scitable/topicpage/what-is-a-cell-14023083</a:t>
            </a:r>
          </a:p>
          <a:p>
            <a:r>
              <a:rPr lang="en-US" sz="600" dirty="0"/>
              <a:t>       http://bioflo120.eppendorf.com/</a:t>
            </a:r>
          </a:p>
          <a:p>
            <a:r>
              <a:rPr lang="en-US" sz="600" dirty="0"/>
              <a:t>       https://www.thermofisher.com/us/en/home/life-science/cell-culture/mammalian-cell-culture/classical-media.html</a:t>
            </a:r>
          </a:p>
          <a:p>
            <a:r>
              <a:rPr lang="en-US" sz="600" dirty="0"/>
              <a:t>       https://www.thermofisher.com/us/en/home/life-science/protein-biology/protein-biology-learning-center/protein-biology-resource-library/pierce-protein-methods/overview-elisa.html</a:t>
            </a:r>
          </a:p>
          <a:p>
            <a:r>
              <a:rPr lang="en-US" sz="600" dirty="0"/>
              <a:t>       https://www.olympus-lifescience.com/en/software/cellsens/	</a:t>
            </a:r>
          </a:p>
        </p:txBody>
      </p:sp>
      <p:pic>
        <p:nvPicPr>
          <p:cNvPr id="17" name="Picture 16"/>
          <p:cNvPicPr>
            <a:picLocks noChangeAspect="1"/>
          </p:cNvPicPr>
          <p:nvPr/>
        </p:nvPicPr>
        <p:blipFill>
          <a:blip r:embed="rId7"/>
          <a:stretch>
            <a:fillRect/>
          </a:stretch>
        </p:blipFill>
        <p:spPr>
          <a:xfrm>
            <a:off x="959101" y="3738368"/>
            <a:ext cx="945556" cy="914898"/>
          </a:xfrm>
          <a:prstGeom prst="rect">
            <a:avLst/>
          </a:prstGeom>
        </p:spPr>
      </p:pic>
      <p:sp>
        <p:nvSpPr>
          <p:cNvPr id="18" name="Rectangle 17"/>
          <p:cNvSpPr/>
          <p:nvPr/>
        </p:nvSpPr>
        <p:spPr>
          <a:xfrm>
            <a:off x="744228" y="3304345"/>
            <a:ext cx="4572000" cy="369332"/>
          </a:xfrm>
          <a:prstGeom prst="rect">
            <a:avLst/>
          </a:prstGeom>
        </p:spPr>
        <p:txBody>
          <a:bodyPr>
            <a:spAutoFit/>
          </a:bodyPr>
          <a:lstStyle/>
          <a:p>
            <a:r>
              <a:rPr lang="en-US" dirty="0" smtClean="0"/>
              <a:t>Product</a:t>
            </a:r>
            <a:endParaRPr lang="en-US" dirty="0"/>
          </a:p>
        </p:txBody>
      </p:sp>
      <p:sp>
        <p:nvSpPr>
          <p:cNvPr id="19" name="Rectangle 18"/>
          <p:cNvSpPr/>
          <p:nvPr/>
        </p:nvSpPr>
        <p:spPr>
          <a:xfrm>
            <a:off x="4122474" y="5267616"/>
            <a:ext cx="2387508" cy="912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46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2483DF81-C35F-433B-858F-FF4C464691D2}"/>
              </a:ext>
            </a:extLst>
          </p:cNvPr>
          <p:cNvSpPr/>
          <p:nvPr/>
        </p:nvSpPr>
        <p:spPr>
          <a:xfrm>
            <a:off x="3540598" y="3788859"/>
            <a:ext cx="1881052" cy="1664501"/>
          </a:xfrm>
          <a:prstGeom prst="rect">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DEE434-31DA-4C94-ADBD-7C5C191EE5F0}"/>
              </a:ext>
            </a:extLst>
          </p:cNvPr>
          <p:cNvSpPr/>
          <p:nvPr/>
        </p:nvSpPr>
        <p:spPr>
          <a:xfrm>
            <a:off x="3538556" y="2049232"/>
            <a:ext cx="1881052" cy="1664501"/>
          </a:xfrm>
          <a:prstGeom prst="rect">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1A890-2E88-4BC0-84A0-6347C4F17C1B}"/>
              </a:ext>
            </a:extLst>
          </p:cNvPr>
          <p:cNvSpPr>
            <a:spLocks noGrp="1"/>
          </p:cNvSpPr>
          <p:nvPr>
            <p:ph type="title"/>
          </p:nvPr>
        </p:nvSpPr>
        <p:spPr/>
        <p:txBody>
          <a:bodyPr/>
          <a:lstStyle/>
          <a:p>
            <a:r>
              <a:rPr lang="en-US" dirty="0"/>
              <a:t>Trypan Blue </a:t>
            </a:r>
            <a:r>
              <a:rPr lang="en-US" altLang="zh-CN" dirty="0"/>
              <a:t>Exclusion</a:t>
            </a:r>
            <a:endParaRPr lang="en-US" dirty="0"/>
          </a:p>
        </p:txBody>
      </p:sp>
      <p:sp>
        <p:nvSpPr>
          <p:cNvPr id="7" name="Arrow: Right 6">
            <a:extLst>
              <a:ext uri="{FF2B5EF4-FFF2-40B4-BE49-F238E27FC236}">
                <a16:creationId xmlns:a16="http://schemas.microsoft.com/office/drawing/2014/main" id="{D8042DE5-1B97-4960-90EF-3E0925B1F326}"/>
              </a:ext>
            </a:extLst>
          </p:cNvPr>
          <p:cNvSpPr/>
          <p:nvPr/>
        </p:nvSpPr>
        <p:spPr>
          <a:xfrm>
            <a:off x="2315522" y="2589400"/>
            <a:ext cx="872836" cy="498764"/>
          </a:xfrm>
          <a:prstGeom prst="rightArrow">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A0091CA-DA69-481D-8FF6-4A62A295C893}"/>
              </a:ext>
            </a:extLst>
          </p:cNvPr>
          <p:cNvSpPr/>
          <p:nvPr/>
        </p:nvSpPr>
        <p:spPr>
          <a:xfrm>
            <a:off x="2341648" y="4378387"/>
            <a:ext cx="872836" cy="498764"/>
          </a:xfrm>
          <a:prstGeom prst="rightArrow">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D2F28AD-F71F-4D69-B65D-CA03FC72E3C1}"/>
              </a:ext>
            </a:extLst>
          </p:cNvPr>
          <p:cNvSpPr/>
          <p:nvPr/>
        </p:nvSpPr>
        <p:spPr>
          <a:xfrm>
            <a:off x="5509044" y="2589400"/>
            <a:ext cx="872836" cy="498764"/>
          </a:xfrm>
          <a:prstGeom prst="rightArrow">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C1BDB95-50E6-40C2-B6D0-4B060F781D3C}"/>
              </a:ext>
            </a:extLst>
          </p:cNvPr>
          <p:cNvSpPr/>
          <p:nvPr/>
        </p:nvSpPr>
        <p:spPr>
          <a:xfrm>
            <a:off x="5535170" y="4348222"/>
            <a:ext cx="872836" cy="498764"/>
          </a:xfrm>
          <a:prstGeom prst="rightArrow">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3A898F-261C-40B0-993E-4FD7F24560DA}"/>
              </a:ext>
            </a:extLst>
          </p:cNvPr>
          <p:cNvSpPr/>
          <p:nvPr/>
        </p:nvSpPr>
        <p:spPr>
          <a:xfrm>
            <a:off x="699735" y="2065516"/>
            <a:ext cx="1436914" cy="142385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AF4D97A-6F45-4CF2-B764-171BC9313126}"/>
              </a:ext>
            </a:extLst>
          </p:cNvPr>
          <p:cNvSpPr/>
          <p:nvPr/>
        </p:nvSpPr>
        <p:spPr>
          <a:xfrm>
            <a:off x="3775445" y="2169556"/>
            <a:ext cx="1436914" cy="142385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13E458D-CAC1-433A-B47A-9EBFE5347558}"/>
              </a:ext>
            </a:extLst>
          </p:cNvPr>
          <p:cNvGrpSpPr/>
          <p:nvPr/>
        </p:nvGrpSpPr>
        <p:grpSpPr>
          <a:xfrm>
            <a:off x="546988" y="3742920"/>
            <a:ext cx="1750747" cy="1678194"/>
            <a:chOff x="570633" y="3911926"/>
            <a:chExt cx="1750747" cy="1678194"/>
          </a:xfrm>
        </p:grpSpPr>
        <p:sp>
          <p:nvSpPr>
            <p:cNvPr id="17" name="Oval 16">
              <a:extLst>
                <a:ext uri="{FF2B5EF4-FFF2-40B4-BE49-F238E27FC236}">
                  <a16:creationId xmlns:a16="http://schemas.microsoft.com/office/drawing/2014/main" id="{E1ABAF74-BAF2-424F-BC1B-5E7678B51AF8}"/>
                </a:ext>
              </a:extLst>
            </p:cNvPr>
            <p:cNvSpPr/>
            <p:nvPr/>
          </p:nvSpPr>
          <p:spPr>
            <a:xfrm>
              <a:off x="749506" y="4084849"/>
              <a:ext cx="1436914" cy="142385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AE0B5CF-46AB-4F28-BE11-9D7E55EB8610}"/>
                </a:ext>
              </a:extLst>
            </p:cNvPr>
            <p:cNvGrpSpPr/>
            <p:nvPr/>
          </p:nvGrpSpPr>
          <p:grpSpPr>
            <a:xfrm>
              <a:off x="904653" y="5209906"/>
              <a:ext cx="385439" cy="344436"/>
              <a:chOff x="904653" y="5209906"/>
              <a:chExt cx="385439" cy="344436"/>
            </a:xfrm>
          </p:grpSpPr>
          <p:sp>
            <p:nvSpPr>
              <p:cNvPr id="18" name="Rectangle 17">
                <a:extLst>
                  <a:ext uri="{FF2B5EF4-FFF2-40B4-BE49-F238E27FC236}">
                    <a16:creationId xmlns:a16="http://schemas.microsoft.com/office/drawing/2014/main" id="{7B3E30A3-ECD5-421E-A5F7-26A39C9302DE}"/>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CAB64C51-855A-43EE-998D-DE7C05D0A941}"/>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761FE66E-C500-4544-A909-697B51405251}"/>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3070EDF-30DA-4DBF-B3B0-50B4FD919B38}"/>
                </a:ext>
              </a:extLst>
            </p:cNvPr>
            <p:cNvGrpSpPr/>
            <p:nvPr/>
          </p:nvGrpSpPr>
          <p:grpSpPr>
            <a:xfrm rot="17091520">
              <a:off x="1606141" y="5225183"/>
              <a:ext cx="385439" cy="344436"/>
              <a:chOff x="904653" y="5209906"/>
              <a:chExt cx="385439" cy="344436"/>
            </a:xfrm>
          </p:grpSpPr>
          <p:sp>
            <p:nvSpPr>
              <p:cNvPr id="28" name="Rectangle 27">
                <a:extLst>
                  <a:ext uri="{FF2B5EF4-FFF2-40B4-BE49-F238E27FC236}">
                    <a16:creationId xmlns:a16="http://schemas.microsoft.com/office/drawing/2014/main" id="{28043790-1220-4DEE-B9A0-E521FE8AC9FF}"/>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36846D90-0C0E-406A-BC01-0D4F22857A49}"/>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C6267977-3AF2-4DF6-B87F-7C592E41203C}"/>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7D6F6B1-F910-44B4-8891-4F952F0A52F4}"/>
                </a:ext>
              </a:extLst>
            </p:cNvPr>
            <p:cNvGrpSpPr/>
            <p:nvPr/>
          </p:nvGrpSpPr>
          <p:grpSpPr>
            <a:xfrm rot="2349808">
              <a:off x="570633" y="4753804"/>
              <a:ext cx="385439" cy="344436"/>
              <a:chOff x="904653" y="5209906"/>
              <a:chExt cx="385439" cy="344436"/>
            </a:xfrm>
          </p:grpSpPr>
          <p:sp>
            <p:nvSpPr>
              <p:cNvPr id="32" name="Rectangle 31">
                <a:extLst>
                  <a:ext uri="{FF2B5EF4-FFF2-40B4-BE49-F238E27FC236}">
                    <a16:creationId xmlns:a16="http://schemas.microsoft.com/office/drawing/2014/main" id="{D56C46F1-72E8-4E2F-ACB4-7A6F82236356}"/>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F69B2D55-B44C-4854-B760-E9375B1FC624}"/>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60D108DC-02D5-46F0-98EC-3E5B4EF603AB}"/>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D2E2BF7-F038-4E0E-9EC5-8F94F4CCE001}"/>
                </a:ext>
              </a:extLst>
            </p:cNvPr>
            <p:cNvGrpSpPr/>
            <p:nvPr/>
          </p:nvGrpSpPr>
          <p:grpSpPr>
            <a:xfrm rot="4907548">
              <a:off x="646038" y="4275069"/>
              <a:ext cx="385439" cy="344436"/>
              <a:chOff x="904653" y="5209906"/>
              <a:chExt cx="385439" cy="344436"/>
            </a:xfrm>
          </p:grpSpPr>
          <p:sp>
            <p:nvSpPr>
              <p:cNvPr id="36" name="Rectangle 35">
                <a:extLst>
                  <a:ext uri="{FF2B5EF4-FFF2-40B4-BE49-F238E27FC236}">
                    <a16:creationId xmlns:a16="http://schemas.microsoft.com/office/drawing/2014/main" id="{B34DC2E7-C49F-4153-8A6A-D04016BA593D}"/>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c 36">
                <a:extLst>
                  <a:ext uri="{FF2B5EF4-FFF2-40B4-BE49-F238E27FC236}">
                    <a16:creationId xmlns:a16="http://schemas.microsoft.com/office/drawing/2014/main" id="{E4295C85-1C9B-4C9C-A5E8-279F8911D842}"/>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D5EBF9CF-D4E1-4AF0-BCC0-AFBDA6F875B2}"/>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E5369C-0DEB-44DA-A3D7-EF42CC35FFEA}"/>
                </a:ext>
              </a:extLst>
            </p:cNvPr>
            <p:cNvGrpSpPr/>
            <p:nvPr/>
          </p:nvGrpSpPr>
          <p:grpSpPr>
            <a:xfrm rot="12311479">
              <a:off x="1929933" y="4320457"/>
              <a:ext cx="385439" cy="344436"/>
              <a:chOff x="904653" y="5209906"/>
              <a:chExt cx="385439" cy="344436"/>
            </a:xfrm>
          </p:grpSpPr>
          <p:sp>
            <p:nvSpPr>
              <p:cNvPr id="40" name="Rectangle 39">
                <a:extLst>
                  <a:ext uri="{FF2B5EF4-FFF2-40B4-BE49-F238E27FC236}">
                    <a16:creationId xmlns:a16="http://schemas.microsoft.com/office/drawing/2014/main" id="{86A8A259-5F3D-42C0-8FB8-D02DAFA0817C}"/>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c 40">
                <a:extLst>
                  <a:ext uri="{FF2B5EF4-FFF2-40B4-BE49-F238E27FC236}">
                    <a16:creationId xmlns:a16="http://schemas.microsoft.com/office/drawing/2014/main" id="{04A4FBA2-A44C-456F-BEC9-04A2032E732E}"/>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09FFCEE8-FB17-490E-8341-73BD3FCEFE41}"/>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AB4BB5A7-F4AB-46E3-A725-575A5352EB41}"/>
                </a:ext>
              </a:extLst>
            </p:cNvPr>
            <p:cNvGrpSpPr/>
            <p:nvPr/>
          </p:nvGrpSpPr>
          <p:grpSpPr>
            <a:xfrm rot="7576526">
              <a:off x="1137514" y="3932428"/>
              <a:ext cx="385439" cy="344436"/>
              <a:chOff x="904653" y="5209906"/>
              <a:chExt cx="385439" cy="344436"/>
            </a:xfrm>
          </p:grpSpPr>
          <p:sp>
            <p:nvSpPr>
              <p:cNvPr id="44" name="Rectangle 43">
                <a:extLst>
                  <a:ext uri="{FF2B5EF4-FFF2-40B4-BE49-F238E27FC236}">
                    <a16:creationId xmlns:a16="http://schemas.microsoft.com/office/drawing/2014/main" id="{5C4789D4-2581-4ABD-B652-C9F32D4D8597}"/>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c 44">
                <a:extLst>
                  <a:ext uri="{FF2B5EF4-FFF2-40B4-BE49-F238E27FC236}">
                    <a16:creationId xmlns:a16="http://schemas.microsoft.com/office/drawing/2014/main" id="{E225A40A-7CCF-4B94-9A2D-BDBB7801CB0C}"/>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A962B08B-9951-4216-858A-2057EC55B6AD}"/>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9EF75ACC-A9CE-4EB4-AF28-ECDBB6C0033A}"/>
                </a:ext>
              </a:extLst>
            </p:cNvPr>
            <p:cNvGrpSpPr/>
            <p:nvPr/>
          </p:nvGrpSpPr>
          <p:grpSpPr>
            <a:xfrm rot="15422670">
              <a:off x="1956442" y="4813657"/>
              <a:ext cx="385439" cy="344436"/>
              <a:chOff x="904653" y="5209906"/>
              <a:chExt cx="385439" cy="344436"/>
            </a:xfrm>
          </p:grpSpPr>
          <p:sp>
            <p:nvSpPr>
              <p:cNvPr id="48" name="Rectangle 47">
                <a:extLst>
                  <a:ext uri="{FF2B5EF4-FFF2-40B4-BE49-F238E27FC236}">
                    <a16:creationId xmlns:a16="http://schemas.microsoft.com/office/drawing/2014/main" id="{7FB69791-B674-44E2-8A55-887FB69A502B}"/>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a:extLst>
                  <a:ext uri="{FF2B5EF4-FFF2-40B4-BE49-F238E27FC236}">
                    <a16:creationId xmlns:a16="http://schemas.microsoft.com/office/drawing/2014/main" id="{C014B893-B71E-4C70-B4F6-7F8584459BF8}"/>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B8A39957-838C-46FF-BA5F-057133FCD03B}"/>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F0A15AD0-F3FA-4B08-A931-B3B839FF60CE}"/>
                </a:ext>
              </a:extLst>
            </p:cNvPr>
            <p:cNvGrpSpPr/>
            <p:nvPr/>
          </p:nvGrpSpPr>
          <p:grpSpPr>
            <a:xfrm rot="11308375">
              <a:off x="1755143" y="4109711"/>
              <a:ext cx="385439" cy="344436"/>
              <a:chOff x="904653" y="5209906"/>
              <a:chExt cx="385439" cy="344436"/>
            </a:xfrm>
          </p:grpSpPr>
          <p:sp>
            <p:nvSpPr>
              <p:cNvPr id="52" name="Rectangle 51">
                <a:extLst>
                  <a:ext uri="{FF2B5EF4-FFF2-40B4-BE49-F238E27FC236}">
                    <a16:creationId xmlns:a16="http://schemas.microsoft.com/office/drawing/2014/main" id="{4515C8B9-C79D-4FC9-A8BF-B6ED8D806934}"/>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c 52">
                <a:extLst>
                  <a:ext uri="{FF2B5EF4-FFF2-40B4-BE49-F238E27FC236}">
                    <a16:creationId xmlns:a16="http://schemas.microsoft.com/office/drawing/2014/main" id="{39967D78-1D06-46E0-B7F2-322CE15B1420}"/>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9F5B05F8-0058-4776-A8E4-4AADBF1476D0}"/>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6" name="Group 55">
            <a:extLst>
              <a:ext uri="{FF2B5EF4-FFF2-40B4-BE49-F238E27FC236}">
                <a16:creationId xmlns:a16="http://schemas.microsoft.com/office/drawing/2014/main" id="{39C29D0E-50BD-430D-9EFC-CF8265BB8162}"/>
              </a:ext>
            </a:extLst>
          </p:cNvPr>
          <p:cNvGrpSpPr/>
          <p:nvPr/>
        </p:nvGrpSpPr>
        <p:grpSpPr>
          <a:xfrm>
            <a:off x="3571743" y="3758507"/>
            <a:ext cx="1750747" cy="1678194"/>
            <a:chOff x="570633" y="3911926"/>
            <a:chExt cx="1750747" cy="1678194"/>
          </a:xfrm>
        </p:grpSpPr>
        <p:sp>
          <p:nvSpPr>
            <p:cNvPr id="57" name="Oval 56">
              <a:extLst>
                <a:ext uri="{FF2B5EF4-FFF2-40B4-BE49-F238E27FC236}">
                  <a16:creationId xmlns:a16="http://schemas.microsoft.com/office/drawing/2014/main" id="{17CB9FCA-3400-4150-9B71-60DC097D92C4}"/>
                </a:ext>
              </a:extLst>
            </p:cNvPr>
            <p:cNvSpPr/>
            <p:nvPr/>
          </p:nvSpPr>
          <p:spPr>
            <a:xfrm>
              <a:off x="749506" y="4084849"/>
              <a:ext cx="1436914" cy="142385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0CA114BF-3DED-4846-9A64-A29007AF3FB1}"/>
                </a:ext>
              </a:extLst>
            </p:cNvPr>
            <p:cNvGrpSpPr/>
            <p:nvPr/>
          </p:nvGrpSpPr>
          <p:grpSpPr>
            <a:xfrm>
              <a:off x="904653" y="5209906"/>
              <a:ext cx="385439" cy="344436"/>
              <a:chOff x="904653" y="5209906"/>
              <a:chExt cx="385439" cy="344436"/>
            </a:xfrm>
          </p:grpSpPr>
          <p:sp>
            <p:nvSpPr>
              <p:cNvPr id="87" name="Rectangle 86">
                <a:extLst>
                  <a:ext uri="{FF2B5EF4-FFF2-40B4-BE49-F238E27FC236}">
                    <a16:creationId xmlns:a16="http://schemas.microsoft.com/office/drawing/2014/main" id="{3C09738C-B495-4A58-AEA5-B301737885C8}"/>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c 87">
                <a:extLst>
                  <a:ext uri="{FF2B5EF4-FFF2-40B4-BE49-F238E27FC236}">
                    <a16:creationId xmlns:a16="http://schemas.microsoft.com/office/drawing/2014/main" id="{F596BA57-934A-4E25-985E-94681BBD5E60}"/>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2F1D10E2-9512-4A99-95D5-540D18FF513C}"/>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CEE14A5D-5F14-4708-9A8B-CFB42C2CE3C0}"/>
                </a:ext>
              </a:extLst>
            </p:cNvPr>
            <p:cNvGrpSpPr/>
            <p:nvPr/>
          </p:nvGrpSpPr>
          <p:grpSpPr>
            <a:xfrm rot="17091520">
              <a:off x="1606141" y="5225183"/>
              <a:ext cx="385439" cy="344436"/>
              <a:chOff x="904653" y="5209906"/>
              <a:chExt cx="385439" cy="344436"/>
            </a:xfrm>
          </p:grpSpPr>
          <p:sp>
            <p:nvSpPr>
              <p:cNvPr id="84" name="Rectangle 83">
                <a:extLst>
                  <a:ext uri="{FF2B5EF4-FFF2-40B4-BE49-F238E27FC236}">
                    <a16:creationId xmlns:a16="http://schemas.microsoft.com/office/drawing/2014/main" id="{2B6D17C1-8279-47C3-8D9B-04FAD6E71BE0}"/>
                  </a:ext>
                </a:extLst>
              </p:cNvPr>
              <p:cNvSpPr/>
              <p:nvPr/>
            </p:nvSpPr>
            <p:spPr>
              <a:xfrm rot="18563837">
                <a:off x="989178" y="5357831"/>
                <a:ext cx="190500" cy="85824"/>
              </a:xfrm>
              <a:prstGeom prst="rect">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c 84">
                <a:extLst>
                  <a:ext uri="{FF2B5EF4-FFF2-40B4-BE49-F238E27FC236}">
                    <a16:creationId xmlns:a16="http://schemas.microsoft.com/office/drawing/2014/main" id="{B939460C-1551-4060-8AEA-F98A103568D2}"/>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a:extLst>
                  <a:ext uri="{FF2B5EF4-FFF2-40B4-BE49-F238E27FC236}">
                    <a16:creationId xmlns:a16="http://schemas.microsoft.com/office/drawing/2014/main" id="{904F24D2-B6BA-4FBB-BB76-004D30B6907D}"/>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0128730-3A3B-451F-B705-94C2D6D2CDCD}"/>
                </a:ext>
              </a:extLst>
            </p:cNvPr>
            <p:cNvGrpSpPr/>
            <p:nvPr/>
          </p:nvGrpSpPr>
          <p:grpSpPr>
            <a:xfrm rot="2349808">
              <a:off x="570633" y="4753804"/>
              <a:ext cx="385439" cy="344436"/>
              <a:chOff x="904653" y="5209906"/>
              <a:chExt cx="385439" cy="344436"/>
            </a:xfrm>
          </p:grpSpPr>
          <p:sp>
            <p:nvSpPr>
              <p:cNvPr id="81" name="Rectangle 80">
                <a:extLst>
                  <a:ext uri="{FF2B5EF4-FFF2-40B4-BE49-F238E27FC236}">
                    <a16:creationId xmlns:a16="http://schemas.microsoft.com/office/drawing/2014/main" id="{0E085B9D-60B0-429E-940D-6B1AF7DA8BB6}"/>
                  </a:ext>
                </a:extLst>
              </p:cNvPr>
              <p:cNvSpPr/>
              <p:nvPr/>
            </p:nvSpPr>
            <p:spPr>
              <a:xfrm rot="18563837">
                <a:off x="989178" y="5357831"/>
                <a:ext cx="190500" cy="85824"/>
              </a:xfrm>
              <a:prstGeom prst="rect">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c 81">
                <a:extLst>
                  <a:ext uri="{FF2B5EF4-FFF2-40B4-BE49-F238E27FC236}">
                    <a16:creationId xmlns:a16="http://schemas.microsoft.com/office/drawing/2014/main" id="{617979B9-B7A4-45E3-A27B-3E9635172843}"/>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1F4FEF3F-F300-47E4-A8CE-E4D1A83589D3}"/>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BABF0B42-F447-48E2-BCB5-C3699EAFB534}"/>
                </a:ext>
              </a:extLst>
            </p:cNvPr>
            <p:cNvGrpSpPr/>
            <p:nvPr/>
          </p:nvGrpSpPr>
          <p:grpSpPr>
            <a:xfrm rot="4907548">
              <a:off x="646038" y="4275069"/>
              <a:ext cx="385439" cy="344436"/>
              <a:chOff x="904653" y="5209906"/>
              <a:chExt cx="385439" cy="344436"/>
            </a:xfrm>
          </p:grpSpPr>
          <p:sp>
            <p:nvSpPr>
              <p:cNvPr id="78" name="Rectangle 77">
                <a:extLst>
                  <a:ext uri="{FF2B5EF4-FFF2-40B4-BE49-F238E27FC236}">
                    <a16:creationId xmlns:a16="http://schemas.microsoft.com/office/drawing/2014/main" id="{D073B53B-F882-4EB5-A1DE-BB3EB6E66FAA}"/>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c 78">
                <a:extLst>
                  <a:ext uri="{FF2B5EF4-FFF2-40B4-BE49-F238E27FC236}">
                    <a16:creationId xmlns:a16="http://schemas.microsoft.com/office/drawing/2014/main" id="{E02F4EB2-CB00-4C93-9DE6-A5FD26F02A92}"/>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a:extLst>
                  <a:ext uri="{FF2B5EF4-FFF2-40B4-BE49-F238E27FC236}">
                    <a16:creationId xmlns:a16="http://schemas.microsoft.com/office/drawing/2014/main" id="{44C43F98-0D5C-4700-A0E1-DA1425BF7D4B}"/>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650EE42-87DC-415B-962A-21913431C0E2}"/>
                </a:ext>
              </a:extLst>
            </p:cNvPr>
            <p:cNvGrpSpPr/>
            <p:nvPr/>
          </p:nvGrpSpPr>
          <p:grpSpPr>
            <a:xfrm rot="12311479">
              <a:off x="1929933" y="4320457"/>
              <a:ext cx="385439" cy="344436"/>
              <a:chOff x="904653" y="5209906"/>
              <a:chExt cx="385439" cy="344436"/>
            </a:xfrm>
          </p:grpSpPr>
          <p:sp>
            <p:nvSpPr>
              <p:cNvPr id="75" name="Rectangle 74">
                <a:extLst>
                  <a:ext uri="{FF2B5EF4-FFF2-40B4-BE49-F238E27FC236}">
                    <a16:creationId xmlns:a16="http://schemas.microsoft.com/office/drawing/2014/main" id="{64BEC101-9938-4A61-9580-03F80E3353AE}"/>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c 75">
                <a:extLst>
                  <a:ext uri="{FF2B5EF4-FFF2-40B4-BE49-F238E27FC236}">
                    <a16:creationId xmlns:a16="http://schemas.microsoft.com/office/drawing/2014/main" id="{0B57A60B-C568-470F-A55E-4C0C30F26D48}"/>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a:extLst>
                  <a:ext uri="{FF2B5EF4-FFF2-40B4-BE49-F238E27FC236}">
                    <a16:creationId xmlns:a16="http://schemas.microsoft.com/office/drawing/2014/main" id="{05AE0184-1A01-4C5C-9D5C-ECD73BC43438}"/>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1AFB51CD-08D9-4F39-85AB-3EFCA074A1B7}"/>
                </a:ext>
              </a:extLst>
            </p:cNvPr>
            <p:cNvGrpSpPr/>
            <p:nvPr/>
          </p:nvGrpSpPr>
          <p:grpSpPr>
            <a:xfrm rot="7576526">
              <a:off x="1137514" y="3932428"/>
              <a:ext cx="385439" cy="344436"/>
              <a:chOff x="904653" y="5209906"/>
              <a:chExt cx="385439" cy="344436"/>
            </a:xfrm>
          </p:grpSpPr>
          <p:sp>
            <p:nvSpPr>
              <p:cNvPr id="72" name="Rectangle 71">
                <a:extLst>
                  <a:ext uri="{FF2B5EF4-FFF2-40B4-BE49-F238E27FC236}">
                    <a16:creationId xmlns:a16="http://schemas.microsoft.com/office/drawing/2014/main" id="{321519D4-17FD-4BFB-A0B5-FE4EEBAC8DA5}"/>
                  </a:ext>
                </a:extLst>
              </p:cNvPr>
              <p:cNvSpPr/>
              <p:nvPr/>
            </p:nvSpPr>
            <p:spPr>
              <a:xfrm rot="18563837">
                <a:off x="989178" y="5357831"/>
                <a:ext cx="190500" cy="85824"/>
              </a:xfrm>
              <a:prstGeom prst="rect">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c 72">
                <a:extLst>
                  <a:ext uri="{FF2B5EF4-FFF2-40B4-BE49-F238E27FC236}">
                    <a16:creationId xmlns:a16="http://schemas.microsoft.com/office/drawing/2014/main" id="{86B5BE3A-6E94-43FD-942A-05D7F09BBEE9}"/>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26386E34-CB1B-4D52-B88E-E86B2335D6F0}"/>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6F27F405-B81A-49BF-806B-44B17061665B}"/>
                </a:ext>
              </a:extLst>
            </p:cNvPr>
            <p:cNvGrpSpPr/>
            <p:nvPr/>
          </p:nvGrpSpPr>
          <p:grpSpPr>
            <a:xfrm rot="15422670">
              <a:off x="1956442" y="4813657"/>
              <a:ext cx="385439" cy="344436"/>
              <a:chOff x="904653" y="5209906"/>
              <a:chExt cx="385439" cy="344436"/>
            </a:xfrm>
          </p:grpSpPr>
          <p:sp>
            <p:nvSpPr>
              <p:cNvPr id="69" name="Rectangle 68">
                <a:extLst>
                  <a:ext uri="{FF2B5EF4-FFF2-40B4-BE49-F238E27FC236}">
                    <a16:creationId xmlns:a16="http://schemas.microsoft.com/office/drawing/2014/main" id="{C9EA1443-5393-4EEF-B6CA-ECA1DC0CFA53}"/>
                  </a:ext>
                </a:extLst>
              </p:cNvPr>
              <p:cNvSpPr/>
              <p:nvPr/>
            </p:nvSpPr>
            <p:spPr>
              <a:xfrm rot="18563837">
                <a:off x="989178" y="5357831"/>
                <a:ext cx="190500" cy="85824"/>
              </a:xfrm>
              <a:prstGeom prst="rect">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c 69">
                <a:extLst>
                  <a:ext uri="{FF2B5EF4-FFF2-40B4-BE49-F238E27FC236}">
                    <a16:creationId xmlns:a16="http://schemas.microsoft.com/office/drawing/2014/main" id="{9150DB51-5CE9-4E15-9783-C677880BD84A}"/>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CEDD2999-FD4E-4450-BA05-F865099571FE}"/>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60C0BEFC-6F90-4251-9175-94F3AA8CB980}"/>
                </a:ext>
              </a:extLst>
            </p:cNvPr>
            <p:cNvGrpSpPr/>
            <p:nvPr/>
          </p:nvGrpSpPr>
          <p:grpSpPr>
            <a:xfrm rot="11308375">
              <a:off x="1755143" y="4109711"/>
              <a:ext cx="385439" cy="344436"/>
              <a:chOff x="904653" y="5209906"/>
              <a:chExt cx="385439" cy="344436"/>
            </a:xfrm>
          </p:grpSpPr>
          <p:sp>
            <p:nvSpPr>
              <p:cNvPr id="66" name="Rectangle 65">
                <a:extLst>
                  <a:ext uri="{FF2B5EF4-FFF2-40B4-BE49-F238E27FC236}">
                    <a16:creationId xmlns:a16="http://schemas.microsoft.com/office/drawing/2014/main" id="{40E41037-B07B-43B2-9312-52376BC00298}"/>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c 66">
                <a:extLst>
                  <a:ext uri="{FF2B5EF4-FFF2-40B4-BE49-F238E27FC236}">
                    <a16:creationId xmlns:a16="http://schemas.microsoft.com/office/drawing/2014/main" id="{B1D8D645-77B4-4D7E-B77C-9E37964274F4}"/>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0F68CEAB-5A54-4833-958A-F524BE024DC1}"/>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2" name="Group 91">
            <a:extLst>
              <a:ext uri="{FF2B5EF4-FFF2-40B4-BE49-F238E27FC236}">
                <a16:creationId xmlns:a16="http://schemas.microsoft.com/office/drawing/2014/main" id="{0964A14C-EBB7-4DC0-991A-6892B4E9B622}"/>
              </a:ext>
            </a:extLst>
          </p:cNvPr>
          <p:cNvGrpSpPr/>
          <p:nvPr/>
        </p:nvGrpSpPr>
        <p:grpSpPr>
          <a:xfrm>
            <a:off x="6428802" y="3811281"/>
            <a:ext cx="1750747" cy="1678194"/>
            <a:chOff x="570633" y="3911926"/>
            <a:chExt cx="1750747" cy="1678194"/>
          </a:xfrm>
        </p:grpSpPr>
        <p:sp>
          <p:nvSpPr>
            <p:cNvPr id="93" name="Oval 92">
              <a:extLst>
                <a:ext uri="{FF2B5EF4-FFF2-40B4-BE49-F238E27FC236}">
                  <a16:creationId xmlns:a16="http://schemas.microsoft.com/office/drawing/2014/main" id="{4D6810AA-DC4E-4EE1-AEDD-76D2A103967C}"/>
                </a:ext>
              </a:extLst>
            </p:cNvPr>
            <p:cNvSpPr/>
            <p:nvPr/>
          </p:nvSpPr>
          <p:spPr>
            <a:xfrm>
              <a:off x="749506" y="4084849"/>
              <a:ext cx="1436914" cy="1423851"/>
            </a:xfrm>
            <a:prstGeom prst="ellipse">
              <a:avLst/>
            </a:prstGeom>
            <a:blipFill>
              <a:blip r:embed="rId3">
                <a:duotone>
                  <a:prstClr val="black"/>
                  <a:srgbClr val="0000B8">
                    <a:tint val="45000"/>
                    <a:satMod val="400000"/>
                  </a:srgb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0E71ADE5-C8A8-417F-A7A1-F0217CAD40D8}"/>
                </a:ext>
              </a:extLst>
            </p:cNvPr>
            <p:cNvGrpSpPr/>
            <p:nvPr/>
          </p:nvGrpSpPr>
          <p:grpSpPr>
            <a:xfrm>
              <a:off x="904653" y="5209906"/>
              <a:ext cx="385439" cy="344436"/>
              <a:chOff x="904653" y="5209906"/>
              <a:chExt cx="385439" cy="344436"/>
            </a:xfrm>
          </p:grpSpPr>
          <p:sp>
            <p:nvSpPr>
              <p:cNvPr id="123" name="Rectangle 122">
                <a:extLst>
                  <a:ext uri="{FF2B5EF4-FFF2-40B4-BE49-F238E27FC236}">
                    <a16:creationId xmlns:a16="http://schemas.microsoft.com/office/drawing/2014/main" id="{7D1217EE-AD6D-4B9B-8BBF-A3CF63A9673E}"/>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Arc 123">
                <a:extLst>
                  <a:ext uri="{FF2B5EF4-FFF2-40B4-BE49-F238E27FC236}">
                    <a16:creationId xmlns:a16="http://schemas.microsoft.com/office/drawing/2014/main" id="{977FC5B6-6B61-4E4A-B9FB-019986B072C4}"/>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 124">
                <a:extLst>
                  <a:ext uri="{FF2B5EF4-FFF2-40B4-BE49-F238E27FC236}">
                    <a16:creationId xmlns:a16="http://schemas.microsoft.com/office/drawing/2014/main" id="{41187B17-2C4B-446D-AC96-D201666D0767}"/>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DF1CC50-DFCB-4C83-84B3-17667FC6D185}"/>
                </a:ext>
              </a:extLst>
            </p:cNvPr>
            <p:cNvGrpSpPr/>
            <p:nvPr/>
          </p:nvGrpSpPr>
          <p:grpSpPr>
            <a:xfrm rot="17091520">
              <a:off x="1606141" y="5225183"/>
              <a:ext cx="385439" cy="344436"/>
              <a:chOff x="904653" y="5209906"/>
              <a:chExt cx="385439" cy="344436"/>
            </a:xfrm>
          </p:grpSpPr>
          <p:sp>
            <p:nvSpPr>
              <p:cNvPr id="120" name="Rectangle 119">
                <a:extLst>
                  <a:ext uri="{FF2B5EF4-FFF2-40B4-BE49-F238E27FC236}">
                    <a16:creationId xmlns:a16="http://schemas.microsoft.com/office/drawing/2014/main" id="{5F7B589E-754D-4F9A-A9C6-3BD900194EC5}"/>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c 120">
                <a:extLst>
                  <a:ext uri="{FF2B5EF4-FFF2-40B4-BE49-F238E27FC236}">
                    <a16:creationId xmlns:a16="http://schemas.microsoft.com/office/drawing/2014/main" id="{15868C39-646E-43DE-B265-9B158E0215D9}"/>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ACDE1291-DFA7-4405-B78F-E30EB1DBD8D9}"/>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37DA568D-E109-45BC-8166-AC5CFAE7B487}"/>
                </a:ext>
              </a:extLst>
            </p:cNvPr>
            <p:cNvGrpSpPr/>
            <p:nvPr/>
          </p:nvGrpSpPr>
          <p:grpSpPr>
            <a:xfrm rot="2349808">
              <a:off x="570633" y="4753804"/>
              <a:ext cx="385439" cy="344436"/>
              <a:chOff x="904653" y="5209906"/>
              <a:chExt cx="385439" cy="344436"/>
            </a:xfrm>
          </p:grpSpPr>
          <p:sp>
            <p:nvSpPr>
              <p:cNvPr id="117" name="Rectangle 116">
                <a:extLst>
                  <a:ext uri="{FF2B5EF4-FFF2-40B4-BE49-F238E27FC236}">
                    <a16:creationId xmlns:a16="http://schemas.microsoft.com/office/drawing/2014/main" id="{24E5C775-B688-43D2-989D-E936454B2279}"/>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c 117">
                <a:extLst>
                  <a:ext uri="{FF2B5EF4-FFF2-40B4-BE49-F238E27FC236}">
                    <a16:creationId xmlns:a16="http://schemas.microsoft.com/office/drawing/2014/main" id="{EF3DD1EB-B3AC-4E25-A0C4-05FB69A17C63}"/>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Arc 118">
                <a:extLst>
                  <a:ext uri="{FF2B5EF4-FFF2-40B4-BE49-F238E27FC236}">
                    <a16:creationId xmlns:a16="http://schemas.microsoft.com/office/drawing/2014/main" id="{4F2B2FF1-7E90-4251-B86A-443EC834F683}"/>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3AB5DEAF-A8A7-44B5-A4AA-B30680458644}"/>
                </a:ext>
              </a:extLst>
            </p:cNvPr>
            <p:cNvGrpSpPr/>
            <p:nvPr/>
          </p:nvGrpSpPr>
          <p:grpSpPr>
            <a:xfrm rot="4907548">
              <a:off x="646038" y="4275069"/>
              <a:ext cx="385439" cy="344436"/>
              <a:chOff x="904653" y="5209906"/>
              <a:chExt cx="385439" cy="344436"/>
            </a:xfrm>
          </p:grpSpPr>
          <p:sp>
            <p:nvSpPr>
              <p:cNvPr id="114" name="Rectangle 113">
                <a:extLst>
                  <a:ext uri="{FF2B5EF4-FFF2-40B4-BE49-F238E27FC236}">
                    <a16:creationId xmlns:a16="http://schemas.microsoft.com/office/drawing/2014/main" id="{9FD0480D-5F27-4371-9F19-A2FB5AFA6BF2}"/>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rc 114">
                <a:extLst>
                  <a:ext uri="{FF2B5EF4-FFF2-40B4-BE49-F238E27FC236}">
                    <a16:creationId xmlns:a16="http://schemas.microsoft.com/office/drawing/2014/main" id="{66DC531D-76DC-4656-A8E0-275C9883F286}"/>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a16="http://schemas.microsoft.com/office/drawing/2014/main" id="{985A8911-9AB1-40C3-B868-60F157F7F348}"/>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0F6A60B0-7A8A-4EC6-A27C-B2C24CAE6195}"/>
                </a:ext>
              </a:extLst>
            </p:cNvPr>
            <p:cNvGrpSpPr/>
            <p:nvPr/>
          </p:nvGrpSpPr>
          <p:grpSpPr>
            <a:xfrm rot="12311479">
              <a:off x="1929933" y="4320457"/>
              <a:ext cx="385439" cy="344436"/>
              <a:chOff x="904653" y="5209906"/>
              <a:chExt cx="385439" cy="344436"/>
            </a:xfrm>
          </p:grpSpPr>
          <p:sp>
            <p:nvSpPr>
              <p:cNvPr id="111" name="Rectangle 110">
                <a:extLst>
                  <a:ext uri="{FF2B5EF4-FFF2-40B4-BE49-F238E27FC236}">
                    <a16:creationId xmlns:a16="http://schemas.microsoft.com/office/drawing/2014/main" id="{E11B1C6A-0AAB-4C38-8775-6AF13AC1DC4D}"/>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c 111">
                <a:extLst>
                  <a:ext uri="{FF2B5EF4-FFF2-40B4-BE49-F238E27FC236}">
                    <a16:creationId xmlns:a16="http://schemas.microsoft.com/office/drawing/2014/main" id="{2F985656-BAB9-4BE8-9A2E-DC964869EA16}"/>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B7C13D88-B8AA-4A51-BCCE-14FF47494FA6}"/>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43C2EA69-DDC1-4804-9AB7-C31F655D1AAE}"/>
                </a:ext>
              </a:extLst>
            </p:cNvPr>
            <p:cNvGrpSpPr/>
            <p:nvPr/>
          </p:nvGrpSpPr>
          <p:grpSpPr>
            <a:xfrm rot="7576526">
              <a:off x="1137514" y="3932428"/>
              <a:ext cx="385439" cy="344436"/>
              <a:chOff x="904653" y="5209906"/>
              <a:chExt cx="385439" cy="344436"/>
            </a:xfrm>
          </p:grpSpPr>
          <p:sp>
            <p:nvSpPr>
              <p:cNvPr id="108" name="Rectangle 107">
                <a:extLst>
                  <a:ext uri="{FF2B5EF4-FFF2-40B4-BE49-F238E27FC236}">
                    <a16:creationId xmlns:a16="http://schemas.microsoft.com/office/drawing/2014/main" id="{94F0125A-9E8D-430D-BF2B-4C47282FAFA8}"/>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c 108">
                <a:extLst>
                  <a:ext uri="{FF2B5EF4-FFF2-40B4-BE49-F238E27FC236}">
                    <a16:creationId xmlns:a16="http://schemas.microsoft.com/office/drawing/2014/main" id="{CA2C3754-D170-4D6E-80ED-B8E79D129301}"/>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Arc 109">
                <a:extLst>
                  <a:ext uri="{FF2B5EF4-FFF2-40B4-BE49-F238E27FC236}">
                    <a16:creationId xmlns:a16="http://schemas.microsoft.com/office/drawing/2014/main" id="{BE16EAA7-0820-43F0-990E-A56DBAFE8020}"/>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3FA26504-53BA-4EF3-AD68-7A67989E2E37}"/>
                </a:ext>
              </a:extLst>
            </p:cNvPr>
            <p:cNvGrpSpPr/>
            <p:nvPr/>
          </p:nvGrpSpPr>
          <p:grpSpPr>
            <a:xfrm rot="15422670">
              <a:off x="1956442" y="4813657"/>
              <a:ext cx="385439" cy="344436"/>
              <a:chOff x="904653" y="5209906"/>
              <a:chExt cx="385439" cy="344436"/>
            </a:xfrm>
          </p:grpSpPr>
          <p:sp>
            <p:nvSpPr>
              <p:cNvPr id="105" name="Rectangle 104">
                <a:extLst>
                  <a:ext uri="{FF2B5EF4-FFF2-40B4-BE49-F238E27FC236}">
                    <a16:creationId xmlns:a16="http://schemas.microsoft.com/office/drawing/2014/main" id="{8BA9D1BA-A99B-4F01-8246-19F2B8A5C6D9}"/>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rc 105">
                <a:extLst>
                  <a:ext uri="{FF2B5EF4-FFF2-40B4-BE49-F238E27FC236}">
                    <a16:creationId xmlns:a16="http://schemas.microsoft.com/office/drawing/2014/main" id="{F2CB2CAB-63AC-446B-8CAA-A477838DA7AE}"/>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c 106">
                <a:extLst>
                  <a:ext uri="{FF2B5EF4-FFF2-40B4-BE49-F238E27FC236}">
                    <a16:creationId xmlns:a16="http://schemas.microsoft.com/office/drawing/2014/main" id="{59626148-82F4-452F-A79C-956B47452F21}"/>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20313294-98D5-428A-A334-A111E51A6FF4}"/>
                </a:ext>
              </a:extLst>
            </p:cNvPr>
            <p:cNvGrpSpPr/>
            <p:nvPr/>
          </p:nvGrpSpPr>
          <p:grpSpPr>
            <a:xfrm rot="11308375">
              <a:off x="1755143" y="4109711"/>
              <a:ext cx="385439" cy="344436"/>
              <a:chOff x="904653" y="5209906"/>
              <a:chExt cx="385439" cy="344436"/>
            </a:xfrm>
          </p:grpSpPr>
          <p:sp>
            <p:nvSpPr>
              <p:cNvPr id="102" name="Rectangle 101">
                <a:extLst>
                  <a:ext uri="{FF2B5EF4-FFF2-40B4-BE49-F238E27FC236}">
                    <a16:creationId xmlns:a16="http://schemas.microsoft.com/office/drawing/2014/main" id="{73F9B055-6066-47CE-A75E-7858F2A9A2C1}"/>
                  </a:ext>
                </a:extLst>
              </p:cNvPr>
              <p:cNvSpPr/>
              <p:nvPr/>
            </p:nvSpPr>
            <p:spPr>
              <a:xfrm rot="18563837">
                <a:off x="989178" y="5357831"/>
                <a:ext cx="190500" cy="8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c 102">
                <a:extLst>
                  <a:ext uri="{FF2B5EF4-FFF2-40B4-BE49-F238E27FC236}">
                    <a16:creationId xmlns:a16="http://schemas.microsoft.com/office/drawing/2014/main" id="{3C611A35-A41E-40DA-BECD-182D634C1D18}"/>
                  </a:ext>
                </a:extLst>
              </p:cNvPr>
              <p:cNvSpPr/>
              <p:nvPr/>
            </p:nvSpPr>
            <p:spPr>
              <a:xfrm rot="5872714">
                <a:off x="903574" y="5210985"/>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a:extLst>
                  <a:ext uri="{FF2B5EF4-FFF2-40B4-BE49-F238E27FC236}">
                    <a16:creationId xmlns:a16="http://schemas.microsoft.com/office/drawing/2014/main" id="{BED4D081-2565-4277-8B5B-1E5A3279BA20}"/>
                  </a:ext>
                </a:extLst>
              </p:cNvPr>
              <p:cNvSpPr/>
              <p:nvPr/>
            </p:nvSpPr>
            <p:spPr>
              <a:xfrm rot="15203414">
                <a:off x="1107169" y="5371419"/>
                <a:ext cx="184002" cy="18184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26" name="Oval 125">
            <a:extLst>
              <a:ext uri="{FF2B5EF4-FFF2-40B4-BE49-F238E27FC236}">
                <a16:creationId xmlns:a16="http://schemas.microsoft.com/office/drawing/2014/main" id="{67AD1C35-B1C3-4A5D-A051-0B962CD70BDE}"/>
              </a:ext>
            </a:extLst>
          </p:cNvPr>
          <p:cNvSpPr/>
          <p:nvPr/>
        </p:nvSpPr>
        <p:spPr>
          <a:xfrm>
            <a:off x="6604722" y="2192897"/>
            <a:ext cx="1436914" cy="142385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181F504-5567-4E08-B564-E4D2E0047658}"/>
              </a:ext>
            </a:extLst>
          </p:cNvPr>
          <p:cNvSpPr txBox="1"/>
          <p:nvPr/>
        </p:nvSpPr>
        <p:spPr>
          <a:xfrm>
            <a:off x="6247403" y="1748391"/>
            <a:ext cx="2696572" cy="502702"/>
          </a:xfrm>
          <a:prstGeom prst="rect">
            <a:avLst/>
          </a:prstGeom>
          <a:noFill/>
        </p:spPr>
        <p:txBody>
          <a:bodyPr wrap="none" rtlCol="0">
            <a:spAutoFit/>
          </a:bodyPr>
          <a:lstStyle/>
          <a:p>
            <a:r>
              <a:rPr lang="en-US" dirty="0"/>
              <a:t>Negative Result (TB</a:t>
            </a:r>
            <a:r>
              <a:rPr lang="en-US" sz="4000" baseline="30000" dirty="0"/>
              <a:t>-</a:t>
            </a:r>
            <a:r>
              <a:rPr lang="en-US" dirty="0"/>
              <a:t>)</a:t>
            </a:r>
          </a:p>
        </p:txBody>
      </p:sp>
      <p:sp>
        <p:nvSpPr>
          <p:cNvPr id="128" name="TextBox 127">
            <a:extLst>
              <a:ext uri="{FF2B5EF4-FFF2-40B4-BE49-F238E27FC236}">
                <a16:creationId xmlns:a16="http://schemas.microsoft.com/office/drawing/2014/main" id="{9036AE34-1CF7-426B-9FF5-772D8B2EE282}"/>
              </a:ext>
            </a:extLst>
          </p:cNvPr>
          <p:cNvSpPr txBox="1"/>
          <p:nvPr/>
        </p:nvSpPr>
        <p:spPr>
          <a:xfrm>
            <a:off x="6292765" y="3611992"/>
            <a:ext cx="2611612" cy="420628"/>
          </a:xfrm>
          <a:prstGeom prst="rect">
            <a:avLst/>
          </a:prstGeom>
          <a:noFill/>
        </p:spPr>
        <p:txBody>
          <a:bodyPr wrap="none" rtlCol="0">
            <a:spAutoFit/>
          </a:bodyPr>
          <a:lstStyle/>
          <a:p>
            <a:r>
              <a:rPr lang="en-US" dirty="0"/>
              <a:t>Positive Result (TB</a:t>
            </a:r>
            <a:r>
              <a:rPr lang="en-US" sz="3200" baseline="30000" dirty="0"/>
              <a:t>+</a:t>
            </a:r>
            <a:r>
              <a:rPr lang="en-US" dirty="0"/>
              <a:t>)</a:t>
            </a:r>
          </a:p>
        </p:txBody>
      </p:sp>
      <p:sp>
        <p:nvSpPr>
          <p:cNvPr id="127" name="TextBox 126">
            <a:extLst>
              <a:ext uri="{FF2B5EF4-FFF2-40B4-BE49-F238E27FC236}">
                <a16:creationId xmlns:a16="http://schemas.microsoft.com/office/drawing/2014/main" id="{6AB77633-197F-42AD-AED0-3FBC70DB2583}"/>
              </a:ext>
            </a:extLst>
          </p:cNvPr>
          <p:cNvSpPr txBox="1"/>
          <p:nvPr/>
        </p:nvSpPr>
        <p:spPr>
          <a:xfrm>
            <a:off x="659488" y="3413750"/>
            <a:ext cx="1569660" cy="400110"/>
          </a:xfrm>
          <a:prstGeom prst="rect">
            <a:avLst/>
          </a:prstGeom>
          <a:noFill/>
        </p:spPr>
        <p:txBody>
          <a:bodyPr wrap="none" rtlCol="0">
            <a:spAutoFit/>
          </a:bodyPr>
          <a:lstStyle/>
          <a:p>
            <a:r>
              <a:rPr lang="en-US" dirty="0"/>
              <a:t>Healthy Cell</a:t>
            </a:r>
          </a:p>
        </p:txBody>
      </p:sp>
      <p:sp>
        <p:nvSpPr>
          <p:cNvPr id="130" name="TextBox 129">
            <a:extLst>
              <a:ext uri="{FF2B5EF4-FFF2-40B4-BE49-F238E27FC236}">
                <a16:creationId xmlns:a16="http://schemas.microsoft.com/office/drawing/2014/main" id="{4394320F-6077-42D0-9103-013A6AFCE04B}"/>
              </a:ext>
            </a:extLst>
          </p:cNvPr>
          <p:cNvSpPr txBox="1"/>
          <p:nvPr/>
        </p:nvSpPr>
        <p:spPr>
          <a:xfrm>
            <a:off x="250343" y="5315551"/>
            <a:ext cx="2367956" cy="400110"/>
          </a:xfrm>
          <a:prstGeom prst="rect">
            <a:avLst/>
          </a:prstGeom>
          <a:noFill/>
        </p:spPr>
        <p:txBody>
          <a:bodyPr wrap="none" rtlCol="0">
            <a:spAutoFit/>
          </a:bodyPr>
          <a:lstStyle/>
          <a:p>
            <a:r>
              <a:rPr lang="en-US" dirty="0"/>
              <a:t>Dead Cell (leaking)</a:t>
            </a:r>
          </a:p>
        </p:txBody>
      </p:sp>
      <p:sp>
        <p:nvSpPr>
          <p:cNvPr id="5" name="Rectangle 4"/>
          <p:cNvSpPr/>
          <p:nvPr/>
        </p:nvSpPr>
        <p:spPr>
          <a:xfrm>
            <a:off x="250343" y="6642556"/>
            <a:ext cx="3446777" cy="215444"/>
          </a:xfrm>
          <a:prstGeom prst="rect">
            <a:avLst/>
          </a:prstGeom>
        </p:spPr>
        <p:txBody>
          <a:bodyPr wrap="none">
            <a:spAutoFit/>
          </a:bodyPr>
          <a:lstStyle/>
          <a:p>
            <a:r>
              <a:rPr lang="en-US" sz="800" dirty="0"/>
              <a:t>Pic: https://www.nature.com/scitable/topicpage/what-is-a-cell-14023083</a:t>
            </a:r>
          </a:p>
        </p:txBody>
      </p:sp>
      <p:sp>
        <p:nvSpPr>
          <p:cNvPr id="4" name="TextBox 3">
            <a:extLst>
              <a:ext uri="{FF2B5EF4-FFF2-40B4-BE49-F238E27FC236}">
                <a16:creationId xmlns:a16="http://schemas.microsoft.com/office/drawing/2014/main" id="{34F6D7C7-A40D-45AA-837E-58BA48B6B345}"/>
              </a:ext>
            </a:extLst>
          </p:cNvPr>
          <p:cNvSpPr txBox="1"/>
          <p:nvPr/>
        </p:nvSpPr>
        <p:spPr>
          <a:xfrm>
            <a:off x="2329859" y="3332232"/>
            <a:ext cx="1067472" cy="707886"/>
          </a:xfrm>
          <a:prstGeom prst="rect">
            <a:avLst/>
          </a:prstGeom>
          <a:noFill/>
        </p:spPr>
        <p:txBody>
          <a:bodyPr wrap="square" rtlCol="0">
            <a:spAutoFit/>
          </a:bodyPr>
          <a:lstStyle/>
          <a:p>
            <a:pPr algn="ctr"/>
            <a:r>
              <a:rPr lang="en-US" dirty="0">
                <a:solidFill>
                  <a:srgbClr val="0000B8"/>
                </a:solidFill>
              </a:rPr>
              <a:t>Trypan Blue</a:t>
            </a:r>
          </a:p>
        </p:txBody>
      </p:sp>
    </p:spTree>
    <p:extLst>
      <p:ext uri="{BB962C8B-B14F-4D97-AF65-F5344CB8AC3E}">
        <p14:creationId xmlns:p14="http://schemas.microsoft.com/office/powerpoint/2010/main" val="69970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fade">
                                      <p:cBhvr>
                                        <p:cTn id="30"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 grpId="0" animBg="1"/>
      <p:bldP spid="10" grpId="0" animBg="1"/>
      <p:bldP spid="128" grpId="0"/>
      <p:bldP spid="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4741" y="4142906"/>
            <a:ext cx="3235480" cy="2711474"/>
          </a:xfrm>
          <a:prstGeom prst="rect">
            <a:avLst/>
          </a:prstGeom>
        </p:spPr>
      </p:pic>
      <p:sp>
        <p:nvSpPr>
          <p:cNvPr id="145" name="Oval 144">
            <a:extLst>
              <a:ext uri="{FF2B5EF4-FFF2-40B4-BE49-F238E27FC236}">
                <a16:creationId xmlns:a16="http://schemas.microsoft.com/office/drawing/2014/main" id="{F4778FD3-39ED-4283-808F-0D97D65B4005}"/>
              </a:ext>
            </a:extLst>
          </p:cNvPr>
          <p:cNvSpPr/>
          <p:nvPr/>
        </p:nvSpPr>
        <p:spPr>
          <a:xfrm rot="19765863">
            <a:off x="770335" y="6089129"/>
            <a:ext cx="1216261" cy="348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580EA-E14C-4C0B-9EA9-D4AC4A5186F4}"/>
              </a:ext>
            </a:extLst>
          </p:cNvPr>
          <p:cNvSpPr>
            <a:spLocks noGrp="1"/>
          </p:cNvSpPr>
          <p:nvPr>
            <p:ph type="title"/>
          </p:nvPr>
        </p:nvSpPr>
        <p:spPr>
          <a:xfrm>
            <a:off x="457200" y="179388"/>
            <a:ext cx="8229600" cy="1143000"/>
          </a:xfrm>
        </p:spPr>
        <p:txBody>
          <a:bodyPr/>
          <a:lstStyle/>
          <a:p>
            <a:r>
              <a:rPr lang="en-US" dirty="0"/>
              <a:t>Apoptosis</a:t>
            </a:r>
          </a:p>
        </p:txBody>
      </p:sp>
      <p:sp>
        <p:nvSpPr>
          <p:cNvPr id="11" name="Rectangle 10">
            <a:extLst>
              <a:ext uri="{FF2B5EF4-FFF2-40B4-BE49-F238E27FC236}">
                <a16:creationId xmlns:a16="http://schemas.microsoft.com/office/drawing/2014/main" id="{D66AFF85-A352-4FC8-A34B-26E32FC62C51}"/>
              </a:ext>
            </a:extLst>
          </p:cNvPr>
          <p:cNvSpPr/>
          <p:nvPr/>
        </p:nvSpPr>
        <p:spPr>
          <a:xfrm>
            <a:off x="361967" y="1883361"/>
            <a:ext cx="1009650"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3264"/>
                </a:solidFill>
              </a:rPr>
              <a:t>Healthy</a:t>
            </a:r>
          </a:p>
        </p:txBody>
      </p:sp>
      <p:cxnSp>
        <p:nvCxnSpPr>
          <p:cNvPr id="13" name="Straight Arrow Connector 12">
            <a:extLst>
              <a:ext uri="{FF2B5EF4-FFF2-40B4-BE49-F238E27FC236}">
                <a16:creationId xmlns:a16="http://schemas.microsoft.com/office/drawing/2014/main" id="{B445E5D2-EFAB-462E-A17C-790FE09D9740}"/>
              </a:ext>
            </a:extLst>
          </p:cNvPr>
          <p:cNvCxnSpPr>
            <a:cxnSpLocks/>
            <a:stCxn id="11" idx="3"/>
            <a:endCxn id="82" idx="1"/>
          </p:cNvCxnSpPr>
          <p:nvPr/>
        </p:nvCxnSpPr>
        <p:spPr>
          <a:xfrm flipV="1">
            <a:off x="1371617" y="2106469"/>
            <a:ext cx="994604" cy="12040"/>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C703AE9-495E-471A-9B5B-450D92F7E683}"/>
              </a:ext>
            </a:extLst>
          </p:cNvPr>
          <p:cNvSpPr/>
          <p:nvPr/>
        </p:nvSpPr>
        <p:spPr>
          <a:xfrm>
            <a:off x="4455670" y="1684757"/>
            <a:ext cx="1492807" cy="428599"/>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Caspase Activation</a:t>
            </a:r>
          </a:p>
        </p:txBody>
      </p:sp>
      <p:cxnSp>
        <p:nvCxnSpPr>
          <p:cNvPr id="76" name="Straight Arrow Connector 75">
            <a:extLst>
              <a:ext uri="{FF2B5EF4-FFF2-40B4-BE49-F238E27FC236}">
                <a16:creationId xmlns:a16="http://schemas.microsoft.com/office/drawing/2014/main" id="{BA484ED0-9F16-499F-9911-FFF6C378576D}"/>
              </a:ext>
            </a:extLst>
          </p:cNvPr>
          <p:cNvCxnSpPr>
            <a:cxnSpLocks/>
            <a:stCxn id="15" idx="6"/>
          </p:cNvCxnSpPr>
          <p:nvPr/>
        </p:nvCxnSpPr>
        <p:spPr>
          <a:xfrm>
            <a:off x="5948477" y="1899057"/>
            <a:ext cx="872503" cy="232418"/>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1D4DAC9-2176-481A-A109-ACE1D9DD2651}"/>
              </a:ext>
            </a:extLst>
          </p:cNvPr>
          <p:cNvSpPr/>
          <p:nvPr/>
        </p:nvSpPr>
        <p:spPr>
          <a:xfrm>
            <a:off x="2366221" y="1871321"/>
            <a:ext cx="1294048"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MOMP</a:t>
            </a:r>
          </a:p>
        </p:txBody>
      </p:sp>
      <p:cxnSp>
        <p:nvCxnSpPr>
          <p:cNvPr id="85" name="Straight Arrow Connector 84">
            <a:extLst>
              <a:ext uri="{FF2B5EF4-FFF2-40B4-BE49-F238E27FC236}">
                <a16:creationId xmlns:a16="http://schemas.microsoft.com/office/drawing/2014/main" id="{4E5FC5DA-4766-4BEB-86D6-4B54BF968541}"/>
              </a:ext>
            </a:extLst>
          </p:cNvPr>
          <p:cNvCxnSpPr>
            <a:cxnSpLocks/>
          </p:cNvCxnSpPr>
          <p:nvPr/>
        </p:nvCxnSpPr>
        <p:spPr>
          <a:xfrm flipV="1">
            <a:off x="3629079" y="1980757"/>
            <a:ext cx="809447" cy="129508"/>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C9BDA09D-82FD-4375-9FE0-11066F083301}"/>
              </a:ext>
            </a:extLst>
          </p:cNvPr>
          <p:cNvSpPr/>
          <p:nvPr/>
        </p:nvSpPr>
        <p:spPr>
          <a:xfrm>
            <a:off x="7216138" y="2959613"/>
            <a:ext cx="1294048"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Cytoskeleton Disruption</a:t>
            </a:r>
          </a:p>
        </p:txBody>
      </p:sp>
      <p:pic>
        <p:nvPicPr>
          <p:cNvPr id="90" name="Picture 89">
            <a:extLst>
              <a:ext uri="{FF2B5EF4-FFF2-40B4-BE49-F238E27FC236}">
                <a16:creationId xmlns:a16="http://schemas.microsoft.com/office/drawing/2014/main" id="{6E31FB9E-EC7F-4940-9BC9-931B7BBACADD}"/>
              </a:ext>
            </a:extLst>
          </p:cNvPr>
          <p:cNvPicPr>
            <a:picLocks noChangeAspect="1"/>
          </p:cNvPicPr>
          <p:nvPr/>
        </p:nvPicPr>
        <p:blipFill>
          <a:blip r:embed="rId4"/>
          <a:stretch>
            <a:fillRect/>
          </a:stretch>
        </p:blipFill>
        <p:spPr>
          <a:xfrm>
            <a:off x="1456279" y="1557898"/>
            <a:ext cx="759204" cy="516173"/>
          </a:xfrm>
          <a:prstGeom prst="rect">
            <a:avLst/>
          </a:prstGeom>
        </p:spPr>
      </p:pic>
      <p:sp>
        <p:nvSpPr>
          <p:cNvPr id="93" name="Oval 92">
            <a:extLst>
              <a:ext uri="{FF2B5EF4-FFF2-40B4-BE49-F238E27FC236}">
                <a16:creationId xmlns:a16="http://schemas.microsoft.com/office/drawing/2014/main" id="{4F397AB1-62F6-4C7F-B70F-53C7FA789473}"/>
              </a:ext>
            </a:extLst>
          </p:cNvPr>
          <p:cNvSpPr/>
          <p:nvPr/>
        </p:nvSpPr>
        <p:spPr>
          <a:xfrm>
            <a:off x="7512098" y="3560789"/>
            <a:ext cx="815935" cy="5215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4" name="Oval 93">
            <a:extLst>
              <a:ext uri="{FF2B5EF4-FFF2-40B4-BE49-F238E27FC236}">
                <a16:creationId xmlns:a16="http://schemas.microsoft.com/office/drawing/2014/main" id="{1BE93BE0-4566-41AB-AA1E-C34E48CE4D76}"/>
              </a:ext>
            </a:extLst>
          </p:cNvPr>
          <p:cNvSpPr/>
          <p:nvPr/>
        </p:nvSpPr>
        <p:spPr>
          <a:xfrm>
            <a:off x="7711648" y="355257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5" name="Oval 94">
            <a:extLst>
              <a:ext uri="{FF2B5EF4-FFF2-40B4-BE49-F238E27FC236}">
                <a16:creationId xmlns:a16="http://schemas.microsoft.com/office/drawing/2014/main" id="{2BCD08C3-FB53-46DE-B649-EA7B40167BF9}"/>
              </a:ext>
            </a:extLst>
          </p:cNvPr>
          <p:cNvSpPr/>
          <p:nvPr/>
        </p:nvSpPr>
        <p:spPr>
          <a:xfrm>
            <a:off x="7628185" y="359083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6" name="Oval 95">
            <a:extLst>
              <a:ext uri="{FF2B5EF4-FFF2-40B4-BE49-F238E27FC236}">
                <a16:creationId xmlns:a16="http://schemas.microsoft.com/office/drawing/2014/main" id="{6BE3F97D-BF18-40B9-8048-D411AB3C9C43}"/>
              </a:ext>
            </a:extLst>
          </p:cNvPr>
          <p:cNvSpPr/>
          <p:nvPr/>
        </p:nvSpPr>
        <p:spPr>
          <a:xfrm>
            <a:off x="7547341" y="3652589"/>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7" name="Oval 96">
            <a:extLst>
              <a:ext uri="{FF2B5EF4-FFF2-40B4-BE49-F238E27FC236}">
                <a16:creationId xmlns:a16="http://schemas.microsoft.com/office/drawing/2014/main" id="{254B563A-4413-43C8-AA13-8E5E739B8DFF}"/>
              </a:ext>
            </a:extLst>
          </p:cNvPr>
          <p:cNvSpPr/>
          <p:nvPr/>
        </p:nvSpPr>
        <p:spPr>
          <a:xfrm>
            <a:off x="7485071" y="373636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8" name="Oval 97">
            <a:extLst>
              <a:ext uri="{FF2B5EF4-FFF2-40B4-BE49-F238E27FC236}">
                <a16:creationId xmlns:a16="http://schemas.microsoft.com/office/drawing/2014/main" id="{0823EC56-B5C4-4A9D-8CF2-4300191CA9F9}"/>
              </a:ext>
            </a:extLst>
          </p:cNvPr>
          <p:cNvSpPr/>
          <p:nvPr/>
        </p:nvSpPr>
        <p:spPr>
          <a:xfrm>
            <a:off x="7474356" y="383868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9" name="Oval 98">
            <a:extLst>
              <a:ext uri="{FF2B5EF4-FFF2-40B4-BE49-F238E27FC236}">
                <a16:creationId xmlns:a16="http://schemas.microsoft.com/office/drawing/2014/main" id="{000EFF76-2DF9-4BA3-AE63-26430C5A4C88}"/>
              </a:ext>
            </a:extLst>
          </p:cNvPr>
          <p:cNvSpPr/>
          <p:nvPr/>
        </p:nvSpPr>
        <p:spPr>
          <a:xfrm>
            <a:off x="7508645" y="391421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0" name="Oval 99">
            <a:extLst>
              <a:ext uri="{FF2B5EF4-FFF2-40B4-BE49-F238E27FC236}">
                <a16:creationId xmlns:a16="http://schemas.microsoft.com/office/drawing/2014/main" id="{A240B9AB-3BFB-4401-A708-5D736BAA6D2A}"/>
              </a:ext>
            </a:extLst>
          </p:cNvPr>
          <p:cNvSpPr/>
          <p:nvPr/>
        </p:nvSpPr>
        <p:spPr>
          <a:xfrm>
            <a:off x="7564486" y="397409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1" name="Oval 100">
            <a:extLst>
              <a:ext uri="{FF2B5EF4-FFF2-40B4-BE49-F238E27FC236}">
                <a16:creationId xmlns:a16="http://schemas.microsoft.com/office/drawing/2014/main" id="{E2E0B3BC-4452-4C8C-8A1E-23CCCB619D42}"/>
              </a:ext>
            </a:extLst>
          </p:cNvPr>
          <p:cNvSpPr/>
          <p:nvPr/>
        </p:nvSpPr>
        <p:spPr>
          <a:xfrm>
            <a:off x="7628185" y="401598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2" name="Oval 101">
            <a:extLst>
              <a:ext uri="{FF2B5EF4-FFF2-40B4-BE49-F238E27FC236}">
                <a16:creationId xmlns:a16="http://schemas.microsoft.com/office/drawing/2014/main" id="{ECB9F8AF-8801-42BD-908B-8A6B3F3012EA}"/>
              </a:ext>
            </a:extLst>
          </p:cNvPr>
          <p:cNvSpPr/>
          <p:nvPr/>
        </p:nvSpPr>
        <p:spPr>
          <a:xfrm>
            <a:off x="7703432" y="405020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3" name="Oval 102">
            <a:extLst>
              <a:ext uri="{FF2B5EF4-FFF2-40B4-BE49-F238E27FC236}">
                <a16:creationId xmlns:a16="http://schemas.microsoft.com/office/drawing/2014/main" id="{546EF9F2-2AFD-4100-82BB-E9F8366CDE81}"/>
              </a:ext>
            </a:extLst>
          </p:cNvPr>
          <p:cNvSpPr/>
          <p:nvPr/>
        </p:nvSpPr>
        <p:spPr>
          <a:xfrm>
            <a:off x="7776297" y="406949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4" name="Oval 103">
            <a:extLst>
              <a:ext uri="{FF2B5EF4-FFF2-40B4-BE49-F238E27FC236}">
                <a16:creationId xmlns:a16="http://schemas.microsoft.com/office/drawing/2014/main" id="{BA421323-9FE5-4AC8-BF74-CA6E07E706DB}"/>
              </a:ext>
            </a:extLst>
          </p:cNvPr>
          <p:cNvSpPr/>
          <p:nvPr/>
        </p:nvSpPr>
        <p:spPr>
          <a:xfrm>
            <a:off x="7849162" y="408449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5" name="Oval 104">
            <a:extLst>
              <a:ext uri="{FF2B5EF4-FFF2-40B4-BE49-F238E27FC236}">
                <a16:creationId xmlns:a16="http://schemas.microsoft.com/office/drawing/2014/main" id="{1C0E8FD3-A250-4B71-AEF9-3836B4D9167C}"/>
              </a:ext>
            </a:extLst>
          </p:cNvPr>
          <p:cNvSpPr/>
          <p:nvPr/>
        </p:nvSpPr>
        <p:spPr>
          <a:xfrm>
            <a:off x="7932508" y="408449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6" name="Oval 105">
            <a:extLst>
              <a:ext uri="{FF2B5EF4-FFF2-40B4-BE49-F238E27FC236}">
                <a16:creationId xmlns:a16="http://schemas.microsoft.com/office/drawing/2014/main" id="{E820E25F-4016-4DEB-8FC2-5AE6FDDCF7E4}"/>
              </a:ext>
            </a:extLst>
          </p:cNvPr>
          <p:cNvSpPr/>
          <p:nvPr/>
        </p:nvSpPr>
        <p:spPr>
          <a:xfrm>
            <a:off x="8012875" y="4074850"/>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7" name="Oval 106">
            <a:extLst>
              <a:ext uri="{FF2B5EF4-FFF2-40B4-BE49-F238E27FC236}">
                <a16:creationId xmlns:a16="http://schemas.microsoft.com/office/drawing/2014/main" id="{EE30E9D7-459E-4D98-A871-F95C09A40A95}"/>
              </a:ext>
            </a:extLst>
          </p:cNvPr>
          <p:cNvSpPr/>
          <p:nvPr/>
        </p:nvSpPr>
        <p:spPr>
          <a:xfrm>
            <a:off x="8095623" y="4048061"/>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8" name="Oval 107">
            <a:extLst>
              <a:ext uri="{FF2B5EF4-FFF2-40B4-BE49-F238E27FC236}">
                <a16:creationId xmlns:a16="http://schemas.microsoft.com/office/drawing/2014/main" id="{B3A8232B-700B-4B50-86FE-F112D939B292}"/>
              </a:ext>
            </a:extLst>
          </p:cNvPr>
          <p:cNvSpPr/>
          <p:nvPr/>
        </p:nvSpPr>
        <p:spPr>
          <a:xfrm>
            <a:off x="8161225" y="401948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09" name="Oval 108">
            <a:extLst>
              <a:ext uri="{FF2B5EF4-FFF2-40B4-BE49-F238E27FC236}">
                <a16:creationId xmlns:a16="http://schemas.microsoft.com/office/drawing/2014/main" id="{575F33E7-ED82-48B2-99C6-AE061CA89B4E}"/>
              </a:ext>
            </a:extLst>
          </p:cNvPr>
          <p:cNvSpPr/>
          <p:nvPr/>
        </p:nvSpPr>
        <p:spPr>
          <a:xfrm>
            <a:off x="8225674" y="398169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0" name="Oval 109">
            <a:extLst>
              <a:ext uri="{FF2B5EF4-FFF2-40B4-BE49-F238E27FC236}">
                <a16:creationId xmlns:a16="http://schemas.microsoft.com/office/drawing/2014/main" id="{D2DEE89E-F96E-4724-9DA9-0814838E1275}"/>
              </a:ext>
            </a:extLst>
          </p:cNvPr>
          <p:cNvSpPr/>
          <p:nvPr/>
        </p:nvSpPr>
        <p:spPr>
          <a:xfrm>
            <a:off x="8276599" y="393135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1" name="Oval 110">
            <a:extLst>
              <a:ext uri="{FF2B5EF4-FFF2-40B4-BE49-F238E27FC236}">
                <a16:creationId xmlns:a16="http://schemas.microsoft.com/office/drawing/2014/main" id="{A7229C73-7922-4BF0-8899-9A4F4C8F5F6E}"/>
              </a:ext>
            </a:extLst>
          </p:cNvPr>
          <p:cNvSpPr/>
          <p:nvPr/>
        </p:nvSpPr>
        <p:spPr>
          <a:xfrm>
            <a:off x="8310889" y="386749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2" name="Oval 111">
            <a:extLst>
              <a:ext uri="{FF2B5EF4-FFF2-40B4-BE49-F238E27FC236}">
                <a16:creationId xmlns:a16="http://schemas.microsoft.com/office/drawing/2014/main" id="{DCAD285D-23F8-4EC2-9D99-1C91E91C4B25}"/>
              </a:ext>
            </a:extLst>
          </p:cNvPr>
          <p:cNvSpPr/>
          <p:nvPr/>
        </p:nvSpPr>
        <p:spPr>
          <a:xfrm>
            <a:off x="8328033" y="380439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3" name="Oval 112">
            <a:extLst>
              <a:ext uri="{FF2B5EF4-FFF2-40B4-BE49-F238E27FC236}">
                <a16:creationId xmlns:a16="http://schemas.microsoft.com/office/drawing/2014/main" id="{85AF0DE4-B9FE-4CE9-BBEC-C0B565706D68}"/>
              </a:ext>
            </a:extLst>
          </p:cNvPr>
          <p:cNvSpPr/>
          <p:nvPr/>
        </p:nvSpPr>
        <p:spPr>
          <a:xfrm>
            <a:off x="8307793" y="373207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4" name="Oval 113">
            <a:extLst>
              <a:ext uri="{FF2B5EF4-FFF2-40B4-BE49-F238E27FC236}">
                <a16:creationId xmlns:a16="http://schemas.microsoft.com/office/drawing/2014/main" id="{EEAA75CC-5E9F-4505-83E6-2AC5E0B61CA1}"/>
              </a:ext>
            </a:extLst>
          </p:cNvPr>
          <p:cNvSpPr/>
          <p:nvPr/>
        </p:nvSpPr>
        <p:spPr>
          <a:xfrm>
            <a:off x="8268652" y="366973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5" name="Oval 114">
            <a:extLst>
              <a:ext uri="{FF2B5EF4-FFF2-40B4-BE49-F238E27FC236}">
                <a16:creationId xmlns:a16="http://schemas.microsoft.com/office/drawing/2014/main" id="{618369AA-067A-402F-8D88-06EDCE4F2790}"/>
              </a:ext>
            </a:extLst>
          </p:cNvPr>
          <p:cNvSpPr/>
          <p:nvPr/>
        </p:nvSpPr>
        <p:spPr>
          <a:xfrm>
            <a:off x="8225673" y="362512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6" name="Oval 115">
            <a:extLst>
              <a:ext uri="{FF2B5EF4-FFF2-40B4-BE49-F238E27FC236}">
                <a16:creationId xmlns:a16="http://schemas.microsoft.com/office/drawing/2014/main" id="{19E04521-97C1-4262-8327-DD6F6EB609B2}"/>
              </a:ext>
            </a:extLst>
          </p:cNvPr>
          <p:cNvSpPr/>
          <p:nvPr/>
        </p:nvSpPr>
        <p:spPr>
          <a:xfrm>
            <a:off x="8178370" y="359083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7" name="Oval 116">
            <a:extLst>
              <a:ext uri="{FF2B5EF4-FFF2-40B4-BE49-F238E27FC236}">
                <a16:creationId xmlns:a16="http://schemas.microsoft.com/office/drawing/2014/main" id="{48E8EA1E-38F1-480E-AC5F-E88E09714548}"/>
              </a:ext>
            </a:extLst>
          </p:cNvPr>
          <p:cNvSpPr/>
          <p:nvPr/>
        </p:nvSpPr>
        <p:spPr>
          <a:xfrm>
            <a:off x="8126936" y="356186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8" name="Oval 117">
            <a:extLst>
              <a:ext uri="{FF2B5EF4-FFF2-40B4-BE49-F238E27FC236}">
                <a16:creationId xmlns:a16="http://schemas.microsoft.com/office/drawing/2014/main" id="{6F21E258-4640-450B-A833-D9635911AC93}"/>
              </a:ext>
            </a:extLst>
          </p:cNvPr>
          <p:cNvSpPr/>
          <p:nvPr/>
        </p:nvSpPr>
        <p:spPr>
          <a:xfrm>
            <a:off x="8061334" y="354257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9" name="Oval 118">
            <a:extLst>
              <a:ext uri="{FF2B5EF4-FFF2-40B4-BE49-F238E27FC236}">
                <a16:creationId xmlns:a16="http://schemas.microsoft.com/office/drawing/2014/main" id="{9F848BBA-DA46-4EA8-9775-0D06FA2A9414}"/>
              </a:ext>
            </a:extLst>
          </p:cNvPr>
          <p:cNvSpPr/>
          <p:nvPr/>
        </p:nvSpPr>
        <p:spPr>
          <a:xfrm>
            <a:off x="7978468" y="3526501"/>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0" name="Oval 119">
            <a:extLst>
              <a:ext uri="{FF2B5EF4-FFF2-40B4-BE49-F238E27FC236}">
                <a16:creationId xmlns:a16="http://schemas.microsoft.com/office/drawing/2014/main" id="{E94E53F6-57C3-4B19-9AE8-93C0A5EB72FA}"/>
              </a:ext>
            </a:extLst>
          </p:cNvPr>
          <p:cNvSpPr/>
          <p:nvPr/>
        </p:nvSpPr>
        <p:spPr>
          <a:xfrm>
            <a:off x="7877560" y="3526500"/>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1" name="Oval 120">
            <a:extLst>
              <a:ext uri="{FF2B5EF4-FFF2-40B4-BE49-F238E27FC236}">
                <a16:creationId xmlns:a16="http://schemas.microsoft.com/office/drawing/2014/main" id="{C7A8E1B0-75A8-4C81-93D5-1353C17CBA21}"/>
              </a:ext>
            </a:extLst>
          </p:cNvPr>
          <p:cNvSpPr/>
          <p:nvPr/>
        </p:nvSpPr>
        <p:spPr>
          <a:xfrm>
            <a:off x="7793441" y="3535431"/>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122" name="Picture 121">
            <a:extLst>
              <a:ext uri="{FF2B5EF4-FFF2-40B4-BE49-F238E27FC236}">
                <a16:creationId xmlns:a16="http://schemas.microsoft.com/office/drawing/2014/main" id="{143613AE-D654-4F14-93B1-EE9CB13C6AD8}"/>
              </a:ext>
            </a:extLst>
          </p:cNvPr>
          <p:cNvPicPr>
            <a:picLocks noChangeAspect="1"/>
          </p:cNvPicPr>
          <p:nvPr/>
        </p:nvPicPr>
        <p:blipFill>
          <a:blip r:embed="rId4"/>
          <a:stretch>
            <a:fillRect/>
          </a:stretch>
        </p:blipFill>
        <p:spPr>
          <a:xfrm>
            <a:off x="7667049" y="3710973"/>
            <a:ext cx="371020" cy="252252"/>
          </a:xfrm>
          <a:prstGeom prst="rect">
            <a:avLst/>
          </a:prstGeom>
        </p:spPr>
      </p:pic>
      <p:sp>
        <p:nvSpPr>
          <p:cNvPr id="123" name="Freeform: Shape 122">
            <a:extLst>
              <a:ext uri="{FF2B5EF4-FFF2-40B4-BE49-F238E27FC236}">
                <a16:creationId xmlns:a16="http://schemas.microsoft.com/office/drawing/2014/main" id="{F4E24A58-7494-4528-B51A-C9D899E54750}"/>
              </a:ext>
            </a:extLst>
          </p:cNvPr>
          <p:cNvSpPr/>
          <p:nvPr/>
        </p:nvSpPr>
        <p:spPr>
          <a:xfrm>
            <a:off x="7913803" y="3915350"/>
            <a:ext cx="193675" cy="66882"/>
          </a:xfrm>
          <a:custGeom>
            <a:avLst/>
            <a:gdLst>
              <a:gd name="connsiteX0" fmla="*/ 0 w 193675"/>
              <a:gd name="connsiteY0" fmla="*/ 60325 h 66882"/>
              <a:gd name="connsiteX1" fmla="*/ 63500 w 193675"/>
              <a:gd name="connsiteY1" fmla="*/ 22225 h 66882"/>
              <a:gd name="connsiteX2" fmla="*/ 123825 w 193675"/>
              <a:gd name="connsiteY2" fmla="*/ 66675 h 66882"/>
              <a:gd name="connsiteX3" fmla="*/ 193675 w 193675"/>
              <a:gd name="connsiteY3" fmla="*/ 0 h 66882"/>
            </a:gdLst>
            <a:ahLst/>
            <a:cxnLst>
              <a:cxn ang="0">
                <a:pos x="connsiteX0" y="connsiteY0"/>
              </a:cxn>
              <a:cxn ang="0">
                <a:pos x="connsiteX1" y="connsiteY1"/>
              </a:cxn>
              <a:cxn ang="0">
                <a:pos x="connsiteX2" y="connsiteY2"/>
              </a:cxn>
              <a:cxn ang="0">
                <a:pos x="connsiteX3" y="connsiteY3"/>
              </a:cxn>
            </a:cxnLst>
            <a:rect l="l" t="t" r="r" b="b"/>
            <a:pathLst>
              <a:path w="193675" h="66882">
                <a:moveTo>
                  <a:pt x="0" y="60325"/>
                </a:moveTo>
                <a:cubicBezTo>
                  <a:pt x="21431" y="40746"/>
                  <a:pt x="42863" y="21167"/>
                  <a:pt x="63500" y="22225"/>
                </a:cubicBezTo>
                <a:cubicBezTo>
                  <a:pt x="84137" y="23283"/>
                  <a:pt x="102129" y="70379"/>
                  <a:pt x="123825" y="66675"/>
                </a:cubicBezTo>
                <a:cubicBezTo>
                  <a:pt x="145521" y="62971"/>
                  <a:pt x="179917" y="17992"/>
                  <a:pt x="193675" y="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9B88F66-85FC-4451-93BA-E40A7D99DB47}"/>
              </a:ext>
            </a:extLst>
          </p:cNvPr>
          <p:cNvSpPr/>
          <p:nvPr/>
        </p:nvSpPr>
        <p:spPr>
          <a:xfrm rot="15895814">
            <a:off x="7902325" y="3664077"/>
            <a:ext cx="193675" cy="66882"/>
          </a:xfrm>
          <a:custGeom>
            <a:avLst/>
            <a:gdLst>
              <a:gd name="connsiteX0" fmla="*/ 0 w 193675"/>
              <a:gd name="connsiteY0" fmla="*/ 60325 h 66882"/>
              <a:gd name="connsiteX1" fmla="*/ 63500 w 193675"/>
              <a:gd name="connsiteY1" fmla="*/ 22225 h 66882"/>
              <a:gd name="connsiteX2" fmla="*/ 123825 w 193675"/>
              <a:gd name="connsiteY2" fmla="*/ 66675 h 66882"/>
              <a:gd name="connsiteX3" fmla="*/ 193675 w 193675"/>
              <a:gd name="connsiteY3" fmla="*/ 0 h 66882"/>
            </a:gdLst>
            <a:ahLst/>
            <a:cxnLst>
              <a:cxn ang="0">
                <a:pos x="connsiteX0" y="connsiteY0"/>
              </a:cxn>
              <a:cxn ang="0">
                <a:pos x="connsiteX1" y="connsiteY1"/>
              </a:cxn>
              <a:cxn ang="0">
                <a:pos x="connsiteX2" y="connsiteY2"/>
              </a:cxn>
              <a:cxn ang="0">
                <a:pos x="connsiteX3" y="connsiteY3"/>
              </a:cxn>
            </a:cxnLst>
            <a:rect l="l" t="t" r="r" b="b"/>
            <a:pathLst>
              <a:path w="193675" h="66882">
                <a:moveTo>
                  <a:pt x="0" y="60325"/>
                </a:moveTo>
                <a:cubicBezTo>
                  <a:pt x="21431" y="40746"/>
                  <a:pt x="42863" y="21167"/>
                  <a:pt x="63500" y="22225"/>
                </a:cubicBezTo>
                <a:cubicBezTo>
                  <a:pt x="84137" y="23283"/>
                  <a:pt x="102129" y="70379"/>
                  <a:pt x="123825" y="66675"/>
                </a:cubicBezTo>
                <a:cubicBezTo>
                  <a:pt x="145521" y="62971"/>
                  <a:pt x="179917" y="17992"/>
                  <a:pt x="193675" y="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A5D052F9-1E51-41B2-9766-A2D70E5B67A6}"/>
              </a:ext>
            </a:extLst>
          </p:cNvPr>
          <p:cNvSpPr/>
          <p:nvPr/>
        </p:nvSpPr>
        <p:spPr>
          <a:xfrm>
            <a:off x="8120178" y="3718396"/>
            <a:ext cx="101600" cy="50939"/>
          </a:xfrm>
          <a:custGeom>
            <a:avLst/>
            <a:gdLst>
              <a:gd name="connsiteX0" fmla="*/ 0 w 101600"/>
              <a:gd name="connsiteY0" fmla="*/ 6454 h 50939"/>
              <a:gd name="connsiteX1" fmla="*/ 66675 w 101600"/>
              <a:gd name="connsiteY1" fmla="*/ 50904 h 50939"/>
              <a:gd name="connsiteX2" fmla="*/ 69850 w 101600"/>
              <a:gd name="connsiteY2" fmla="*/ 104 h 50939"/>
              <a:gd name="connsiteX3" fmla="*/ 101600 w 101600"/>
              <a:gd name="connsiteY3" fmla="*/ 38204 h 50939"/>
            </a:gdLst>
            <a:ahLst/>
            <a:cxnLst>
              <a:cxn ang="0">
                <a:pos x="connsiteX0" y="connsiteY0"/>
              </a:cxn>
              <a:cxn ang="0">
                <a:pos x="connsiteX1" y="connsiteY1"/>
              </a:cxn>
              <a:cxn ang="0">
                <a:pos x="connsiteX2" y="connsiteY2"/>
              </a:cxn>
              <a:cxn ang="0">
                <a:pos x="connsiteX3" y="connsiteY3"/>
              </a:cxn>
            </a:cxnLst>
            <a:rect l="l" t="t" r="r" b="b"/>
            <a:pathLst>
              <a:path w="101600" h="50939">
                <a:moveTo>
                  <a:pt x="0" y="6454"/>
                </a:moveTo>
                <a:cubicBezTo>
                  <a:pt x="27516" y="29208"/>
                  <a:pt x="55033" y="51962"/>
                  <a:pt x="66675" y="50904"/>
                </a:cubicBezTo>
                <a:cubicBezTo>
                  <a:pt x="78317" y="49846"/>
                  <a:pt x="64029" y="2221"/>
                  <a:pt x="69850" y="104"/>
                </a:cubicBezTo>
                <a:cubicBezTo>
                  <a:pt x="75671" y="-2013"/>
                  <a:pt x="95779" y="28679"/>
                  <a:pt x="101600" y="38204"/>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8E85DE20-8D65-4A1C-BEB9-B9DE7B70C509}"/>
              </a:ext>
            </a:extLst>
          </p:cNvPr>
          <p:cNvSpPr/>
          <p:nvPr/>
        </p:nvSpPr>
        <p:spPr>
          <a:xfrm rot="7218772">
            <a:off x="7683896" y="3667584"/>
            <a:ext cx="101600" cy="50939"/>
          </a:xfrm>
          <a:custGeom>
            <a:avLst/>
            <a:gdLst>
              <a:gd name="connsiteX0" fmla="*/ 0 w 101600"/>
              <a:gd name="connsiteY0" fmla="*/ 6454 h 50939"/>
              <a:gd name="connsiteX1" fmla="*/ 66675 w 101600"/>
              <a:gd name="connsiteY1" fmla="*/ 50904 h 50939"/>
              <a:gd name="connsiteX2" fmla="*/ 69850 w 101600"/>
              <a:gd name="connsiteY2" fmla="*/ 104 h 50939"/>
              <a:gd name="connsiteX3" fmla="*/ 101600 w 101600"/>
              <a:gd name="connsiteY3" fmla="*/ 38204 h 50939"/>
            </a:gdLst>
            <a:ahLst/>
            <a:cxnLst>
              <a:cxn ang="0">
                <a:pos x="connsiteX0" y="connsiteY0"/>
              </a:cxn>
              <a:cxn ang="0">
                <a:pos x="connsiteX1" y="connsiteY1"/>
              </a:cxn>
              <a:cxn ang="0">
                <a:pos x="connsiteX2" y="connsiteY2"/>
              </a:cxn>
              <a:cxn ang="0">
                <a:pos x="connsiteX3" y="connsiteY3"/>
              </a:cxn>
            </a:cxnLst>
            <a:rect l="l" t="t" r="r" b="b"/>
            <a:pathLst>
              <a:path w="101600" h="50939">
                <a:moveTo>
                  <a:pt x="0" y="6454"/>
                </a:moveTo>
                <a:cubicBezTo>
                  <a:pt x="27516" y="29208"/>
                  <a:pt x="55033" y="51962"/>
                  <a:pt x="66675" y="50904"/>
                </a:cubicBezTo>
                <a:cubicBezTo>
                  <a:pt x="78317" y="49846"/>
                  <a:pt x="64029" y="2221"/>
                  <a:pt x="69850" y="104"/>
                </a:cubicBezTo>
                <a:cubicBezTo>
                  <a:pt x="75671" y="-2013"/>
                  <a:pt x="95779" y="28679"/>
                  <a:pt x="101600" y="38204"/>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58AADA56-6926-47B1-8765-E1B89ED62118}"/>
              </a:ext>
            </a:extLst>
          </p:cNvPr>
          <p:cNvSpPr/>
          <p:nvPr/>
        </p:nvSpPr>
        <p:spPr>
          <a:xfrm rot="14061901">
            <a:off x="7800578" y="3949653"/>
            <a:ext cx="101600" cy="50939"/>
          </a:xfrm>
          <a:custGeom>
            <a:avLst/>
            <a:gdLst>
              <a:gd name="connsiteX0" fmla="*/ 0 w 101600"/>
              <a:gd name="connsiteY0" fmla="*/ 6454 h 50939"/>
              <a:gd name="connsiteX1" fmla="*/ 66675 w 101600"/>
              <a:gd name="connsiteY1" fmla="*/ 50904 h 50939"/>
              <a:gd name="connsiteX2" fmla="*/ 69850 w 101600"/>
              <a:gd name="connsiteY2" fmla="*/ 104 h 50939"/>
              <a:gd name="connsiteX3" fmla="*/ 101600 w 101600"/>
              <a:gd name="connsiteY3" fmla="*/ 38204 h 50939"/>
            </a:gdLst>
            <a:ahLst/>
            <a:cxnLst>
              <a:cxn ang="0">
                <a:pos x="connsiteX0" y="connsiteY0"/>
              </a:cxn>
              <a:cxn ang="0">
                <a:pos x="connsiteX1" y="connsiteY1"/>
              </a:cxn>
              <a:cxn ang="0">
                <a:pos x="connsiteX2" y="connsiteY2"/>
              </a:cxn>
              <a:cxn ang="0">
                <a:pos x="connsiteX3" y="connsiteY3"/>
              </a:cxn>
            </a:cxnLst>
            <a:rect l="l" t="t" r="r" b="b"/>
            <a:pathLst>
              <a:path w="101600" h="50939">
                <a:moveTo>
                  <a:pt x="0" y="6454"/>
                </a:moveTo>
                <a:cubicBezTo>
                  <a:pt x="27516" y="29208"/>
                  <a:pt x="55033" y="51962"/>
                  <a:pt x="66675" y="50904"/>
                </a:cubicBezTo>
                <a:cubicBezTo>
                  <a:pt x="78317" y="49846"/>
                  <a:pt x="64029" y="2221"/>
                  <a:pt x="69850" y="104"/>
                </a:cubicBezTo>
                <a:cubicBezTo>
                  <a:pt x="75671" y="-2013"/>
                  <a:pt x="95779" y="28679"/>
                  <a:pt x="101600" y="38204"/>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7EEDFFE-F126-4B87-B3CB-DA697BCDA02C}"/>
              </a:ext>
            </a:extLst>
          </p:cNvPr>
          <p:cNvSpPr/>
          <p:nvPr/>
        </p:nvSpPr>
        <p:spPr>
          <a:xfrm rot="14134976">
            <a:off x="7509840" y="3801244"/>
            <a:ext cx="193675" cy="66882"/>
          </a:xfrm>
          <a:custGeom>
            <a:avLst/>
            <a:gdLst>
              <a:gd name="connsiteX0" fmla="*/ 0 w 193675"/>
              <a:gd name="connsiteY0" fmla="*/ 60325 h 66882"/>
              <a:gd name="connsiteX1" fmla="*/ 63500 w 193675"/>
              <a:gd name="connsiteY1" fmla="*/ 22225 h 66882"/>
              <a:gd name="connsiteX2" fmla="*/ 123825 w 193675"/>
              <a:gd name="connsiteY2" fmla="*/ 66675 h 66882"/>
              <a:gd name="connsiteX3" fmla="*/ 193675 w 193675"/>
              <a:gd name="connsiteY3" fmla="*/ 0 h 66882"/>
            </a:gdLst>
            <a:ahLst/>
            <a:cxnLst>
              <a:cxn ang="0">
                <a:pos x="connsiteX0" y="connsiteY0"/>
              </a:cxn>
              <a:cxn ang="0">
                <a:pos x="connsiteX1" y="connsiteY1"/>
              </a:cxn>
              <a:cxn ang="0">
                <a:pos x="connsiteX2" y="connsiteY2"/>
              </a:cxn>
              <a:cxn ang="0">
                <a:pos x="connsiteX3" y="connsiteY3"/>
              </a:cxn>
            </a:cxnLst>
            <a:rect l="l" t="t" r="r" b="b"/>
            <a:pathLst>
              <a:path w="193675" h="66882">
                <a:moveTo>
                  <a:pt x="0" y="60325"/>
                </a:moveTo>
                <a:cubicBezTo>
                  <a:pt x="21431" y="40746"/>
                  <a:pt x="42863" y="21167"/>
                  <a:pt x="63500" y="22225"/>
                </a:cubicBezTo>
                <a:cubicBezTo>
                  <a:pt x="84137" y="23283"/>
                  <a:pt x="102129" y="70379"/>
                  <a:pt x="123825" y="66675"/>
                </a:cubicBezTo>
                <a:cubicBezTo>
                  <a:pt x="145521" y="62971"/>
                  <a:pt x="179917" y="17992"/>
                  <a:pt x="193675" y="0"/>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Arc 128">
            <a:extLst>
              <a:ext uri="{FF2B5EF4-FFF2-40B4-BE49-F238E27FC236}">
                <a16:creationId xmlns:a16="http://schemas.microsoft.com/office/drawing/2014/main" id="{AE89B6AB-8516-473C-A464-C312885DBDCE}"/>
              </a:ext>
            </a:extLst>
          </p:cNvPr>
          <p:cNvSpPr/>
          <p:nvPr/>
        </p:nvSpPr>
        <p:spPr>
          <a:xfrm>
            <a:off x="8032555" y="3872971"/>
            <a:ext cx="145814" cy="75530"/>
          </a:xfrm>
          <a:prstGeom prst="arc">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 129">
            <a:extLst>
              <a:ext uri="{FF2B5EF4-FFF2-40B4-BE49-F238E27FC236}">
                <a16:creationId xmlns:a16="http://schemas.microsoft.com/office/drawing/2014/main" id="{F3D7878C-D45F-4A0D-829D-8702BE245001}"/>
              </a:ext>
            </a:extLst>
          </p:cNvPr>
          <p:cNvSpPr/>
          <p:nvPr/>
        </p:nvSpPr>
        <p:spPr>
          <a:xfrm rot="3903429">
            <a:off x="8137187" y="3761200"/>
            <a:ext cx="145814" cy="75530"/>
          </a:xfrm>
          <a:prstGeom prst="arc">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Arc 130">
            <a:extLst>
              <a:ext uri="{FF2B5EF4-FFF2-40B4-BE49-F238E27FC236}">
                <a16:creationId xmlns:a16="http://schemas.microsoft.com/office/drawing/2014/main" id="{227DFC48-3EEF-431E-8884-735FAC74CE9E}"/>
              </a:ext>
            </a:extLst>
          </p:cNvPr>
          <p:cNvSpPr/>
          <p:nvPr/>
        </p:nvSpPr>
        <p:spPr>
          <a:xfrm>
            <a:off x="7785328" y="3632129"/>
            <a:ext cx="145814" cy="75530"/>
          </a:xfrm>
          <a:prstGeom prst="arc">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 131">
            <a:extLst>
              <a:ext uri="{FF2B5EF4-FFF2-40B4-BE49-F238E27FC236}">
                <a16:creationId xmlns:a16="http://schemas.microsoft.com/office/drawing/2014/main" id="{A1916015-DF86-4781-9CB1-D7200E363946}"/>
              </a:ext>
            </a:extLst>
          </p:cNvPr>
          <p:cNvSpPr/>
          <p:nvPr/>
        </p:nvSpPr>
        <p:spPr>
          <a:xfrm rot="16382713">
            <a:off x="7997889" y="3861517"/>
            <a:ext cx="145814" cy="75530"/>
          </a:xfrm>
          <a:prstGeom prst="arc">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Rectangle 132">
            <a:extLst>
              <a:ext uri="{FF2B5EF4-FFF2-40B4-BE49-F238E27FC236}">
                <a16:creationId xmlns:a16="http://schemas.microsoft.com/office/drawing/2014/main" id="{D724BCA0-4E6B-4F5E-BACD-25B83DAFF105}"/>
              </a:ext>
            </a:extLst>
          </p:cNvPr>
          <p:cNvSpPr/>
          <p:nvPr/>
        </p:nvSpPr>
        <p:spPr>
          <a:xfrm>
            <a:off x="5298850" y="3634927"/>
            <a:ext cx="1294048"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Metabolic Activity</a:t>
            </a:r>
          </a:p>
        </p:txBody>
      </p:sp>
      <p:pic>
        <p:nvPicPr>
          <p:cNvPr id="134" name="Picture 133">
            <a:extLst>
              <a:ext uri="{FF2B5EF4-FFF2-40B4-BE49-F238E27FC236}">
                <a16:creationId xmlns:a16="http://schemas.microsoft.com/office/drawing/2014/main" id="{E5E3B4EB-7F96-4EEC-9FE8-3E6D5301EC27}"/>
              </a:ext>
            </a:extLst>
          </p:cNvPr>
          <p:cNvPicPr>
            <a:picLocks noChangeAspect="1"/>
          </p:cNvPicPr>
          <p:nvPr/>
        </p:nvPicPr>
        <p:blipFill>
          <a:blip r:embed="rId5"/>
          <a:stretch>
            <a:fillRect/>
          </a:stretch>
        </p:blipFill>
        <p:spPr>
          <a:xfrm>
            <a:off x="5518517" y="3134639"/>
            <a:ext cx="714314" cy="428588"/>
          </a:xfrm>
          <a:prstGeom prst="rect">
            <a:avLst/>
          </a:prstGeom>
        </p:spPr>
      </p:pic>
      <p:sp>
        <p:nvSpPr>
          <p:cNvPr id="135" name="Rectangle 134">
            <a:extLst>
              <a:ext uri="{FF2B5EF4-FFF2-40B4-BE49-F238E27FC236}">
                <a16:creationId xmlns:a16="http://schemas.microsoft.com/office/drawing/2014/main" id="{219654DE-2E9F-46CB-822E-BBC2BDD8E571}"/>
              </a:ext>
            </a:extLst>
          </p:cNvPr>
          <p:cNvSpPr/>
          <p:nvPr/>
        </p:nvSpPr>
        <p:spPr>
          <a:xfrm>
            <a:off x="3635581" y="3634655"/>
            <a:ext cx="1294048"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DNA Condensation</a:t>
            </a:r>
          </a:p>
        </p:txBody>
      </p:sp>
      <p:pic>
        <p:nvPicPr>
          <p:cNvPr id="136" name="Picture 135">
            <a:extLst>
              <a:ext uri="{FF2B5EF4-FFF2-40B4-BE49-F238E27FC236}">
                <a16:creationId xmlns:a16="http://schemas.microsoft.com/office/drawing/2014/main" id="{FC6AEDB4-A718-4142-A312-58170DCCDC7B}"/>
              </a:ext>
            </a:extLst>
          </p:cNvPr>
          <p:cNvPicPr>
            <a:picLocks noChangeAspect="1"/>
          </p:cNvPicPr>
          <p:nvPr/>
        </p:nvPicPr>
        <p:blipFill>
          <a:blip r:embed="rId6"/>
          <a:stretch>
            <a:fillRect/>
          </a:stretch>
        </p:blipFill>
        <p:spPr>
          <a:xfrm>
            <a:off x="3626274" y="2754585"/>
            <a:ext cx="319849" cy="732453"/>
          </a:xfrm>
          <a:prstGeom prst="rect">
            <a:avLst/>
          </a:prstGeom>
        </p:spPr>
      </p:pic>
      <p:pic>
        <p:nvPicPr>
          <p:cNvPr id="137" name="Picture 136">
            <a:extLst>
              <a:ext uri="{FF2B5EF4-FFF2-40B4-BE49-F238E27FC236}">
                <a16:creationId xmlns:a16="http://schemas.microsoft.com/office/drawing/2014/main" id="{339AF662-A4CA-439E-8418-FCB04CAC470D}"/>
              </a:ext>
            </a:extLst>
          </p:cNvPr>
          <p:cNvPicPr>
            <a:picLocks noChangeAspect="1"/>
          </p:cNvPicPr>
          <p:nvPr/>
        </p:nvPicPr>
        <p:blipFill>
          <a:blip r:embed="rId7"/>
          <a:stretch>
            <a:fillRect/>
          </a:stretch>
        </p:blipFill>
        <p:spPr>
          <a:xfrm>
            <a:off x="4159830" y="2714135"/>
            <a:ext cx="380761" cy="801254"/>
          </a:xfrm>
          <a:prstGeom prst="rect">
            <a:avLst/>
          </a:prstGeom>
        </p:spPr>
      </p:pic>
      <p:sp>
        <p:nvSpPr>
          <p:cNvPr id="138" name="Rectangle 137">
            <a:extLst>
              <a:ext uri="{FF2B5EF4-FFF2-40B4-BE49-F238E27FC236}">
                <a16:creationId xmlns:a16="http://schemas.microsoft.com/office/drawing/2014/main" id="{70663501-4B3C-47E7-A768-7C551302B02C}"/>
              </a:ext>
            </a:extLst>
          </p:cNvPr>
          <p:cNvSpPr/>
          <p:nvPr/>
        </p:nvSpPr>
        <p:spPr>
          <a:xfrm>
            <a:off x="1960534" y="3634927"/>
            <a:ext cx="1294048"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DNA Fragmentation</a:t>
            </a:r>
          </a:p>
        </p:txBody>
      </p:sp>
      <p:pic>
        <p:nvPicPr>
          <p:cNvPr id="139" name="Picture 138">
            <a:extLst>
              <a:ext uri="{FF2B5EF4-FFF2-40B4-BE49-F238E27FC236}">
                <a16:creationId xmlns:a16="http://schemas.microsoft.com/office/drawing/2014/main" id="{1B2E6419-85E4-4E8C-A9C7-86C115BAECBC}"/>
              </a:ext>
            </a:extLst>
          </p:cNvPr>
          <p:cNvPicPr>
            <a:picLocks noChangeAspect="1"/>
          </p:cNvPicPr>
          <p:nvPr/>
        </p:nvPicPr>
        <p:blipFill>
          <a:blip r:embed="rId8"/>
          <a:stretch>
            <a:fillRect/>
          </a:stretch>
        </p:blipFill>
        <p:spPr>
          <a:xfrm>
            <a:off x="2024227" y="3186620"/>
            <a:ext cx="1215989" cy="410303"/>
          </a:xfrm>
          <a:prstGeom prst="rect">
            <a:avLst/>
          </a:prstGeom>
        </p:spPr>
      </p:pic>
      <p:sp>
        <p:nvSpPr>
          <p:cNvPr id="140" name="Rectangle 139">
            <a:extLst>
              <a:ext uri="{FF2B5EF4-FFF2-40B4-BE49-F238E27FC236}">
                <a16:creationId xmlns:a16="http://schemas.microsoft.com/office/drawing/2014/main" id="{1123D824-CEBF-4A10-99F6-DFBDE5CA5ED3}"/>
              </a:ext>
            </a:extLst>
          </p:cNvPr>
          <p:cNvSpPr/>
          <p:nvPr/>
        </p:nvSpPr>
        <p:spPr>
          <a:xfrm>
            <a:off x="92540" y="3251890"/>
            <a:ext cx="1545629" cy="47029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Plasma Membrane Break</a:t>
            </a:r>
          </a:p>
        </p:txBody>
      </p:sp>
      <p:cxnSp>
        <p:nvCxnSpPr>
          <p:cNvPr id="141" name="Straight Arrow Connector 140">
            <a:extLst>
              <a:ext uri="{FF2B5EF4-FFF2-40B4-BE49-F238E27FC236}">
                <a16:creationId xmlns:a16="http://schemas.microsoft.com/office/drawing/2014/main" id="{03799400-F6EF-4FEF-BA18-FC759542F567}"/>
              </a:ext>
            </a:extLst>
          </p:cNvPr>
          <p:cNvCxnSpPr>
            <a:cxnSpLocks/>
            <a:stCxn id="15" idx="6"/>
          </p:cNvCxnSpPr>
          <p:nvPr/>
        </p:nvCxnSpPr>
        <p:spPr>
          <a:xfrm>
            <a:off x="5948477" y="1899057"/>
            <a:ext cx="1296239" cy="1073211"/>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3A9EBF8-5619-4985-BC1C-F3EA7532DB6B}"/>
              </a:ext>
            </a:extLst>
          </p:cNvPr>
          <p:cNvCxnSpPr>
            <a:cxnSpLocks/>
          </p:cNvCxnSpPr>
          <p:nvPr/>
        </p:nvCxnSpPr>
        <p:spPr>
          <a:xfrm>
            <a:off x="5195660" y="2217860"/>
            <a:ext cx="130601" cy="1388480"/>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8852671-1A52-47D5-B06B-7D625D1914DA}"/>
              </a:ext>
            </a:extLst>
          </p:cNvPr>
          <p:cNvCxnSpPr>
            <a:cxnSpLocks/>
            <a:stCxn id="133" idx="1"/>
            <a:endCxn id="135" idx="3"/>
          </p:cNvCxnSpPr>
          <p:nvPr/>
        </p:nvCxnSpPr>
        <p:spPr>
          <a:xfrm flipH="1" flipV="1">
            <a:off x="4929629" y="3869803"/>
            <a:ext cx="369221" cy="272"/>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2282CBA-4D6A-46DA-83DA-FE28FE1192BA}"/>
              </a:ext>
            </a:extLst>
          </p:cNvPr>
          <p:cNvCxnSpPr>
            <a:cxnSpLocks/>
            <a:stCxn id="135" idx="1"/>
            <a:endCxn id="138" idx="3"/>
          </p:cNvCxnSpPr>
          <p:nvPr/>
        </p:nvCxnSpPr>
        <p:spPr>
          <a:xfrm flipH="1">
            <a:off x="3254582" y="3869803"/>
            <a:ext cx="380999" cy="272"/>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C407AE96-E4D0-48FC-B774-F334E112BC97}"/>
              </a:ext>
            </a:extLst>
          </p:cNvPr>
          <p:cNvCxnSpPr>
            <a:cxnSpLocks/>
            <a:endCxn id="140" idx="3"/>
          </p:cNvCxnSpPr>
          <p:nvPr/>
        </p:nvCxnSpPr>
        <p:spPr>
          <a:xfrm flipH="1" flipV="1">
            <a:off x="1638169" y="3487038"/>
            <a:ext cx="332858" cy="381760"/>
          </a:xfrm>
          <a:prstGeom prst="straightConnector1">
            <a:avLst/>
          </a:prstGeom>
          <a:ln w="19050">
            <a:solidFill>
              <a:srgbClr val="0000B8"/>
            </a:solidFill>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D741D344-189A-49B1-911B-90EBEAB38FBB}"/>
              </a:ext>
            </a:extLst>
          </p:cNvPr>
          <p:cNvSpPr/>
          <p:nvPr/>
        </p:nvSpPr>
        <p:spPr>
          <a:xfrm>
            <a:off x="3099107" y="6287688"/>
            <a:ext cx="4341796" cy="738664"/>
          </a:xfrm>
          <a:prstGeom prst="rect">
            <a:avLst/>
          </a:prstGeom>
        </p:spPr>
        <p:txBody>
          <a:bodyPr wrap="square">
            <a:spAutoFit/>
          </a:bodyPr>
          <a:lstStyle/>
          <a:p>
            <a:r>
              <a:rPr lang="en-US" sz="600" dirty="0"/>
              <a:t>Picture reproduced from:</a:t>
            </a:r>
          </a:p>
          <a:p>
            <a:r>
              <a:rPr lang="en-US" sz="600" dirty="0"/>
              <a:t>Wei, Y.Y., et al., </a:t>
            </a:r>
            <a:r>
              <a:rPr lang="en-US" sz="600" i="1" dirty="0"/>
              <a:t>Proteomics analysis of </a:t>
            </a:r>
            <a:r>
              <a:rPr lang="en-US" sz="600" i="1" dirty="0" err="1"/>
              <a:t>chinese</a:t>
            </a:r>
            <a:r>
              <a:rPr lang="en-US" sz="600" i="1" dirty="0"/>
              <a:t> hamster ovary cells undergoing apoptosis during prolonged cultivation.</a:t>
            </a:r>
            <a:r>
              <a:rPr lang="en-US" sz="600" dirty="0"/>
              <a:t> </a:t>
            </a:r>
            <a:r>
              <a:rPr lang="en-US" sz="600" dirty="0" err="1"/>
              <a:t>Cytotechnology</a:t>
            </a:r>
            <a:r>
              <a:rPr lang="en-US" sz="600" dirty="0"/>
              <a:t>, 2011. </a:t>
            </a:r>
            <a:r>
              <a:rPr lang="en-US" sz="600" b="1" dirty="0"/>
              <a:t>63</a:t>
            </a:r>
            <a:r>
              <a:rPr lang="en-US" sz="600" dirty="0"/>
              <a:t>(6): p. 663-77</a:t>
            </a:r>
          </a:p>
          <a:p>
            <a:r>
              <a:rPr lang="en-US" sz="600" dirty="0"/>
              <a:t>Flow by </a:t>
            </a:r>
            <a:r>
              <a:rPr lang="en-US" sz="600" dirty="0" err="1"/>
              <a:t>Thermo</a:t>
            </a:r>
            <a:r>
              <a:rPr lang="en-US" sz="600" dirty="0"/>
              <a:t> Fisher: https://www.thermofisher.com/us/en/home/references/newsletters-and-journals/bioprobes-journal-of-cell-biology-applications/bioprobes-issues-2011/bioprobes-65-july-2011/cellevent-caspse-substrate.html</a:t>
            </a:r>
          </a:p>
          <a:p>
            <a:r>
              <a:rPr lang="en-US" sz="600" dirty="0"/>
              <a:t>.</a:t>
            </a:r>
          </a:p>
          <a:p>
            <a:endParaRPr lang="en-US" sz="600" dirty="0"/>
          </a:p>
        </p:txBody>
      </p:sp>
      <p:sp>
        <p:nvSpPr>
          <p:cNvPr id="3" name="TextBox 2">
            <a:extLst>
              <a:ext uri="{FF2B5EF4-FFF2-40B4-BE49-F238E27FC236}">
                <a16:creationId xmlns:a16="http://schemas.microsoft.com/office/drawing/2014/main" id="{1696A826-7957-4724-A577-F978D156BA1B}"/>
              </a:ext>
            </a:extLst>
          </p:cNvPr>
          <p:cNvSpPr txBox="1"/>
          <p:nvPr/>
        </p:nvSpPr>
        <p:spPr>
          <a:xfrm>
            <a:off x="7127965" y="1591079"/>
            <a:ext cx="1880770" cy="400110"/>
          </a:xfrm>
          <a:prstGeom prst="rect">
            <a:avLst/>
          </a:prstGeom>
          <a:noFill/>
        </p:spPr>
        <p:txBody>
          <a:bodyPr wrap="square" rtlCol="0">
            <a:spAutoFit/>
          </a:bodyPr>
          <a:lstStyle/>
          <a:p>
            <a:r>
              <a:rPr lang="en-US" dirty="0"/>
              <a:t>&gt; 10 hours</a:t>
            </a:r>
          </a:p>
        </p:txBody>
      </p:sp>
      <p:sp>
        <p:nvSpPr>
          <p:cNvPr id="7" name="TextBox 6">
            <a:extLst>
              <a:ext uri="{FF2B5EF4-FFF2-40B4-BE49-F238E27FC236}">
                <a16:creationId xmlns:a16="http://schemas.microsoft.com/office/drawing/2014/main" id="{9C1EA11D-EBD7-4050-AF59-F58DE100E650}"/>
              </a:ext>
            </a:extLst>
          </p:cNvPr>
          <p:cNvSpPr txBox="1"/>
          <p:nvPr/>
        </p:nvSpPr>
        <p:spPr>
          <a:xfrm>
            <a:off x="3373136" y="4467592"/>
            <a:ext cx="3351487" cy="1569660"/>
          </a:xfrm>
          <a:prstGeom prst="rect">
            <a:avLst/>
          </a:prstGeom>
          <a:noFill/>
        </p:spPr>
        <p:txBody>
          <a:bodyPr wrap="square" rtlCol="0">
            <a:spAutoFit/>
          </a:bodyPr>
          <a:lstStyle/>
          <a:p>
            <a:pPr marL="342900" indent="-342900">
              <a:buFont typeface="Arial" panose="020B0604020202020204" pitchFamily="34" charset="0"/>
              <a:buChar char="•"/>
            </a:pPr>
            <a:r>
              <a:rPr lang="en-US" sz="1600" dirty="0"/>
              <a:t>Early apoptosis event was marked by appearance of activated caspases.</a:t>
            </a:r>
          </a:p>
          <a:p>
            <a:pPr marL="342900" indent="-342900">
              <a:buFont typeface="Arial" panose="020B0604020202020204" pitchFamily="34" charset="0"/>
              <a:buChar char="•"/>
            </a:pPr>
            <a:r>
              <a:rPr lang="en-US" sz="1600" dirty="0"/>
              <a:t>Trypan blue indicates dead cells with permeable plasma membrane (last</a:t>
            </a:r>
            <a:r>
              <a:rPr lang="zh-CN" altLang="en-US" sz="1600" dirty="0"/>
              <a:t> </a:t>
            </a:r>
            <a:r>
              <a:rPr lang="en-US" altLang="zh-CN" sz="1600" dirty="0"/>
              <a:t>step)</a:t>
            </a:r>
            <a:endParaRPr lang="en-US" sz="1600" dirty="0"/>
          </a:p>
        </p:txBody>
      </p:sp>
      <p:cxnSp>
        <p:nvCxnSpPr>
          <p:cNvPr id="9" name="Connector: Elbow 8">
            <a:extLst>
              <a:ext uri="{FF2B5EF4-FFF2-40B4-BE49-F238E27FC236}">
                <a16:creationId xmlns:a16="http://schemas.microsoft.com/office/drawing/2014/main" id="{877E6946-FC9F-4F6D-A336-B7D0431518C9}"/>
              </a:ext>
            </a:extLst>
          </p:cNvPr>
          <p:cNvCxnSpPr>
            <a:cxnSpLocks/>
            <a:endCxn id="15" idx="6"/>
          </p:cNvCxnSpPr>
          <p:nvPr/>
        </p:nvCxnSpPr>
        <p:spPr>
          <a:xfrm rot="16200000" flipV="1">
            <a:off x="4877438" y="2970096"/>
            <a:ext cx="2884034" cy="741956"/>
          </a:xfrm>
          <a:prstGeom prst="bentConnector2">
            <a:avLst/>
          </a:prstGeom>
          <a:ln w="22225">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D556ED2-D6B5-41AD-AE93-50E4F65D3EB0}"/>
              </a:ext>
            </a:extLst>
          </p:cNvPr>
          <p:cNvCxnSpPr/>
          <p:nvPr/>
        </p:nvCxnSpPr>
        <p:spPr>
          <a:xfrm flipH="1">
            <a:off x="6360627" y="4779818"/>
            <a:ext cx="317618"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A4C50320-7E63-4FF1-AD49-FAFF9FF6D647}"/>
              </a:ext>
            </a:extLst>
          </p:cNvPr>
          <p:cNvCxnSpPr>
            <a:cxnSpLocks/>
          </p:cNvCxnSpPr>
          <p:nvPr/>
        </p:nvCxnSpPr>
        <p:spPr>
          <a:xfrm rot="16200000" flipV="1">
            <a:off x="2104735" y="4248553"/>
            <a:ext cx="2844475" cy="266595"/>
          </a:xfrm>
          <a:prstGeom prst="bentConnector3">
            <a:avLst>
              <a:gd name="adj1" fmla="val 88"/>
            </a:avLst>
          </a:prstGeom>
          <a:ln w="222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1CE09672-9182-43DC-BE66-8029113DA0F2}"/>
              </a:ext>
            </a:extLst>
          </p:cNvPr>
          <p:cNvCxnSpPr>
            <a:cxnSpLocks/>
            <a:endCxn id="140" idx="0"/>
          </p:cNvCxnSpPr>
          <p:nvPr/>
        </p:nvCxnSpPr>
        <p:spPr>
          <a:xfrm rot="10800000" flipV="1">
            <a:off x="865356" y="2959612"/>
            <a:ext cx="2528319" cy="292277"/>
          </a:xfrm>
          <a:prstGeom prst="bentConnector2">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7F3E8634-E046-4BF3-9E37-E0B573873740}"/>
              </a:ext>
            </a:extLst>
          </p:cNvPr>
          <p:cNvSpPr/>
          <p:nvPr/>
        </p:nvSpPr>
        <p:spPr>
          <a:xfrm>
            <a:off x="457200" y="4335279"/>
            <a:ext cx="1533574" cy="348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551" y="2369457"/>
            <a:ext cx="3892412" cy="400110"/>
          </a:xfrm>
          <a:prstGeom prst="rect">
            <a:avLst/>
          </a:prstGeom>
          <a:noFill/>
        </p:spPr>
        <p:txBody>
          <a:bodyPr wrap="none" rtlCol="0">
            <a:spAutoFit/>
          </a:bodyPr>
          <a:lstStyle/>
          <a:p>
            <a:r>
              <a:rPr lang="en-US" dirty="0"/>
              <a:t>Apoptosis: Regulated Cell Death</a:t>
            </a:r>
          </a:p>
        </p:txBody>
      </p:sp>
      <p:sp>
        <p:nvSpPr>
          <p:cNvPr id="209" name="Oval 208">
            <a:extLst>
              <a:ext uri="{FF2B5EF4-FFF2-40B4-BE49-F238E27FC236}">
                <a16:creationId xmlns:a16="http://schemas.microsoft.com/office/drawing/2014/main" id="{38D00AE2-74A6-4925-8AC5-56FA759D36B0}"/>
              </a:ext>
            </a:extLst>
          </p:cNvPr>
          <p:cNvSpPr/>
          <p:nvPr/>
        </p:nvSpPr>
        <p:spPr>
          <a:xfrm>
            <a:off x="6889477" y="2043223"/>
            <a:ext cx="874430" cy="5970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0" name="Oval 209">
            <a:extLst>
              <a:ext uri="{FF2B5EF4-FFF2-40B4-BE49-F238E27FC236}">
                <a16:creationId xmlns:a16="http://schemas.microsoft.com/office/drawing/2014/main" id="{D2D90AA8-916C-4E11-AA5A-E72DF233F932}"/>
              </a:ext>
            </a:extLst>
          </p:cNvPr>
          <p:cNvSpPr/>
          <p:nvPr/>
        </p:nvSpPr>
        <p:spPr>
          <a:xfrm>
            <a:off x="7117995" y="2075748"/>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1" name="Oval 210">
            <a:extLst>
              <a:ext uri="{FF2B5EF4-FFF2-40B4-BE49-F238E27FC236}">
                <a16:creationId xmlns:a16="http://schemas.microsoft.com/office/drawing/2014/main" id="{51C1A064-21C2-446B-B65F-F033241F9285}"/>
              </a:ext>
            </a:extLst>
          </p:cNvPr>
          <p:cNvSpPr/>
          <p:nvPr/>
        </p:nvSpPr>
        <p:spPr>
          <a:xfrm>
            <a:off x="7034532" y="211400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2" name="Oval 211">
            <a:extLst>
              <a:ext uri="{FF2B5EF4-FFF2-40B4-BE49-F238E27FC236}">
                <a16:creationId xmlns:a16="http://schemas.microsoft.com/office/drawing/2014/main" id="{5C524B3F-B3FA-42F6-B286-61BD64C971E5}"/>
              </a:ext>
            </a:extLst>
          </p:cNvPr>
          <p:cNvSpPr/>
          <p:nvPr/>
        </p:nvSpPr>
        <p:spPr>
          <a:xfrm>
            <a:off x="6953689" y="2175760"/>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3" name="Oval 212">
            <a:extLst>
              <a:ext uri="{FF2B5EF4-FFF2-40B4-BE49-F238E27FC236}">
                <a16:creationId xmlns:a16="http://schemas.microsoft.com/office/drawing/2014/main" id="{B87D8CB0-E40D-49D2-AC49-01BA866D812A}"/>
              </a:ext>
            </a:extLst>
          </p:cNvPr>
          <p:cNvSpPr/>
          <p:nvPr/>
        </p:nvSpPr>
        <p:spPr>
          <a:xfrm>
            <a:off x="6891419" y="225953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4" name="Oval 213">
            <a:extLst>
              <a:ext uri="{FF2B5EF4-FFF2-40B4-BE49-F238E27FC236}">
                <a16:creationId xmlns:a16="http://schemas.microsoft.com/office/drawing/2014/main" id="{0475D14C-4C1A-4C89-AFB4-43990B02DB07}"/>
              </a:ext>
            </a:extLst>
          </p:cNvPr>
          <p:cNvSpPr/>
          <p:nvPr/>
        </p:nvSpPr>
        <p:spPr>
          <a:xfrm>
            <a:off x="6880704" y="236185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5" name="Oval 214">
            <a:extLst>
              <a:ext uri="{FF2B5EF4-FFF2-40B4-BE49-F238E27FC236}">
                <a16:creationId xmlns:a16="http://schemas.microsoft.com/office/drawing/2014/main" id="{DEA5979E-C352-48AC-A4B4-14718DCB046E}"/>
              </a:ext>
            </a:extLst>
          </p:cNvPr>
          <p:cNvSpPr/>
          <p:nvPr/>
        </p:nvSpPr>
        <p:spPr>
          <a:xfrm>
            <a:off x="6914993" y="243738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6" name="Oval 215">
            <a:extLst>
              <a:ext uri="{FF2B5EF4-FFF2-40B4-BE49-F238E27FC236}">
                <a16:creationId xmlns:a16="http://schemas.microsoft.com/office/drawing/2014/main" id="{4825743E-02E2-4FC1-9448-44896338FFB2}"/>
              </a:ext>
            </a:extLst>
          </p:cNvPr>
          <p:cNvSpPr/>
          <p:nvPr/>
        </p:nvSpPr>
        <p:spPr>
          <a:xfrm>
            <a:off x="6970833" y="249726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7" name="Oval 216">
            <a:extLst>
              <a:ext uri="{FF2B5EF4-FFF2-40B4-BE49-F238E27FC236}">
                <a16:creationId xmlns:a16="http://schemas.microsoft.com/office/drawing/2014/main" id="{71892579-B9A3-4D8F-ADE7-52EDAC471773}"/>
              </a:ext>
            </a:extLst>
          </p:cNvPr>
          <p:cNvSpPr/>
          <p:nvPr/>
        </p:nvSpPr>
        <p:spPr>
          <a:xfrm>
            <a:off x="7034532" y="253915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8" name="Oval 217">
            <a:extLst>
              <a:ext uri="{FF2B5EF4-FFF2-40B4-BE49-F238E27FC236}">
                <a16:creationId xmlns:a16="http://schemas.microsoft.com/office/drawing/2014/main" id="{F7D146EF-9CCC-4CE5-BE6A-32A3CD59F6BF}"/>
              </a:ext>
            </a:extLst>
          </p:cNvPr>
          <p:cNvSpPr/>
          <p:nvPr/>
        </p:nvSpPr>
        <p:spPr>
          <a:xfrm>
            <a:off x="7109780" y="257337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19" name="Oval 218">
            <a:extLst>
              <a:ext uri="{FF2B5EF4-FFF2-40B4-BE49-F238E27FC236}">
                <a16:creationId xmlns:a16="http://schemas.microsoft.com/office/drawing/2014/main" id="{B7FBE381-69C8-49FD-B189-B31E93507D18}"/>
              </a:ext>
            </a:extLst>
          </p:cNvPr>
          <p:cNvSpPr/>
          <p:nvPr/>
        </p:nvSpPr>
        <p:spPr>
          <a:xfrm>
            <a:off x="7182645" y="259266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0" name="Oval 219">
            <a:extLst>
              <a:ext uri="{FF2B5EF4-FFF2-40B4-BE49-F238E27FC236}">
                <a16:creationId xmlns:a16="http://schemas.microsoft.com/office/drawing/2014/main" id="{70576287-CF33-418B-B8C9-5568B5971044}"/>
              </a:ext>
            </a:extLst>
          </p:cNvPr>
          <p:cNvSpPr/>
          <p:nvPr/>
        </p:nvSpPr>
        <p:spPr>
          <a:xfrm>
            <a:off x="7255509" y="260766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1" name="Oval 220">
            <a:extLst>
              <a:ext uri="{FF2B5EF4-FFF2-40B4-BE49-F238E27FC236}">
                <a16:creationId xmlns:a16="http://schemas.microsoft.com/office/drawing/2014/main" id="{2B2B3346-2561-48A4-99B4-5942791008A4}"/>
              </a:ext>
            </a:extLst>
          </p:cNvPr>
          <p:cNvSpPr/>
          <p:nvPr/>
        </p:nvSpPr>
        <p:spPr>
          <a:xfrm>
            <a:off x="7338856" y="260766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2" name="Oval 221">
            <a:extLst>
              <a:ext uri="{FF2B5EF4-FFF2-40B4-BE49-F238E27FC236}">
                <a16:creationId xmlns:a16="http://schemas.microsoft.com/office/drawing/2014/main" id="{A1638375-7A02-49DA-AE6D-414AA5CE47C8}"/>
              </a:ext>
            </a:extLst>
          </p:cNvPr>
          <p:cNvSpPr/>
          <p:nvPr/>
        </p:nvSpPr>
        <p:spPr>
          <a:xfrm>
            <a:off x="7419223" y="2598021"/>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3" name="Oval 222">
            <a:extLst>
              <a:ext uri="{FF2B5EF4-FFF2-40B4-BE49-F238E27FC236}">
                <a16:creationId xmlns:a16="http://schemas.microsoft.com/office/drawing/2014/main" id="{F9185AE6-0DC0-4E1A-B580-33DAC1AFFB90}"/>
              </a:ext>
            </a:extLst>
          </p:cNvPr>
          <p:cNvSpPr/>
          <p:nvPr/>
        </p:nvSpPr>
        <p:spPr>
          <a:xfrm>
            <a:off x="7501971" y="257123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4" name="Oval 223">
            <a:extLst>
              <a:ext uri="{FF2B5EF4-FFF2-40B4-BE49-F238E27FC236}">
                <a16:creationId xmlns:a16="http://schemas.microsoft.com/office/drawing/2014/main" id="{6565B34A-D371-41B8-A1D7-AA0FCB2B2536}"/>
              </a:ext>
            </a:extLst>
          </p:cNvPr>
          <p:cNvSpPr/>
          <p:nvPr/>
        </p:nvSpPr>
        <p:spPr>
          <a:xfrm>
            <a:off x="7567573" y="254265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5" name="Oval 224">
            <a:extLst>
              <a:ext uri="{FF2B5EF4-FFF2-40B4-BE49-F238E27FC236}">
                <a16:creationId xmlns:a16="http://schemas.microsoft.com/office/drawing/2014/main" id="{54547705-C87B-49A5-BE5E-8D465D2E3A63}"/>
              </a:ext>
            </a:extLst>
          </p:cNvPr>
          <p:cNvSpPr/>
          <p:nvPr/>
        </p:nvSpPr>
        <p:spPr>
          <a:xfrm>
            <a:off x="7632021" y="250486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6" name="Oval 225">
            <a:extLst>
              <a:ext uri="{FF2B5EF4-FFF2-40B4-BE49-F238E27FC236}">
                <a16:creationId xmlns:a16="http://schemas.microsoft.com/office/drawing/2014/main" id="{BF2EBD88-C032-41A0-B0F9-BBC3FBCBAB2C}"/>
              </a:ext>
            </a:extLst>
          </p:cNvPr>
          <p:cNvSpPr/>
          <p:nvPr/>
        </p:nvSpPr>
        <p:spPr>
          <a:xfrm>
            <a:off x="7682947" y="2454528"/>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7" name="Oval 226">
            <a:extLst>
              <a:ext uri="{FF2B5EF4-FFF2-40B4-BE49-F238E27FC236}">
                <a16:creationId xmlns:a16="http://schemas.microsoft.com/office/drawing/2014/main" id="{E03908F4-C82A-4023-A57D-01CAA9BFDDD4}"/>
              </a:ext>
            </a:extLst>
          </p:cNvPr>
          <p:cNvSpPr/>
          <p:nvPr/>
        </p:nvSpPr>
        <p:spPr>
          <a:xfrm>
            <a:off x="7717236" y="239066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8" name="Oval 227">
            <a:extLst>
              <a:ext uri="{FF2B5EF4-FFF2-40B4-BE49-F238E27FC236}">
                <a16:creationId xmlns:a16="http://schemas.microsoft.com/office/drawing/2014/main" id="{08078D0C-93F9-430F-AF22-6DF67D4A4798}"/>
              </a:ext>
            </a:extLst>
          </p:cNvPr>
          <p:cNvSpPr/>
          <p:nvPr/>
        </p:nvSpPr>
        <p:spPr>
          <a:xfrm>
            <a:off x="7734381" y="232756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29" name="Oval 228">
            <a:extLst>
              <a:ext uri="{FF2B5EF4-FFF2-40B4-BE49-F238E27FC236}">
                <a16:creationId xmlns:a16="http://schemas.microsoft.com/office/drawing/2014/main" id="{54A3900F-B929-48E8-A1DC-5A5690EEB498}"/>
              </a:ext>
            </a:extLst>
          </p:cNvPr>
          <p:cNvSpPr/>
          <p:nvPr/>
        </p:nvSpPr>
        <p:spPr>
          <a:xfrm>
            <a:off x="7714140" y="225524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0" name="Oval 229">
            <a:extLst>
              <a:ext uri="{FF2B5EF4-FFF2-40B4-BE49-F238E27FC236}">
                <a16:creationId xmlns:a16="http://schemas.microsoft.com/office/drawing/2014/main" id="{33A94251-0672-4639-BC78-D3704B8B52B1}"/>
              </a:ext>
            </a:extLst>
          </p:cNvPr>
          <p:cNvSpPr/>
          <p:nvPr/>
        </p:nvSpPr>
        <p:spPr>
          <a:xfrm>
            <a:off x="7675000" y="219290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1" name="Oval 230">
            <a:extLst>
              <a:ext uri="{FF2B5EF4-FFF2-40B4-BE49-F238E27FC236}">
                <a16:creationId xmlns:a16="http://schemas.microsoft.com/office/drawing/2014/main" id="{48F6BE6C-01CE-42CA-98AA-5E6F182788EC}"/>
              </a:ext>
            </a:extLst>
          </p:cNvPr>
          <p:cNvSpPr/>
          <p:nvPr/>
        </p:nvSpPr>
        <p:spPr>
          <a:xfrm>
            <a:off x="7632021" y="214829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2" name="Oval 231">
            <a:extLst>
              <a:ext uri="{FF2B5EF4-FFF2-40B4-BE49-F238E27FC236}">
                <a16:creationId xmlns:a16="http://schemas.microsoft.com/office/drawing/2014/main" id="{9362939F-CE70-4B7C-A73F-AA19AA717BBF}"/>
              </a:ext>
            </a:extLst>
          </p:cNvPr>
          <p:cNvSpPr/>
          <p:nvPr/>
        </p:nvSpPr>
        <p:spPr>
          <a:xfrm>
            <a:off x="7584717" y="211400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3" name="Oval 232">
            <a:extLst>
              <a:ext uri="{FF2B5EF4-FFF2-40B4-BE49-F238E27FC236}">
                <a16:creationId xmlns:a16="http://schemas.microsoft.com/office/drawing/2014/main" id="{5EBF4E78-2945-4EB8-A3CB-290F6EC66208}"/>
              </a:ext>
            </a:extLst>
          </p:cNvPr>
          <p:cNvSpPr/>
          <p:nvPr/>
        </p:nvSpPr>
        <p:spPr>
          <a:xfrm>
            <a:off x="7533284" y="208503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4" name="Oval 233">
            <a:extLst>
              <a:ext uri="{FF2B5EF4-FFF2-40B4-BE49-F238E27FC236}">
                <a16:creationId xmlns:a16="http://schemas.microsoft.com/office/drawing/2014/main" id="{90565BBF-C89A-4318-81FA-8C96BB538AB8}"/>
              </a:ext>
            </a:extLst>
          </p:cNvPr>
          <p:cNvSpPr/>
          <p:nvPr/>
        </p:nvSpPr>
        <p:spPr>
          <a:xfrm>
            <a:off x="7467681" y="205860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5" name="Oval 234">
            <a:extLst>
              <a:ext uri="{FF2B5EF4-FFF2-40B4-BE49-F238E27FC236}">
                <a16:creationId xmlns:a16="http://schemas.microsoft.com/office/drawing/2014/main" id="{03E91683-A3A2-46E6-A510-C7D57CE59E70}"/>
              </a:ext>
            </a:extLst>
          </p:cNvPr>
          <p:cNvSpPr/>
          <p:nvPr/>
        </p:nvSpPr>
        <p:spPr>
          <a:xfrm>
            <a:off x="7384815" y="204967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6" name="Oval 235">
            <a:extLst>
              <a:ext uri="{FF2B5EF4-FFF2-40B4-BE49-F238E27FC236}">
                <a16:creationId xmlns:a16="http://schemas.microsoft.com/office/drawing/2014/main" id="{CD85934E-4EAA-4D44-9764-6C9B1EAC9376}"/>
              </a:ext>
            </a:extLst>
          </p:cNvPr>
          <p:cNvSpPr/>
          <p:nvPr/>
        </p:nvSpPr>
        <p:spPr>
          <a:xfrm>
            <a:off x="7283908" y="2049671"/>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7" name="Oval 236">
            <a:extLst>
              <a:ext uri="{FF2B5EF4-FFF2-40B4-BE49-F238E27FC236}">
                <a16:creationId xmlns:a16="http://schemas.microsoft.com/office/drawing/2014/main" id="{B1A0C37A-8D9B-44E4-98AB-08FF3A151207}"/>
              </a:ext>
            </a:extLst>
          </p:cNvPr>
          <p:cNvSpPr/>
          <p:nvPr/>
        </p:nvSpPr>
        <p:spPr>
          <a:xfrm>
            <a:off x="7199789" y="205860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8" name="Oval 237">
            <a:extLst>
              <a:ext uri="{FF2B5EF4-FFF2-40B4-BE49-F238E27FC236}">
                <a16:creationId xmlns:a16="http://schemas.microsoft.com/office/drawing/2014/main" id="{B3AC6DD2-6DDB-42B7-AA26-72DAD0F980F6}"/>
              </a:ext>
            </a:extLst>
          </p:cNvPr>
          <p:cNvSpPr/>
          <p:nvPr/>
        </p:nvSpPr>
        <p:spPr>
          <a:xfrm>
            <a:off x="7952263" y="2091772"/>
            <a:ext cx="815935" cy="5215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39" name="Oval 238">
            <a:extLst>
              <a:ext uri="{FF2B5EF4-FFF2-40B4-BE49-F238E27FC236}">
                <a16:creationId xmlns:a16="http://schemas.microsoft.com/office/drawing/2014/main" id="{0AE953E6-3A29-4201-B678-8CAD3F3696B9}"/>
              </a:ext>
            </a:extLst>
          </p:cNvPr>
          <p:cNvSpPr/>
          <p:nvPr/>
        </p:nvSpPr>
        <p:spPr>
          <a:xfrm>
            <a:off x="8151813" y="2083560"/>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0" name="Oval 239">
            <a:extLst>
              <a:ext uri="{FF2B5EF4-FFF2-40B4-BE49-F238E27FC236}">
                <a16:creationId xmlns:a16="http://schemas.microsoft.com/office/drawing/2014/main" id="{D4ABADE3-375D-422B-9754-F3EE01E22F07}"/>
              </a:ext>
            </a:extLst>
          </p:cNvPr>
          <p:cNvSpPr/>
          <p:nvPr/>
        </p:nvSpPr>
        <p:spPr>
          <a:xfrm>
            <a:off x="8068350" y="212181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1" name="Oval 240">
            <a:extLst>
              <a:ext uri="{FF2B5EF4-FFF2-40B4-BE49-F238E27FC236}">
                <a16:creationId xmlns:a16="http://schemas.microsoft.com/office/drawing/2014/main" id="{9D436BF1-F5FA-481E-B807-4C78F0BEA3AA}"/>
              </a:ext>
            </a:extLst>
          </p:cNvPr>
          <p:cNvSpPr/>
          <p:nvPr/>
        </p:nvSpPr>
        <p:spPr>
          <a:xfrm>
            <a:off x="7987506" y="2183572"/>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2" name="Oval 241">
            <a:extLst>
              <a:ext uri="{FF2B5EF4-FFF2-40B4-BE49-F238E27FC236}">
                <a16:creationId xmlns:a16="http://schemas.microsoft.com/office/drawing/2014/main" id="{D85B610E-89B5-48C3-9550-3DE8DB810CB4}"/>
              </a:ext>
            </a:extLst>
          </p:cNvPr>
          <p:cNvSpPr/>
          <p:nvPr/>
        </p:nvSpPr>
        <p:spPr>
          <a:xfrm>
            <a:off x="7925236" y="226734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3" name="Oval 242">
            <a:extLst>
              <a:ext uri="{FF2B5EF4-FFF2-40B4-BE49-F238E27FC236}">
                <a16:creationId xmlns:a16="http://schemas.microsoft.com/office/drawing/2014/main" id="{37B72460-BCDC-4BDD-809A-A758925BDA9D}"/>
              </a:ext>
            </a:extLst>
          </p:cNvPr>
          <p:cNvSpPr/>
          <p:nvPr/>
        </p:nvSpPr>
        <p:spPr>
          <a:xfrm>
            <a:off x="7914521" y="236966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4" name="Oval 243">
            <a:extLst>
              <a:ext uri="{FF2B5EF4-FFF2-40B4-BE49-F238E27FC236}">
                <a16:creationId xmlns:a16="http://schemas.microsoft.com/office/drawing/2014/main" id="{E87F1B77-9B90-4CE9-84E6-F1F1EA18BE13}"/>
              </a:ext>
            </a:extLst>
          </p:cNvPr>
          <p:cNvSpPr/>
          <p:nvPr/>
        </p:nvSpPr>
        <p:spPr>
          <a:xfrm>
            <a:off x="7948810" y="244519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5" name="Oval 244">
            <a:extLst>
              <a:ext uri="{FF2B5EF4-FFF2-40B4-BE49-F238E27FC236}">
                <a16:creationId xmlns:a16="http://schemas.microsoft.com/office/drawing/2014/main" id="{6C810379-F7F1-42DB-A448-C7A282A2C55B}"/>
              </a:ext>
            </a:extLst>
          </p:cNvPr>
          <p:cNvSpPr/>
          <p:nvPr/>
        </p:nvSpPr>
        <p:spPr>
          <a:xfrm>
            <a:off x="8004651" y="250507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6" name="Oval 245">
            <a:extLst>
              <a:ext uri="{FF2B5EF4-FFF2-40B4-BE49-F238E27FC236}">
                <a16:creationId xmlns:a16="http://schemas.microsoft.com/office/drawing/2014/main" id="{C6E92C40-9A40-4412-8844-EE2321158021}"/>
              </a:ext>
            </a:extLst>
          </p:cNvPr>
          <p:cNvSpPr/>
          <p:nvPr/>
        </p:nvSpPr>
        <p:spPr>
          <a:xfrm>
            <a:off x="8068350" y="254696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7" name="Oval 246">
            <a:extLst>
              <a:ext uri="{FF2B5EF4-FFF2-40B4-BE49-F238E27FC236}">
                <a16:creationId xmlns:a16="http://schemas.microsoft.com/office/drawing/2014/main" id="{EF884F60-1D9E-4F43-B1A7-1713DD7EEF3E}"/>
              </a:ext>
            </a:extLst>
          </p:cNvPr>
          <p:cNvSpPr/>
          <p:nvPr/>
        </p:nvSpPr>
        <p:spPr>
          <a:xfrm>
            <a:off x="8143597" y="2581189"/>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8" name="Oval 247">
            <a:extLst>
              <a:ext uri="{FF2B5EF4-FFF2-40B4-BE49-F238E27FC236}">
                <a16:creationId xmlns:a16="http://schemas.microsoft.com/office/drawing/2014/main" id="{CA7EB03E-ABB1-4EEC-B7DF-045384E0B671}"/>
              </a:ext>
            </a:extLst>
          </p:cNvPr>
          <p:cNvSpPr/>
          <p:nvPr/>
        </p:nvSpPr>
        <p:spPr>
          <a:xfrm>
            <a:off x="8216462" y="260047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9" name="Oval 248">
            <a:extLst>
              <a:ext uri="{FF2B5EF4-FFF2-40B4-BE49-F238E27FC236}">
                <a16:creationId xmlns:a16="http://schemas.microsoft.com/office/drawing/2014/main" id="{9AB12706-E481-4BDC-B82E-0C77DCFFB94A}"/>
              </a:ext>
            </a:extLst>
          </p:cNvPr>
          <p:cNvSpPr/>
          <p:nvPr/>
        </p:nvSpPr>
        <p:spPr>
          <a:xfrm>
            <a:off x="8289327" y="2615478"/>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0" name="Oval 249">
            <a:extLst>
              <a:ext uri="{FF2B5EF4-FFF2-40B4-BE49-F238E27FC236}">
                <a16:creationId xmlns:a16="http://schemas.microsoft.com/office/drawing/2014/main" id="{398A56DD-0A0D-491A-A9CF-61FD9897D311}"/>
              </a:ext>
            </a:extLst>
          </p:cNvPr>
          <p:cNvSpPr/>
          <p:nvPr/>
        </p:nvSpPr>
        <p:spPr>
          <a:xfrm>
            <a:off x="8372673" y="2615478"/>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1" name="Oval 250">
            <a:extLst>
              <a:ext uri="{FF2B5EF4-FFF2-40B4-BE49-F238E27FC236}">
                <a16:creationId xmlns:a16="http://schemas.microsoft.com/office/drawing/2014/main" id="{49314B39-E465-4105-BFD8-1393B2B45F70}"/>
              </a:ext>
            </a:extLst>
          </p:cNvPr>
          <p:cNvSpPr/>
          <p:nvPr/>
        </p:nvSpPr>
        <p:spPr>
          <a:xfrm>
            <a:off x="8453040" y="260583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2" name="Oval 251">
            <a:extLst>
              <a:ext uri="{FF2B5EF4-FFF2-40B4-BE49-F238E27FC236}">
                <a16:creationId xmlns:a16="http://schemas.microsoft.com/office/drawing/2014/main" id="{8602CA93-B119-4051-952A-51D33FC8E5A3}"/>
              </a:ext>
            </a:extLst>
          </p:cNvPr>
          <p:cNvSpPr/>
          <p:nvPr/>
        </p:nvSpPr>
        <p:spPr>
          <a:xfrm>
            <a:off x="8535788" y="257904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3" name="Oval 252">
            <a:extLst>
              <a:ext uri="{FF2B5EF4-FFF2-40B4-BE49-F238E27FC236}">
                <a16:creationId xmlns:a16="http://schemas.microsoft.com/office/drawing/2014/main" id="{9B3E76B3-24AA-446D-94A0-4F8DE344C2BE}"/>
              </a:ext>
            </a:extLst>
          </p:cNvPr>
          <p:cNvSpPr/>
          <p:nvPr/>
        </p:nvSpPr>
        <p:spPr>
          <a:xfrm>
            <a:off x="8601390" y="2550469"/>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4" name="Oval 253">
            <a:extLst>
              <a:ext uri="{FF2B5EF4-FFF2-40B4-BE49-F238E27FC236}">
                <a16:creationId xmlns:a16="http://schemas.microsoft.com/office/drawing/2014/main" id="{DA80AFF0-E384-495F-91AA-D2292FA718B1}"/>
              </a:ext>
            </a:extLst>
          </p:cNvPr>
          <p:cNvSpPr/>
          <p:nvPr/>
        </p:nvSpPr>
        <p:spPr>
          <a:xfrm>
            <a:off x="8665839" y="2512677"/>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5" name="Oval 254">
            <a:extLst>
              <a:ext uri="{FF2B5EF4-FFF2-40B4-BE49-F238E27FC236}">
                <a16:creationId xmlns:a16="http://schemas.microsoft.com/office/drawing/2014/main" id="{F60D8E6D-D133-475D-ABCC-A727643C29DA}"/>
              </a:ext>
            </a:extLst>
          </p:cNvPr>
          <p:cNvSpPr/>
          <p:nvPr/>
        </p:nvSpPr>
        <p:spPr>
          <a:xfrm>
            <a:off x="8716764" y="2462340"/>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6" name="Oval 255">
            <a:extLst>
              <a:ext uri="{FF2B5EF4-FFF2-40B4-BE49-F238E27FC236}">
                <a16:creationId xmlns:a16="http://schemas.microsoft.com/office/drawing/2014/main" id="{16543172-FB59-438B-83AB-E52B8A07EE8C}"/>
              </a:ext>
            </a:extLst>
          </p:cNvPr>
          <p:cNvSpPr/>
          <p:nvPr/>
        </p:nvSpPr>
        <p:spPr>
          <a:xfrm>
            <a:off x="8751054" y="2398479"/>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7" name="Oval 256">
            <a:extLst>
              <a:ext uri="{FF2B5EF4-FFF2-40B4-BE49-F238E27FC236}">
                <a16:creationId xmlns:a16="http://schemas.microsoft.com/office/drawing/2014/main" id="{76EDB681-38AE-40C4-921F-696E5922A3DB}"/>
              </a:ext>
            </a:extLst>
          </p:cNvPr>
          <p:cNvSpPr/>
          <p:nvPr/>
        </p:nvSpPr>
        <p:spPr>
          <a:xfrm>
            <a:off x="8768198" y="233537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8" name="Oval 257">
            <a:extLst>
              <a:ext uri="{FF2B5EF4-FFF2-40B4-BE49-F238E27FC236}">
                <a16:creationId xmlns:a16="http://schemas.microsoft.com/office/drawing/2014/main" id="{7138D45A-7CE4-4BBF-BCB0-06A1768D6686}"/>
              </a:ext>
            </a:extLst>
          </p:cNvPr>
          <p:cNvSpPr/>
          <p:nvPr/>
        </p:nvSpPr>
        <p:spPr>
          <a:xfrm>
            <a:off x="8747958" y="2263059"/>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9" name="Oval 258">
            <a:extLst>
              <a:ext uri="{FF2B5EF4-FFF2-40B4-BE49-F238E27FC236}">
                <a16:creationId xmlns:a16="http://schemas.microsoft.com/office/drawing/2014/main" id="{09679340-4312-480C-9E50-2948603287FD}"/>
              </a:ext>
            </a:extLst>
          </p:cNvPr>
          <p:cNvSpPr/>
          <p:nvPr/>
        </p:nvSpPr>
        <p:spPr>
          <a:xfrm>
            <a:off x="8708817" y="2200716"/>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0" name="Oval 259">
            <a:extLst>
              <a:ext uri="{FF2B5EF4-FFF2-40B4-BE49-F238E27FC236}">
                <a16:creationId xmlns:a16="http://schemas.microsoft.com/office/drawing/2014/main" id="{44C280A4-CF3B-435C-95A5-46337888F80A}"/>
              </a:ext>
            </a:extLst>
          </p:cNvPr>
          <p:cNvSpPr/>
          <p:nvPr/>
        </p:nvSpPr>
        <p:spPr>
          <a:xfrm>
            <a:off x="8665838" y="215610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1" name="Oval 260">
            <a:extLst>
              <a:ext uri="{FF2B5EF4-FFF2-40B4-BE49-F238E27FC236}">
                <a16:creationId xmlns:a16="http://schemas.microsoft.com/office/drawing/2014/main" id="{A239D6F0-0D4A-4B28-9D98-7FBBDF387AF4}"/>
              </a:ext>
            </a:extLst>
          </p:cNvPr>
          <p:cNvSpPr/>
          <p:nvPr/>
        </p:nvSpPr>
        <p:spPr>
          <a:xfrm>
            <a:off x="8618535" y="212181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2" name="Oval 261">
            <a:extLst>
              <a:ext uri="{FF2B5EF4-FFF2-40B4-BE49-F238E27FC236}">
                <a16:creationId xmlns:a16="http://schemas.microsoft.com/office/drawing/2014/main" id="{56D221F8-0BEC-48AB-BD16-A4F8A38D208C}"/>
              </a:ext>
            </a:extLst>
          </p:cNvPr>
          <p:cNvSpPr/>
          <p:nvPr/>
        </p:nvSpPr>
        <p:spPr>
          <a:xfrm>
            <a:off x="8567101" y="2092845"/>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3" name="Oval 262">
            <a:extLst>
              <a:ext uri="{FF2B5EF4-FFF2-40B4-BE49-F238E27FC236}">
                <a16:creationId xmlns:a16="http://schemas.microsoft.com/office/drawing/2014/main" id="{4A0AF98B-D599-4355-9F18-AFF121273530}"/>
              </a:ext>
            </a:extLst>
          </p:cNvPr>
          <p:cNvSpPr/>
          <p:nvPr/>
        </p:nvSpPr>
        <p:spPr>
          <a:xfrm>
            <a:off x="8501499" y="2073558"/>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4" name="Oval 263">
            <a:extLst>
              <a:ext uri="{FF2B5EF4-FFF2-40B4-BE49-F238E27FC236}">
                <a16:creationId xmlns:a16="http://schemas.microsoft.com/office/drawing/2014/main" id="{AC9AC194-7EC8-4340-975F-1622D2788019}"/>
              </a:ext>
            </a:extLst>
          </p:cNvPr>
          <p:cNvSpPr/>
          <p:nvPr/>
        </p:nvSpPr>
        <p:spPr>
          <a:xfrm>
            <a:off x="8418633" y="205748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5" name="Oval 264">
            <a:extLst>
              <a:ext uri="{FF2B5EF4-FFF2-40B4-BE49-F238E27FC236}">
                <a16:creationId xmlns:a16="http://schemas.microsoft.com/office/drawing/2014/main" id="{DEF15F41-ECD1-4FC4-8D1C-44101690FAC6}"/>
              </a:ext>
            </a:extLst>
          </p:cNvPr>
          <p:cNvSpPr/>
          <p:nvPr/>
        </p:nvSpPr>
        <p:spPr>
          <a:xfrm>
            <a:off x="8317725" y="2057483"/>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6" name="Oval 265">
            <a:extLst>
              <a:ext uri="{FF2B5EF4-FFF2-40B4-BE49-F238E27FC236}">
                <a16:creationId xmlns:a16="http://schemas.microsoft.com/office/drawing/2014/main" id="{55BD506E-8AF2-4B68-8843-3B862C7E11D6}"/>
              </a:ext>
            </a:extLst>
          </p:cNvPr>
          <p:cNvSpPr/>
          <p:nvPr/>
        </p:nvSpPr>
        <p:spPr>
          <a:xfrm>
            <a:off x="8233606" y="2066414"/>
            <a:ext cx="34289" cy="342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267" name="Picture 266">
            <a:extLst>
              <a:ext uri="{FF2B5EF4-FFF2-40B4-BE49-F238E27FC236}">
                <a16:creationId xmlns:a16="http://schemas.microsoft.com/office/drawing/2014/main" id="{29ABC30F-F36F-408F-AFAE-1D5C6B2B3B95}"/>
              </a:ext>
            </a:extLst>
          </p:cNvPr>
          <p:cNvPicPr>
            <a:picLocks noChangeAspect="1"/>
          </p:cNvPicPr>
          <p:nvPr/>
        </p:nvPicPr>
        <p:blipFill>
          <a:blip r:embed="rId4"/>
          <a:stretch>
            <a:fillRect/>
          </a:stretch>
        </p:blipFill>
        <p:spPr>
          <a:xfrm>
            <a:off x="7021473" y="2193960"/>
            <a:ext cx="371020" cy="252252"/>
          </a:xfrm>
          <a:prstGeom prst="rect">
            <a:avLst/>
          </a:prstGeom>
        </p:spPr>
      </p:pic>
      <p:pic>
        <p:nvPicPr>
          <p:cNvPr id="268" name="Picture 267">
            <a:extLst>
              <a:ext uri="{FF2B5EF4-FFF2-40B4-BE49-F238E27FC236}">
                <a16:creationId xmlns:a16="http://schemas.microsoft.com/office/drawing/2014/main" id="{BF65F3F0-A177-4976-B099-6905E7CD901D}"/>
              </a:ext>
            </a:extLst>
          </p:cNvPr>
          <p:cNvPicPr>
            <a:picLocks noChangeAspect="1"/>
          </p:cNvPicPr>
          <p:nvPr/>
        </p:nvPicPr>
        <p:blipFill>
          <a:blip r:embed="rId4"/>
          <a:stretch>
            <a:fillRect/>
          </a:stretch>
        </p:blipFill>
        <p:spPr>
          <a:xfrm>
            <a:off x="8089573" y="2219998"/>
            <a:ext cx="371020" cy="252252"/>
          </a:xfrm>
          <a:prstGeom prst="rect">
            <a:avLst/>
          </a:prstGeom>
        </p:spPr>
      </p:pic>
      <p:pic>
        <p:nvPicPr>
          <p:cNvPr id="277" name="Picture 276"/>
          <p:cNvPicPr>
            <a:picLocks noChangeAspect="1"/>
          </p:cNvPicPr>
          <p:nvPr/>
        </p:nvPicPr>
        <p:blipFill>
          <a:blip r:embed="rId9"/>
          <a:stretch>
            <a:fillRect/>
          </a:stretch>
        </p:blipFill>
        <p:spPr>
          <a:xfrm rot="19703660">
            <a:off x="4177202" y="2183033"/>
            <a:ext cx="607330" cy="373925"/>
          </a:xfrm>
          <a:prstGeom prst="rect">
            <a:avLst/>
          </a:prstGeom>
        </p:spPr>
      </p:pic>
      <p:sp>
        <p:nvSpPr>
          <p:cNvPr id="8" name="Rectangle 7"/>
          <p:cNvSpPr/>
          <p:nvPr/>
        </p:nvSpPr>
        <p:spPr>
          <a:xfrm>
            <a:off x="45391" y="1572824"/>
            <a:ext cx="8838706" cy="258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7127816" y="4400023"/>
            <a:ext cx="1523174" cy="707886"/>
          </a:xfrm>
          <a:prstGeom prst="rect">
            <a:avLst/>
          </a:prstGeom>
          <a:noFill/>
        </p:spPr>
        <p:txBody>
          <a:bodyPr wrap="none" rtlCol="0">
            <a:spAutoFit/>
          </a:bodyPr>
          <a:lstStyle/>
          <a:p>
            <a:r>
              <a:rPr lang="en-US" dirty="0"/>
              <a:t>Irreversible </a:t>
            </a:r>
          </a:p>
          <a:p>
            <a:r>
              <a:rPr lang="en-US" dirty="0"/>
              <a:t>process</a:t>
            </a:r>
          </a:p>
        </p:txBody>
      </p:sp>
    </p:spTree>
    <p:extLst>
      <p:ext uri="{BB962C8B-B14F-4D97-AF65-F5344CB8AC3E}">
        <p14:creationId xmlns:p14="http://schemas.microsoft.com/office/powerpoint/2010/main" val="420583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500"/>
                                        <p:tgtEl>
                                          <p:spTgt spid="1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par>
                                <p:cTn id="41" presetID="10" presetClass="entr" presetSubtype="0" fill="hold" nodeType="with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500"/>
                                        <p:tgtEl>
                                          <p:spTgt spid="146"/>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fade">
                                      <p:cBhvr>
                                        <p:cTn id="5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3" grpId="0"/>
      <p:bldP spid="7" grpId="0"/>
      <p:bldP spid="75" grpId="0" animBg="1"/>
      <p:bldP spid="8" grpId="0" animBg="1"/>
      <p:bldP spid="1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DA50-B767-4354-B864-823623E7D745}"/>
              </a:ext>
            </a:extLst>
          </p:cNvPr>
          <p:cNvSpPr>
            <a:spLocks noGrp="1"/>
          </p:cNvSpPr>
          <p:nvPr>
            <p:ph type="title"/>
          </p:nvPr>
        </p:nvSpPr>
        <p:spPr/>
        <p:txBody>
          <a:bodyPr/>
          <a:lstStyle/>
          <a:p>
            <a:r>
              <a:rPr lang="en-US" dirty="0" smtClean="0"/>
              <a:t>Apoptosis: Physical Change</a:t>
            </a:r>
            <a:endParaRPr lang="en-US" dirty="0"/>
          </a:p>
        </p:txBody>
      </p:sp>
      <p:pic>
        <p:nvPicPr>
          <p:cNvPr id="4" name="Content Placeholder 9">
            <a:extLst>
              <a:ext uri="{FF2B5EF4-FFF2-40B4-BE49-F238E27FC236}">
                <a16:creationId xmlns:a16="http://schemas.microsoft.com/office/drawing/2014/main" id="{969508A1-88C3-46D8-8588-8378478A9186}"/>
              </a:ext>
            </a:extLst>
          </p:cNvPr>
          <p:cNvPicPr>
            <a:picLocks noChangeAspect="1"/>
          </p:cNvPicPr>
          <p:nvPr/>
        </p:nvPicPr>
        <p:blipFill>
          <a:blip r:embed="rId3"/>
          <a:stretch>
            <a:fillRect/>
          </a:stretch>
        </p:blipFill>
        <p:spPr bwMode="auto">
          <a:xfrm>
            <a:off x="4259134" y="5161040"/>
            <a:ext cx="769193" cy="8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F26F2C8-F100-485F-931F-029AA575782C}"/>
              </a:ext>
            </a:extLst>
          </p:cNvPr>
          <p:cNvPicPr>
            <a:picLocks noChangeAspect="1"/>
          </p:cNvPicPr>
          <p:nvPr/>
        </p:nvPicPr>
        <p:blipFill>
          <a:blip r:embed="rId4"/>
          <a:stretch>
            <a:fillRect/>
          </a:stretch>
        </p:blipFill>
        <p:spPr>
          <a:xfrm>
            <a:off x="531022" y="1631004"/>
            <a:ext cx="771525" cy="750094"/>
          </a:xfrm>
          <a:prstGeom prst="rect">
            <a:avLst/>
          </a:prstGeom>
        </p:spPr>
      </p:pic>
      <p:sp>
        <p:nvSpPr>
          <p:cNvPr id="6" name="TextBox 5">
            <a:extLst>
              <a:ext uri="{FF2B5EF4-FFF2-40B4-BE49-F238E27FC236}">
                <a16:creationId xmlns:a16="http://schemas.microsoft.com/office/drawing/2014/main" id="{A95C9A95-8214-4497-A0E2-D253FCCABD7E}"/>
              </a:ext>
            </a:extLst>
          </p:cNvPr>
          <p:cNvSpPr txBox="1"/>
          <p:nvPr/>
        </p:nvSpPr>
        <p:spPr>
          <a:xfrm>
            <a:off x="499115" y="2255707"/>
            <a:ext cx="857250" cy="553998"/>
          </a:xfrm>
          <a:prstGeom prst="rect">
            <a:avLst/>
          </a:prstGeom>
          <a:noFill/>
        </p:spPr>
        <p:txBody>
          <a:bodyPr wrap="square" rtlCol="0">
            <a:spAutoFit/>
          </a:bodyPr>
          <a:lstStyle/>
          <a:p>
            <a:pPr algn="ctr"/>
            <a:r>
              <a:rPr lang="en-US" sz="1500" dirty="0"/>
              <a:t>Healthy Cell</a:t>
            </a:r>
          </a:p>
        </p:txBody>
      </p:sp>
      <p:cxnSp>
        <p:nvCxnSpPr>
          <p:cNvPr id="7" name="Straight Arrow Connector 6">
            <a:extLst>
              <a:ext uri="{FF2B5EF4-FFF2-40B4-BE49-F238E27FC236}">
                <a16:creationId xmlns:a16="http://schemas.microsoft.com/office/drawing/2014/main" id="{1ED48EF2-D396-469A-B709-97E736A1D1AC}"/>
              </a:ext>
            </a:extLst>
          </p:cNvPr>
          <p:cNvCxnSpPr>
            <a:cxnSpLocks/>
            <a:endCxn id="8" idx="3"/>
          </p:cNvCxnSpPr>
          <p:nvPr/>
        </p:nvCxnSpPr>
        <p:spPr>
          <a:xfrm flipV="1">
            <a:off x="1302547" y="1978708"/>
            <a:ext cx="1083021" cy="2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B18DEB-EABA-4468-B051-AF16C57EED98}"/>
              </a:ext>
            </a:extLst>
          </p:cNvPr>
          <p:cNvSpPr txBox="1"/>
          <p:nvPr/>
        </p:nvSpPr>
        <p:spPr>
          <a:xfrm>
            <a:off x="1356365" y="1701709"/>
            <a:ext cx="1029203" cy="553998"/>
          </a:xfrm>
          <a:prstGeom prst="rect">
            <a:avLst/>
          </a:prstGeom>
          <a:noFill/>
        </p:spPr>
        <p:txBody>
          <a:bodyPr wrap="square" rtlCol="0">
            <a:spAutoFit/>
          </a:bodyPr>
          <a:lstStyle/>
          <a:p>
            <a:pPr algn="ctr"/>
            <a:r>
              <a:rPr lang="en-US" sz="1500" dirty="0"/>
              <a:t>Apoptosis Initiation</a:t>
            </a:r>
          </a:p>
        </p:txBody>
      </p:sp>
      <p:pic>
        <p:nvPicPr>
          <p:cNvPr id="9" name="Picture 8">
            <a:extLst>
              <a:ext uri="{FF2B5EF4-FFF2-40B4-BE49-F238E27FC236}">
                <a16:creationId xmlns:a16="http://schemas.microsoft.com/office/drawing/2014/main" id="{9A56800F-9276-4C59-B0E8-1D7C25FC7F4E}"/>
              </a:ext>
            </a:extLst>
          </p:cNvPr>
          <p:cNvPicPr>
            <a:picLocks noChangeAspect="1"/>
          </p:cNvPicPr>
          <p:nvPr/>
        </p:nvPicPr>
        <p:blipFill>
          <a:blip r:embed="rId5"/>
          <a:stretch>
            <a:fillRect/>
          </a:stretch>
        </p:blipFill>
        <p:spPr>
          <a:xfrm>
            <a:off x="6308466" y="1575697"/>
            <a:ext cx="757238" cy="728663"/>
          </a:xfrm>
          <a:prstGeom prst="rect">
            <a:avLst/>
          </a:prstGeom>
        </p:spPr>
      </p:pic>
      <p:pic>
        <p:nvPicPr>
          <p:cNvPr id="10" name="Picture 9">
            <a:extLst>
              <a:ext uri="{FF2B5EF4-FFF2-40B4-BE49-F238E27FC236}">
                <a16:creationId xmlns:a16="http://schemas.microsoft.com/office/drawing/2014/main" id="{C1311180-1481-4B21-9804-DC6CD6303E93}"/>
              </a:ext>
            </a:extLst>
          </p:cNvPr>
          <p:cNvPicPr>
            <a:picLocks noChangeAspect="1"/>
          </p:cNvPicPr>
          <p:nvPr/>
        </p:nvPicPr>
        <p:blipFill>
          <a:blip r:embed="rId6"/>
          <a:stretch>
            <a:fillRect/>
          </a:stretch>
        </p:blipFill>
        <p:spPr>
          <a:xfrm>
            <a:off x="7851932" y="1579273"/>
            <a:ext cx="692944" cy="778669"/>
          </a:xfrm>
          <a:prstGeom prst="rect">
            <a:avLst/>
          </a:prstGeom>
        </p:spPr>
      </p:pic>
      <p:sp>
        <p:nvSpPr>
          <p:cNvPr id="11" name="Rectangle 10">
            <a:extLst>
              <a:ext uri="{FF2B5EF4-FFF2-40B4-BE49-F238E27FC236}">
                <a16:creationId xmlns:a16="http://schemas.microsoft.com/office/drawing/2014/main" id="{0F9AD662-802B-45D3-B045-2641D2D2364C}"/>
              </a:ext>
            </a:extLst>
          </p:cNvPr>
          <p:cNvSpPr/>
          <p:nvPr/>
        </p:nvSpPr>
        <p:spPr>
          <a:xfrm>
            <a:off x="2499676" y="1604917"/>
            <a:ext cx="1639838" cy="642332"/>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0000"/>
                </a:solidFill>
              </a:rPr>
              <a:t>Mitochondria Outer Membrane Permeabilization</a:t>
            </a:r>
          </a:p>
        </p:txBody>
      </p:sp>
      <p:sp>
        <p:nvSpPr>
          <p:cNvPr id="12" name="TextBox 11">
            <a:extLst>
              <a:ext uri="{FF2B5EF4-FFF2-40B4-BE49-F238E27FC236}">
                <a16:creationId xmlns:a16="http://schemas.microsoft.com/office/drawing/2014/main" id="{AC8E3906-3C03-4E1E-99D1-6078108C3D98}"/>
              </a:ext>
            </a:extLst>
          </p:cNvPr>
          <p:cNvSpPr txBox="1"/>
          <p:nvPr/>
        </p:nvSpPr>
        <p:spPr>
          <a:xfrm>
            <a:off x="6681782" y="3279002"/>
            <a:ext cx="1923652" cy="553998"/>
          </a:xfrm>
          <a:prstGeom prst="rect">
            <a:avLst/>
          </a:prstGeom>
          <a:noFill/>
        </p:spPr>
        <p:txBody>
          <a:bodyPr wrap="square" rtlCol="0">
            <a:spAutoFit/>
          </a:bodyPr>
          <a:lstStyle/>
          <a:p>
            <a:pPr algn="ctr"/>
            <a:r>
              <a:rPr lang="en-US" sz="1500" dirty="0"/>
              <a:t>Apoptotic volume decrease </a:t>
            </a:r>
          </a:p>
        </p:txBody>
      </p:sp>
      <p:cxnSp>
        <p:nvCxnSpPr>
          <p:cNvPr id="77" name="Straight Arrow Connector 76">
            <a:extLst>
              <a:ext uri="{FF2B5EF4-FFF2-40B4-BE49-F238E27FC236}">
                <a16:creationId xmlns:a16="http://schemas.microsoft.com/office/drawing/2014/main" id="{0D0D3096-DBA0-44F5-ABD7-1D27A8C6715B}"/>
              </a:ext>
            </a:extLst>
          </p:cNvPr>
          <p:cNvCxnSpPr>
            <a:cxnSpLocks/>
          </p:cNvCxnSpPr>
          <p:nvPr/>
        </p:nvCxnSpPr>
        <p:spPr>
          <a:xfrm>
            <a:off x="5409344" y="1978708"/>
            <a:ext cx="735361" cy="7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DB9A191-BB96-42CD-AB24-F32DA17C107C}"/>
              </a:ext>
            </a:extLst>
          </p:cNvPr>
          <p:cNvCxnSpPr/>
          <p:nvPr/>
        </p:nvCxnSpPr>
        <p:spPr>
          <a:xfrm flipV="1">
            <a:off x="7070467" y="1927183"/>
            <a:ext cx="778075" cy="12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D3EFC10-9687-4E86-9D90-1D3761AE9D00}"/>
              </a:ext>
            </a:extLst>
          </p:cNvPr>
          <p:cNvSpPr txBox="1"/>
          <p:nvPr/>
        </p:nvSpPr>
        <p:spPr>
          <a:xfrm>
            <a:off x="7525098" y="2440572"/>
            <a:ext cx="1358109" cy="323165"/>
          </a:xfrm>
          <a:prstGeom prst="rect">
            <a:avLst/>
          </a:prstGeom>
          <a:noFill/>
        </p:spPr>
        <p:txBody>
          <a:bodyPr wrap="square" rtlCol="0">
            <a:spAutoFit/>
          </a:bodyPr>
          <a:lstStyle/>
          <a:p>
            <a:pPr algn="ctr"/>
            <a:r>
              <a:rPr lang="en-US" sz="1500" dirty="0"/>
              <a:t>Cell Death</a:t>
            </a:r>
          </a:p>
        </p:txBody>
      </p:sp>
      <p:sp>
        <p:nvSpPr>
          <p:cNvPr id="116" name="Rectangle 115"/>
          <p:cNvSpPr/>
          <p:nvPr/>
        </p:nvSpPr>
        <p:spPr>
          <a:xfrm>
            <a:off x="173620" y="6030960"/>
            <a:ext cx="7058025" cy="954107"/>
          </a:xfrm>
          <a:prstGeom prst="rect">
            <a:avLst/>
          </a:prstGeom>
        </p:spPr>
        <p:txBody>
          <a:bodyPr wrap="square">
            <a:spAutoFit/>
          </a:bodyPr>
          <a:lstStyle/>
          <a:p>
            <a:r>
              <a:rPr lang="en-US" sz="700" dirty="0" err="1"/>
              <a:t>Vorobjev</a:t>
            </a:r>
            <a:r>
              <a:rPr lang="en-US" sz="700" dirty="0"/>
              <a:t>, I.A. and N.S. </a:t>
            </a:r>
            <a:r>
              <a:rPr lang="en-US" sz="700" dirty="0" err="1"/>
              <a:t>Barteneva</a:t>
            </a:r>
            <a:r>
              <a:rPr lang="en-US" sz="700" dirty="0"/>
              <a:t>, </a:t>
            </a:r>
            <a:r>
              <a:rPr lang="en-US" sz="700" i="1" dirty="0"/>
              <a:t>Multi-parametric imaging of cell heterogeneity in apoptosis analysis.</a:t>
            </a:r>
            <a:r>
              <a:rPr lang="en-US" sz="700" dirty="0"/>
              <a:t> Methods, 2017. </a:t>
            </a:r>
            <a:r>
              <a:rPr lang="en-US" sz="700" b="1" dirty="0"/>
              <a:t>112</a:t>
            </a:r>
            <a:r>
              <a:rPr lang="en-US" sz="700" dirty="0"/>
              <a:t>: p. 105-123.</a:t>
            </a:r>
            <a:endParaRPr lang="en-US" sz="100" dirty="0"/>
          </a:p>
          <a:p>
            <a:r>
              <a:rPr lang="en-US" sz="700" dirty="0"/>
              <a:t>Patel, P. and G.H. </a:t>
            </a:r>
            <a:r>
              <a:rPr lang="en-US" sz="700" dirty="0" err="1"/>
              <a:t>Markx</a:t>
            </a:r>
            <a:r>
              <a:rPr lang="en-US" sz="700" dirty="0"/>
              <a:t>, </a:t>
            </a:r>
            <a:r>
              <a:rPr lang="en-US" sz="700" i="1" dirty="0"/>
              <a:t>Dielectric measurement of cell death.</a:t>
            </a:r>
            <a:r>
              <a:rPr lang="en-US" sz="700" dirty="0"/>
              <a:t> Enzyme and Microbial Technology, 2008. </a:t>
            </a:r>
            <a:r>
              <a:rPr lang="en-US" sz="700" b="1" dirty="0"/>
              <a:t>43</a:t>
            </a:r>
            <a:r>
              <a:rPr lang="en-US" sz="700" dirty="0"/>
              <a:t>(7): p. 463-470.</a:t>
            </a:r>
            <a:endParaRPr lang="en-US" sz="100" dirty="0"/>
          </a:p>
          <a:p>
            <a:r>
              <a:rPr lang="en-US" sz="700" dirty="0"/>
              <a:t>Ansorge, S., G. Esteban, and G. </a:t>
            </a:r>
            <a:r>
              <a:rPr lang="en-US" sz="700" dirty="0" err="1"/>
              <a:t>Schmid</a:t>
            </a:r>
            <a:r>
              <a:rPr lang="en-US" sz="700" dirty="0"/>
              <a:t>, </a:t>
            </a:r>
            <a:r>
              <a:rPr lang="en-US" sz="700" i="1" dirty="0" err="1"/>
              <a:t>Multifrequency</a:t>
            </a:r>
            <a:r>
              <a:rPr lang="en-US" sz="700" i="1" dirty="0"/>
              <a:t> permittivity measurements enable on-line monitoring of changes in intracellular conductivity due to nutrient limitations during batch cultivations of CHO cells.</a:t>
            </a:r>
            <a:r>
              <a:rPr lang="en-US" sz="700" dirty="0"/>
              <a:t> </a:t>
            </a:r>
            <a:r>
              <a:rPr lang="en-US" sz="700" dirty="0" err="1"/>
              <a:t>Biotechnol</a:t>
            </a:r>
            <a:r>
              <a:rPr lang="en-US" sz="700" dirty="0"/>
              <a:t> </a:t>
            </a:r>
            <a:r>
              <a:rPr lang="en-US" sz="700" dirty="0" err="1"/>
              <a:t>Prog</a:t>
            </a:r>
            <a:r>
              <a:rPr lang="en-US" sz="700" dirty="0"/>
              <a:t>, 2010. </a:t>
            </a:r>
            <a:r>
              <a:rPr lang="en-US" sz="700" b="1" dirty="0"/>
              <a:t>26</a:t>
            </a:r>
            <a:r>
              <a:rPr lang="en-US" sz="700" dirty="0"/>
              <a:t>(1): p. 272-83.</a:t>
            </a:r>
          </a:p>
          <a:p>
            <a:r>
              <a:rPr lang="en-US" sz="700" dirty="0"/>
              <a:t>https://www.slideteam.net/catalog/product/gallery/id/42957/image/306543/</a:t>
            </a:r>
          </a:p>
          <a:p>
            <a:r>
              <a:rPr lang="en-US" sz="700" dirty="0"/>
              <a:t>https://www.thermofisher.com/us/en/home/references/newsletters-and-journals/bioprobes-journal-of-cell-biology-applications/bioprobes-issues-2011/bioprobes-65-july-2011/cellevent-caspse-substrate.html</a:t>
            </a:r>
          </a:p>
          <a:p>
            <a:endParaRPr lang="en-US" sz="700" dirty="0"/>
          </a:p>
        </p:txBody>
      </p:sp>
      <p:sp>
        <p:nvSpPr>
          <p:cNvPr id="86" name="TextBox 85">
            <a:extLst>
              <a:ext uri="{FF2B5EF4-FFF2-40B4-BE49-F238E27FC236}">
                <a16:creationId xmlns:a16="http://schemas.microsoft.com/office/drawing/2014/main" id="{745E6CD9-E322-41C4-A57B-A4E28F2B1284}"/>
              </a:ext>
            </a:extLst>
          </p:cNvPr>
          <p:cNvSpPr txBox="1"/>
          <p:nvPr/>
        </p:nvSpPr>
        <p:spPr>
          <a:xfrm flipH="1">
            <a:off x="2885758" y="2395102"/>
            <a:ext cx="3507163" cy="338554"/>
          </a:xfrm>
          <a:prstGeom prst="rect">
            <a:avLst/>
          </a:prstGeom>
          <a:noFill/>
        </p:spPr>
        <p:txBody>
          <a:bodyPr wrap="square" rtlCol="0">
            <a:spAutoFit/>
          </a:bodyPr>
          <a:lstStyle/>
          <a:p>
            <a:pPr algn="ctr"/>
            <a:r>
              <a:rPr lang="en-US" sz="1600" dirty="0"/>
              <a:t>Low ATP and caspase cleavage</a:t>
            </a:r>
          </a:p>
        </p:txBody>
      </p:sp>
      <p:pic>
        <p:nvPicPr>
          <p:cNvPr id="89" name="Picture 88">
            <a:extLst>
              <a:ext uri="{FF2B5EF4-FFF2-40B4-BE49-F238E27FC236}">
                <a16:creationId xmlns:a16="http://schemas.microsoft.com/office/drawing/2014/main" id="{B071E8AA-A10F-44C7-8DD4-710391A07921}"/>
              </a:ext>
            </a:extLst>
          </p:cNvPr>
          <p:cNvPicPr>
            <a:picLocks noChangeAspect="1"/>
          </p:cNvPicPr>
          <p:nvPr/>
        </p:nvPicPr>
        <p:blipFill>
          <a:blip r:embed="rId7"/>
          <a:stretch>
            <a:fillRect/>
          </a:stretch>
        </p:blipFill>
        <p:spPr>
          <a:xfrm>
            <a:off x="261695" y="3588728"/>
            <a:ext cx="2858587" cy="2360608"/>
          </a:xfrm>
          <a:prstGeom prst="rect">
            <a:avLst/>
          </a:prstGeom>
        </p:spPr>
      </p:pic>
      <p:sp>
        <p:nvSpPr>
          <p:cNvPr id="93" name="TextBox 92">
            <a:extLst>
              <a:ext uri="{FF2B5EF4-FFF2-40B4-BE49-F238E27FC236}">
                <a16:creationId xmlns:a16="http://schemas.microsoft.com/office/drawing/2014/main" id="{0474903E-4792-45D0-BAFD-11BCD6052FD0}"/>
              </a:ext>
            </a:extLst>
          </p:cNvPr>
          <p:cNvSpPr txBox="1"/>
          <p:nvPr/>
        </p:nvSpPr>
        <p:spPr>
          <a:xfrm>
            <a:off x="348369" y="3280951"/>
            <a:ext cx="2771913" cy="307777"/>
          </a:xfrm>
          <a:prstGeom prst="rect">
            <a:avLst/>
          </a:prstGeom>
          <a:noFill/>
        </p:spPr>
        <p:txBody>
          <a:bodyPr wrap="none" rtlCol="0">
            <a:spAutoFit/>
          </a:bodyPr>
          <a:lstStyle/>
          <a:p>
            <a:r>
              <a:rPr lang="en-US" sz="1400" dirty="0"/>
              <a:t>Intracellular Conductivity change</a:t>
            </a:r>
          </a:p>
        </p:txBody>
      </p:sp>
      <p:pic>
        <p:nvPicPr>
          <p:cNvPr id="97" name="Picture 96">
            <a:extLst>
              <a:ext uri="{FF2B5EF4-FFF2-40B4-BE49-F238E27FC236}">
                <a16:creationId xmlns:a16="http://schemas.microsoft.com/office/drawing/2014/main" id="{ABD0E160-E0E7-4C03-849C-E2895BD2F855}"/>
              </a:ext>
            </a:extLst>
          </p:cNvPr>
          <p:cNvPicPr>
            <a:picLocks noChangeAspect="1"/>
          </p:cNvPicPr>
          <p:nvPr/>
        </p:nvPicPr>
        <p:blipFill>
          <a:blip r:embed="rId8"/>
          <a:stretch>
            <a:fillRect/>
          </a:stretch>
        </p:blipFill>
        <p:spPr>
          <a:xfrm>
            <a:off x="3842581" y="3706387"/>
            <a:ext cx="1657350" cy="1152525"/>
          </a:xfrm>
          <a:prstGeom prst="rect">
            <a:avLst/>
          </a:prstGeom>
        </p:spPr>
      </p:pic>
      <p:sp>
        <p:nvSpPr>
          <p:cNvPr id="109" name="TextBox 108">
            <a:extLst>
              <a:ext uri="{FF2B5EF4-FFF2-40B4-BE49-F238E27FC236}">
                <a16:creationId xmlns:a16="http://schemas.microsoft.com/office/drawing/2014/main" id="{A3A3B345-62DF-48E7-BE9D-DB9B803743AF}"/>
              </a:ext>
            </a:extLst>
          </p:cNvPr>
          <p:cNvSpPr txBox="1"/>
          <p:nvPr/>
        </p:nvSpPr>
        <p:spPr>
          <a:xfrm>
            <a:off x="3353830" y="3280951"/>
            <a:ext cx="2680542" cy="307777"/>
          </a:xfrm>
          <a:prstGeom prst="rect">
            <a:avLst/>
          </a:prstGeom>
          <a:noFill/>
        </p:spPr>
        <p:txBody>
          <a:bodyPr wrap="none" rtlCol="0">
            <a:spAutoFit/>
          </a:bodyPr>
          <a:lstStyle/>
          <a:p>
            <a:r>
              <a:rPr lang="en-US" sz="1400" dirty="0"/>
              <a:t>Membrane capacitance change</a:t>
            </a:r>
          </a:p>
        </p:txBody>
      </p:sp>
      <p:sp>
        <p:nvSpPr>
          <p:cNvPr id="111" name="TextBox 110">
            <a:extLst>
              <a:ext uri="{FF2B5EF4-FFF2-40B4-BE49-F238E27FC236}">
                <a16:creationId xmlns:a16="http://schemas.microsoft.com/office/drawing/2014/main" id="{C642E73C-A60A-4354-9A80-27ACA55CDB22}"/>
              </a:ext>
            </a:extLst>
          </p:cNvPr>
          <p:cNvSpPr txBox="1"/>
          <p:nvPr/>
        </p:nvSpPr>
        <p:spPr>
          <a:xfrm>
            <a:off x="3198319" y="4874300"/>
            <a:ext cx="3110147" cy="307777"/>
          </a:xfrm>
          <a:prstGeom prst="rect">
            <a:avLst/>
          </a:prstGeom>
          <a:noFill/>
        </p:spPr>
        <p:txBody>
          <a:bodyPr wrap="none" rtlCol="0">
            <a:spAutoFit/>
          </a:bodyPr>
          <a:lstStyle/>
          <a:p>
            <a:r>
              <a:rPr lang="en-US" sz="1400" dirty="0"/>
              <a:t>Cell cytoskeleton break and </a:t>
            </a:r>
            <a:r>
              <a:rPr lang="en-US" sz="1400" dirty="0" err="1"/>
              <a:t>blebbing</a:t>
            </a:r>
            <a:endParaRPr lang="en-US" sz="1400" dirty="0"/>
          </a:p>
        </p:txBody>
      </p:sp>
      <p:pic>
        <p:nvPicPr>
          <p:cNvPr id="114" name="Picture 113">
            <a:extLst>
              <a:ext uri="{FF2B5EF4-FFF2-40B4-BE49-F238E27FC236}">
                <a16:creationId xmlns:a16="http://schemas.microsoft.com/office/drawing/2014/main" id="{AB705FAC-3480-4CAA-AE1F-B836702C3D9E}"/>
              </a:ext>
            </a:extLst>
          </p:cNvPr>
          <p:cNvPicPr>
            <a:picLocks noChangeAspect="1"/>
          </p:cNvPicPr>
          <p:nvPr/>
        </p:nvPicPr>
        <p:blipFill>
          <a:blip r:embed="rId4"/>
          <a:stretch>
            <a:fillRect/>
          </a:stretch>
        </p:blipFill>
        <p:spPr>
          <a:xfrm>
            <a:off x="7137575" y="3822941"/>
            <a:ext cx="1129095" cy="1097732"/>
          </a:xfrm>
          <a:prstGeom prst="rect">
            <a:avLst/>
          </a:prstGeom>
        </p:spPr>
      </p:pic>
      <p:pic>
        <p:nvPicPr>
          <p:cNvPr id="115" name="Picture 114">
            <a:extLst>
              <a:ext uri="{FF2B5EF4-FFF2-40B4-BE49-F238E27FC236}">
                <a16:creationId xmlns:a16="http://schemas.microsoft.com/office/drawing/2014/main" id="{432A9F6E-1247-43FD-AF87-8044AA20043C}"/>
              </a:ext>
            </a:extLst>
          </p:cNvPr>
          <p:cNvPicPr>
            <a:picLocks noChangeAspect="1"/>
          </p:cNvPicPr>
          <p:nvPr/>
        </p:nvPicPr>
        <p:blipFill>
          <a:blip r:embed="rId4"/>
          <a:stretch>
            <a:fillRect/>
          </a:stretch>
        </p:blipFill>
        <p:spPr>
          <a:xfrm>
            <a:off x="7415045" y="5275595"/>
            <a:ext cx="573041" cy="557124"/>
          </a:xfrm>
          <a:prstGeom prst="rect">
            <a:avLst/>
          </a:prstGeom>
        </p:spPr>
      </p:pic>
      <p:sp>
        <p:nvSpPr>
          <p:cNvPr id="100" name="Arrow: Down 99">
            <a:extLst>
              <a:ext uri="{FF2B5EF4-FFF2-40B4-BE49-F238E27FC236}">
                <a16:creationId xmlns:a16="http://schemas.microsoft.com/office/drawing/2014/main" id="{B3D0A7AC-6350-445B-B545-80884E4C5ABF}"/>
              </a:ext>
            </a:extLst>
          </p:cNvPr>
          <p:cNvSpPr/>
          <p:nvPr/>
        </p:nvSpPr>
        <p:spPr>
          <a:xfrm>
            <a:off x="7520062" y="4866072"/>
            <a:ext cx="389038" cy="378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E2A2E9ED-9A75-4C0F-B2D7-0AA12AE69696}"/>
              </a:ext>
            </a:extLst>
          </p:cNvPr>
          <p:cNvSpPr txBox="1"/>
          <p:nvPr/>
        </p:nvSpPr>
        <p:spPr>
          <a:xfrm>
            <a:off x="6544391" y="5755004"/>
            <a:ext cx="2465740" cy="307777"/>
          </a:xfrm>
          <a:prstGeom prst="rect">
            <a:avLst/>
          </a:prstGeom>
          <a:noFill/>
        </p:spPr>
        <p:txBody>
          <a:bodyPr wrap="none" rtlCol="0">
            <a:spAutoFit/>
          </a:bodyPr>
          <a:lstStyle/>
          <a:p>
            <a:r>
              <a:rPr lang="en-US" sz="1400" dirty="0"/>
              <a:t>Mainly by K</a:t>
            </a:r>
            <a:r>
              <a:rPr lang="en-US" sz="1400" baseline="30000" dirty="0"/>
              <a:t>+</a:t>
            </a:r>
            <a:r>
              <a:rPr lang="en-US" sz="1400" dirty="0"/>
              <a:t> and Cl</a:t>
            </a:r>
            <a:r>
              <a:rPr lang="en-US" sz="1400" baseline="30000" dirty="0"/>
              <a:t>-</a:t>
            </a:r>
            <a:r>
              <a:rPr lang="en-US" sz="1400" dirty="0"/>
              <a:t> channel</a:t>
            </a:r>
          </a:p>
        </p:txBody>
      </p:sp>
      <p:sp>
        <p:nvSpPr>
          <p:cNvPr id="102" name="Arrow: Down 101">
            <a:extLst>
              <a:ext uri="{FF2B5EF4-FFF2-40B4-BE49-F238E27FC236}">
                <a16:creationId xmlns:a16="http://schemas.microsoft.com/office/drawing/2014/main" id="{3519AD27-5A1F-4188-9FC9-0A9BC7F9B559}"/>
              </a:ext>
            </a:extLst>
          </p:cNvPr>
          <p:cNvSpPr/>
          <p:nvPr/>
        </p:nvSpPr>
        <p:spPr>
          <a:xfrm>
            <a:off x="4398587" y="2785224"/>
            <a:ext cx="411123" cy="563705"/>
          </a:xfrm>
          <a:prstGeom prst="downArrow">
            <a:avLst>
              <a:gd name="adj1" fmla="val 259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Down 116">
            <a:extLst>
              <a:ext uri="{FF2B5EF4-FFF2-40B4-BE49-F238E27FC236}">
                <a16:creationId xmlns:a16="http://schemas.microsoft.com/office/drawing/2014/main" id="{CDC1C71E-6653-408D-9874-523D3543ACF6}"/>
              </a:ext>
            </a:extLst>
          </p:cNvPr>
          <p:cNvSpPr/>
          <p:nvPr/>
        </p:nvSpPr>
        <p:spPr>
          <a:xfrm rot="3266282">
            <a:off x="2801115" y="2544443"/>
            <a:ext cx="411123" cy="908671"/>
          </a:xfrm>
          <a:prstGeom prst="downArrow">
            <a:avLst>
              <a:gd name="adj1" fmla="val 259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Down 118">
            <a:extLst>
              <a:ext uri="{FF2B5EF4-FFF2-40B4-BE49-F238E27FC236}">
                <a16:creationId xmlns:a16="http://schemas.microsoft.com/office/drawing/2014/main" id="{509BBE22-DBF4-4690-AE7F-97CB1BE965A7}"/>
              </a:ext>
            </a:extLst>
          </p:cNvPr>
          <p:cNvSpPr/>
          <p:nvPr/>
        </p:nvSpPr>
        <p:spPr>
          <a:xfrm rot="18297199">
            <a:off x="6255323" y="2538537"/>
            <a:ext cx="411123" cy="920484"/>
          </a:xfrm>
          <a:prstGeom prst="downArrow">
            <a:avLst>
              <a:gd name="adj1" fmla="val 259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Content Placeholder 9">
            <a:extLst>
              <a:ext uri="{FF2B5EF4-FFF2-40B4-BE49-F238E27FC236}">
                <a16:creationId xmlns:a16="http://schemas.microsoft.com/office/drawing/2014/main" id="{5F5C9A9F-B71F-4068-9883-ECF7E240706A}"/>
              </a:ext>
            </a:extLst>
          </p:cNvPr>
          <p:cNvPicPr>
            <a:picLocks noChangeAspect="1"/>
          </p:cNvPicPr>
          <p:nvPr/>
        </p:nvPicPr>
        <p:blipFill>
          <a:blip r:embed="rId3"/>
          <a:stretch>
            <a:fillRect/>
          </a:stretch>
        </p:blipFill>
        <p:spPr bwMode="auto">
          <a:xfrm>
            <a:off x="4715348" y="1753161"/>
            <a:ext cx="500206" cy="56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a:extLst>
              <a:ext uri="{FF2B5EF4-FFF2-40B4-BE49-F238E27FC236}">
                <a16:creationId xmlns:a16="http://schemas.microsoft.com/office/drawing/2014/main" id="{36336CA3-A163-4C5E-BFA3-9D376AF62EA7}"/>
              </a:ext>
            </a:extLst>
          </p:cNvPr>
          <p:cNvCxnSpPr>
            <a:cxnSpLocks/>
          </p:cNvCxnSpPr>
          <p:nvPr/>
        </p:nvCxnSpPr>
        <p:spPr>
          <a:xfrm>
            <a:off x="4258842" y="1978708"/>
            <a:ext cx="342398" cy="7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Arrow: Down 125">
            <a:extLst>
              <a:ext uri="{FF2B5EF4-FFF2-40B4-BE49-F238E27FC236}">
                <a16:creationId xmlns:a16="http://schemas.microsoft.com/office/drawing/2014/main" id="{D88D8339-6FE3-4E1F-B845-0940CCDBD893}"/>
              </a:ext>
            </a:extLst>
          </p:cNvPr>
          <p:cNvSpPr/>
          <p:nvPr/>
        </p:nvSpPr>
        <p:spPr>
          <a:xfrm rot="18290784">
            <a:off x="4251262" y="1987344"/>
            <a:ext cx="240148" cy="563705"/>
          </a:xfrm>
          <a:prstGeom prst="downArrow">
            <a:avLst>
              <a:gd name="adj1" fmla="val 259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44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500"/>
                                        <p:tgtEl>
                                          <p:spTgt spid="93"/>
                                        </p:tgtEl>
                                      </p:cBhvr>
                                    </p:animEffec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par>
                                <p:cTn id="30" presetID="10" presetClass="entr" presetSubtype="0"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
                                        <p:tgtEl>
                                          <p:spTgt spid="111"/>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fade">
                                      <p:cBhvr>
                                        <p:cTn id="43" dur="500"/>
                                        <p:tgtEl>
                                          <p:spTgt spid="1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fade">
                                      <p:cBhvr>
                                        <p:cTn id="49" dur="500"/>
                                        <p:tgtEl>
                                          <p:spTgt spid="1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10" presetClass="entr" presetSubtype="0" fill="hold"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6" grpId="0"/>
      <p:bldP spid="93" grpId="0"/>
      <p:bldP spid="109" grpId="0"/>
      <p:bldP spid="111" grpId="0"/>
      <p:bldP spid="100" grpId="0" animBg="1"/>
      <p:bldP spid="101" grpId="0"/>
      <p:bldP spid="102" grpId="0" animBg="1"/>
      <p:bldP spid="117" grpId="0" animBg="1"/>
      <p:bldP spid="119"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Hypothesis</a:t>
            </a:r>
            <a:endParaRPr lang="en-US" dirty="0"/>
          </a:p>
        </p:txBody>
      </p:sp>
      <p:sp>
        <p:nvSpPr>
          <p:cNvPr id="3" name="Content Placeholder 2"/>
          <p:cNvSpPr>
            <a:spLocks noGrp="1"/>
          </p:cNvSpPr>
          <p:nvPr>
            <p:ph idx="1"/>
          </p:nvPr>
        </p:nvSpPr>
        <p:spPr>
          <a:xfrm>
            <a:off x="457200" y="1609725"/>
            <a:ext cx="8229600" cy="4525963"/>
          </a:xfrm>
        </p:spPr>
        <p:txBody>
          <a:bodyPr/>
          <a:lstStyle/>
          <a:p>
            <a:pPr marL="0" indent="0">
              <a:buNone/>
            </a:pPr>
            <a:r>
              <a:rPr lang="en-US" sz="2800" u="sng" dirty="0">
                <a:solidFill>
                  <a:srgbClr val="0000B8"/>
                </a:solidFill>
              </a:rPr>
              <a:t>Apoptotic progress</a:t>
            </a:r>
            <a:r>
              <a:rPr lang="en-US" sz="2800" dirty="0"/>
              <a:t> of a cell culture (CHO cells) can be predicted in real-time by in-line </a:t>
            </a:r>
            <a:r>
              <a:rPr lang="en-US" sz="2800" u="sng" dirty="0">
                <a:solidFill>
                  <a:srgbClr val="0000B8"/>
                </a:solidFill>
              </a:rPr>
              <a:t>dielectric spectroscopy</a:t>
            </a:r>
            <a:r>
              <a:rPr lang="en-US" sz="2800" dirty="0"/>
              <a:t> analyzed using multivariate techniques</a:t>
            </a:r>
            <a:endParaRPr lang="en-US" sz="2800" b="1" dirty="0"/>
          </a:p>
        </p:txBody>
      </p:sp>
      <p:pic>
        <p:nvPicPr>
          <p:cNvPr id="4" name="Picture 3"/>
          <p:cNvPicPr>
            <a:picLocks noChangeAspect="1"/>
          </p:cNvPicPr>
          <p:nvPr/>
        </p:nvPicPr>
        <p:blipFill>
          <a:blip r:embed="rId3"/>
          <a:stretch>
            <a:fillRect/>
          </a:stretch>
        </p:blipFill>
        <p:spPr>
          <a:xfrm>
            <a:off x="866775" y="4143375"/>
            <a:ext cx="2667000" cy="1657350"/>
          </a:xfrm>
          <a:prstGeom prst="rect">
            <a:avLst/>
          </a:prstGeom>
        </p:spPr>
      </p:pic>
      <p:pic>
        <p:nvPicPr>
          <p:cNvPr id="5" name="Picture 4"/>
          <p:cNvPicPr>
            <a:picLocks noChangeAspect="1"/>
          </p:cNvPicPr>
          <p:nvPr/>
        </p:nvPicPr>
        <p:blipFill>
          <a:blip r:embed="rId4"/>
          <a:stretch>
            <a:fillRect/>
          </a:stretch>
        </p:blipFill>
        <p:spPr>
          <a:xfrm>
            <a:off x="4395787" y="3667125"/>
            <a:ext cx="3914775" cy="2133600"/>
          </a:xfrm>
          <a:prstGeom prst="rect">
            <a:avLst/>
          </a:prstGeom>
        </p:spPr>
      </p:pic>
    </p:spTree>
    <p:extLst>
      <p:ext uri="{BB962C8B-B14F-4D97-AF65-F5344CB8AC3E}">
        <p14:creationId xmlns:p14="http://schemas.microsoft.com/office/powerpoint/2010/main" val="561432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Change</a:t>
            </a:r>
            <a:endParaRPr lang="en-US" dirty="0"/>
          </a:p>
        </p:txBody>
      </p:sp>
      <p:pic>
        <p:nvPicPr>
          <p:cNvPr id="5" name="Picture 4"/>
          <p:cNvPicPr>
            <a:picLocks noChangeAspect="1"/>
          </p:cNvPicPr>
          <p:nvPr/>
        </p:nvPicPr>
        <p:blipFill>
          <a:blip r:embed="rId2"/>
          <a:stretch>
            <a:fillRect/>
          </a:stretch>
        </p:blipFill>
        <p:spPr>
          <a:xfrm>
            <a:off x="851337" y="1322388"/>
            <a:ext cx="7106401" cy="5342401"/>
          </a:xfrm>
          <a:prstGeom prst="rect">
            <a:avLst/>
          </a:prstGeom>
        </p:spPr>
      </p:pic>
      <p:graphicFrame>
        <p:nvGraphicFramePr>
          <p:cNvPr id="6" name="Table 5"/>
          <p:cNvGraphicFramePr>
            <a:graphicFrameLocks noGrp="1"/>
          </p:cNvGraphicFramePr>
          <p:nvPr/>
        </p:nvGraphicFramePr>
        <p:xfrm>
          <a:off x="5719033" y="2870558"/>
          <a:ext cx="2238705" cy="1630680"/>
        </p:xfrm>
        <a:graphic>
          <a:graphicData uri="http://schemas.openxmlformats.org/drawingml/2006/table">
            <a:tbl>
              <a:tblPr firstRow="1" bandRow="1">
                <a:tableStyleId>{21E4AEA4-8DFA-4A89-87EB-49C32662AFE0}</a:tableStyleId>
              </a:tblPr>
              <a:tblGrid>
                <a:gridCol w="939119">
                  <a:extLst>
                    <a:ext uri="{9D8B030D-6E8A-4147-A177-3AD203B41FA5}">
                      <a16:colId xmlns:a16="http://schemas.microsoft.com/office/drawing/2014/main" val="736272608"/>
                    </a:ext>
                  </a:extLst>
                </a:gridCol>
                <a:gridCol w="1299586">
                  <a:extLst>
                    <a:ext uri="{9D8B030D-6E8A-4147-A177-3AD203B41FA5}">
                      <a16:colId xmlns:a16="http://schemas.microsoft.com/office/drawing/2014/main" val="4203072185"/>
                    </a:ext>
                  </a:extLst>
                </a:gridCol>
              </a:tblGrid>
              <a:tr h="370840">
                <a:tc>
                  <a:txBody>
                    <a:bodyPr/>
                    <a:lstStyle/>
                    <a:p>
                      <a:pPr algn="ctr"/>
                      <a:r>
                        <a:rPr lang="en-US" sz="1400" dirty="0" smtClean="0"/>
                        <a:t>Set</a:t>
                      </a:r>
                      <a:endParaRPr lang="en-US" sz="1400" dirty="0"/>
                    </a:p>
                  </a:txBody>
                  <a:tcPr/>
                </a:tc>
                <a:tc>
                  <a:txBody>
                    <a:bodyPr/>
                    <a:lstStyle/>
                    <a:p>
                      <a:pPr algn="ctr"/>
                      <a:r>
                        <a:rPr lang="en-US" sz="1400" dirty="0" smtClean="0"/>
                        <a:t>Cell Density</a:t>
                      </a:r>
                      <a:r>
                        <a:rPr lang="en-US" sz="1400" baseline="0" dirty="0" smtClean="0"/>
                        <a:t> (10</a:t>
                      </a:r>
                      <a:r>
                        <a:rPr lang="en-US" sz="1400" baseline="30000" dirty="0" smtClean="0"/>
                        <a:t>5</a:t>
                      </a:r>
                      <a:r>
                        <a:rPr lang="en-US" sz="1400" baseline="0" dirty="0" smtClean="0"/>
                        <a:t> cells/mL)</a:t>
                      </a:r>
                      <a:endParaRPr lang="en-US" sz="1400" dirty="0"/>
                    </a:p>
                  </a:txBody>
                  <a:tcPr/>
                </a:tc>
                <a:extLst>
                  <a:ext uri="{0D108BD9-81ED-4DB2-BD59-A6C34878D82A}">
                    <a16:rowId xmlns:a16="http://schemas.microsoft.com/office/drawing/2014/main" val="383250660"/>
                  </a:ext>
                </a:extLst>
              </a:tr>
              <a:tr h="370840">
                <a:tc>
                  <a:txBody>
                    <a:bodyPr/>
                    <a:lstStyle/>
                    <a:p>
                      <a:pPr algn="ctr"/>
                      <a:r>
                        <a:rPr lang="en-US" sz="1400" dirty="0" smtClean="0"/>
                        <a:t>Healthy</a:t>
                      </a:r>
                      <a:endParaRPr lang="en-US" sz="1400" dirty="0"/>
                    </a:p>
                  </a:txBody>
                  <a:tcPr/>
                </a:tc>
                <a:tc>
                  <a:txBody>
                    <a:bodyPr/>
                    <a:lstStyle/>
                    <a:p>
                      <a:pPr algn="ctr"/>
                      <a:r>
                        <a:rPr lang="en-US" sz="1400" dirty="0" smtClean="0"/>
                        <a:t>77.4</a:t>
                      </a:r>
                      <a:endParaRPr lang="en-US" sz="1400" dirty="0"/>
                    </a:p>
                  </a:txBody>
                  <a:tcPr/>
                </a:tc>
                <a:extLst>
                  <a:ext uri="{0D108BD9-81ED-4DB2-BD59-A6C34878D82A}">
                    <a16:rowId xmlns:a16="http://schemas.microsoft.com/office/drawing/2014/main" val="3844001667"/>
                  </a:ext>
                </a:extLst>
              </a:tr>
              <a:tr h="370840">
                <a:tc>
                  <a:txBody>
                    <a:bodyPr/>
                    <a:lstStyle/>
                    <a:p>
                      <a:pPr algn="ctr"/>
                      <a:r>
                        <a:rPr lang="en-US" sz="1400" dirty="0" smtClean="0"/>
                        <a:t>Apoptosis</a:t>
                      </a:r>
                      <a:endParaRPr lang="en-US" sz="1400" dirty="0"/>
                    </a:p>
                  </a:txBody>
                  <a:tcPr/>
                </a:tc>
                <a:tc>
                  <a:txBody>
                    <a:bodyPr/>
                    <a:lstStyle/>
                    <a:p>
                      <a:pPr algn="ctr"/>
                      <a:r>
                        <a:rPr lang="en-US" sz="1400" dirty="0" smtClean="0"/>
                        <a:t>83.7</a:t>
                      </a:r>
                      <a:endParaRPr lang="en-US" sz="1400" dirty="0"/>
                    </a:p>
                  </a:txBody>
                  <a:tcPr/>
                </a:tc>
                <a:extLst>
                  <a:ext uri="{0D108BD9-81ED-4DB2-BD59-A6C34878D82A}">
                    <a16:rowId xmlns:a16="http://schemas.microsoft.com/office/drawing/2014/main" val="2432367547"/>
                  </a:ext>
                </a:extLst>
              </a:tr>
              <a:tr h="370840">
                <a:tc>
                  <a:txBody>
                    <a:bodyPr/>
                    <a:lstStyle/>
                    <a:p>
                      <a:pPr algn="ctr"/>
                      <a:r>
                        <a:rPr lang="en-US" sz="1400" dirty="0" smtClean="0"/>
                        <a:t>Decline</a:t>
                      </a:r>
                      <a:endParaRPr lang="en-US" sz="1400" dirty="0"/>
                    </a:p>
                  </a:txBody>
                  <a:tcPr/>
                </a:tc>
                <a:tc>
                  <a:txBody>
                    <a:bodyPr/>
                    <a:lstStyle/>
                    <a:p>
                      <a:pPr algn="ctr"/>
                      <a:r>
                        <a:rPr lang="en-US" sz="1400" dirty="0" smtClean="0"/>
                        <a:t>73.9</a:t>
                      </a:r>
                      <a:endParaRPr lang="en-US" sz="1400" dirty="0"/>
                    </a:p>
                  </a:txBody>
                  <a:tcPr/>
                </a:tc>
                <a:extLst>
                  <a:ext uri="{0D108BD9-81ED-4DB2-BD59-A6C34878D82A}">
                    <a16:rowId xmlns:a16="http://schemas.microsoft.com/office/drawing/2014/main" val="783778986"/>
                  </a:ext>
                </a:extLst>
              </a:tr>
            </a:tbl>
          </a:graphicData>
        </a:graphic>
      </p:graphicFrame>
      <p:sp>
        <p:nvSpPr>
          <p:cNvPr id="7" name="Down Arrow 6"/>
          <p:cNvSpPr/>
          <p:nvPr/>
        </p:nvSpPr>
        <p:spPr>
          <a:xfrm rot="1874293">
            <a:off x="3486038" y="3484162"/>
            <a:ext cx="304800" cy="1889004"/>
          </a:xfrm>
          <a:prstGeom prst="downArrow">
            <a:avLst>
              <a:gd name="adj1" fmla="val 184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3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in Score Space</a:t>
            </a:r>
            <a:endParaRPr lang="en-US" dirty="0"/>
          </a:p>
        </p:txBody>
      </p:sp>
      <p:pic>
        <p:nvPicPr>
          <p:cNvPr id="5" name="Picture 4"/>
          <p:cNvPicPr>
            <a:picLocks noChangeAspect="1"/>
          </p:cNvPicPr>
          <p:nvPr/>
        </p:nvPicPr>
        <p:blipFill>
          <a:blip r:embed="rId2"/>
          <a:stretch>
            <a:fillRect/>
          </a:stretch>
        </p:blipFill>
        <p:spPr>
          <a:xfrm>
            <a:off x="-110701" y="1230658"/>
            <a:ext cx="9254701" cy="5711134"/>
          </a:xfrm>
          <a:prstGeom prst="rect">
            <a:avLst/>
          </a:prstGeom>
        </p:spPr>
      </p:pic>
    </p:spTree>
    <p:extLst>
      <p:ext uri="{BB962C8B-B14F-4D97-AF65-F5344CB8AC3E}">
        <p14:creationId xmlns:p14="http://schemas.microsoft.com/office/powerpoint/2010/main" val="2838401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of Scrutiny</a:t>
            </a:r>
            <a:endParaRPr lang="en-US" dirty="0"/>
          </a:p>
        </p:txBody>
      </p:sp>
      <p:sp>
        <p:nvSpPr>
          <p:cNvPr id="3" name="Content Placeholder 2"/>
          <p:cNvSpPr>
            <a:spLocks noGrp="1"/>
          </p:cNvSpPr>
          <p:nvPr>
            <p:ph idx="1"/>
          </p:nvPr>
        </p:nvSpPr>
        <p:spPr>
          <a:xfrm>
            <a:off x="4429125" y="1600199"/>
            <a:ext cx="4457700" cy="4525963"/>
          </a:xfrm>
        </p:spPr>
        <p:txBody>
          <a:bodyPr/>
          <a:lstStyle/>
          <a:p>
            <a:pPr marL="0" indent="0">
              <a:buNone/>
            </a:pPr>
            <a:r>
              <a:rPr lang="en-US" sz="2400" dirty="0" smtClean="0"/>
              <a:t>CANTY CORE</a:t>
            </a:r>
          </a:p>
          <a:p>
            <a:r>
              <a:rPr lang="en-US" sz="2400" dirty="0" smtClean="0"/>
              <a:t>Flow-through imaging system </a:t>
            </a:r>
          </a:p>
          <a:p>
            <a:r>
              <a:rPr lang="en-US" sz="2400" dirty="0" smtClean="0"/>
              <a:t>Single-cell analysis level</a:t>
            </a:r>
          </a:p>
          <a:p>
            <a:r>
              <a:rPr lang="en-US" sz="2400" dirty="0" smtClean="0"/>
              <a:t>Higher sensitivity</a:t>
            </a:r>
          </a:p>
          <a:p>
            <a:r>
              <a:rPr lang="en-US" sz="2400" dirty="0" smtClean="0"/>
              <a:t>Orthogonal test to dielectric</a:t>
            </a:r>
            <a:endParaRPr lang="en-US" sz="2400" dirty="0"/>
          </a:p>
        </p:txBody>
      </p:sp>
      <p:grpSp>
        <p:nvGrpSpPr>
          <p:cNvPr id="8" name="Group 7"/>
          <p:cNvGrpSpPr/>
          <p:nvPr/>
        </p:nvGrpSpPr>
        <p:grpSpPr>
          <a:xfrm>
            <a:off x="1090613" y="3971636"/>
            <a:ext cx="2162175" cy="2781590"/>
            <a:chOff x="111150" y="1677697"/>
            <a:chExt cx="2573045" cy="3078453"/>
          </a:xfrm>
        </p:grpSpPr>
        <p:pic>
          <p:nvPicPr>
            <p:cNvPr id="4" name="Picture 3"/>
            <p:cNvPicPr>
              <a:picLocks noChangeAspect="1"/>
            </p:cNvPicPr>
            <p:nvPr/>
          </p:nvPicPr>
          <p:blipFill>
            <a:blip r:embed="rId2"/>
            <a:stretch>
              <a:fillRect/>
            </a:stretch>
          </p:blipFill>
          <p:spPr>
            <a:xfrm>
              <a:off x="111150" y="1677697"/>
              <a:ext cx="2573045" cy="3078453"/>
            </a:xfrm>
            <a:prstGeom prst="rect">
              <a:avLst/>
            </a:prstGeom>
          </p:spPr>
        </p:pic>
        <p:sp>
          <p:nvSpPr>
            <p:cNvPr id="5" name="TextBox 4"/>
            <p:cNvSpPr txBox="1"/>
            <p:nvPr/>
          </p:nvSpPr>
          <p:spPr>
            <a:xfrm>
              <a:off x="733425" y="3419475"/>
              <a:ext cx="582211" cy="369332"/>
            </a:xfrm>
            <a:prstGeom prst="rect">
              <a:avLst/>
            </a:prstGeom>
            <a:noFill/>
          </p:spPr>
          <p:txBody>
            <a:bodyPr wrap="none" rtlCol="0">
              <a:spAutoFit/>
            </a:bodyPr>
            <a:lstStyle/>
            <a:p>
              <a:r>
                <a:rPr lang="en-US" dirty="0" smtClean="0"/>
                <a:t>6cm</a:t>
              </a:r>
              <a:endParaRPr lang="en-US" dirty="0"/>
            </a:p>
          </p:txBody>
        </p:sp>
        <p:sp>
          <p:nvSpPr>
            <p:cNvPr id="6" name="TextBox 5"/>
            <p:cNvSpPr txBox="1"/>
            <p:nvPr/>
          </p:nvSpPr>
          <p:spPr>
            <a:xfrm>
              <a:off x="1937911" y="3050143"/>
              <a:ext cx="582211" cy="369332"/>
            </a:xfrm>
            <a:prstGeom prst="rect">
              <a:avLst/>
            </a:prstGeom>
            <a:noFill/>
          </p:spPr>
          <p:txBody>
            <a:bodyPr wrap="none" rtlCol="0">
              <a:spAutoFit/>
            </a:bodyPr>
            <a:lstStyle/>
            <a:p>
              <a:r>
                <a:rPr lang="en-US" dirty="0" smtClean="0"/>
                <a:t>6cm</a:t>
              </a:r>
              <a:endParaRPr lang="en-US" dirty="0"/>
            </a:p>
          </p:txBody>
        </p:sp>
        <p:sp>
          <p:nvSpPr>
            <p:cNvPr id="7" name="TextBox 6"/>
            <p:cNvSpPr txBox="1"/>
            <p:nvPr/>
          </p:nvSpPr>
          <p:spPr>
            <a:xfrm>
              <a:off x="1718836" y="4231243"/>
              <a:ext cx="582211" cy="369332"/>
            </a:xfrm>
            <a:prstGeom prst="rect">
              <a:avLst/>
            </a:prstGeom>
            <a:noFill/>
          </p:spPr>
          <p:txBody>
            <a:bodyPr wrap="none" rtlCol="0">
              <a:spAutoFit/>
            </a:bodyPr>
            <a:lstStyle/>
            <a:p>
              <a:r>
                <a:rPr lang="en-US" dirty="0" smtClean="0"/>
                <a:t>4cm</a:t>
              </a:r>
              <a:endParaRPr lang="en-US" dirty="0"/>
            </a:p>
          </p:txBody>
        </p:sp>
      </p:grpSp>
      <p:sp>
        <p:nvSpPr>
          <p:cNvPr id="9" name="Content Placeholder 2"/>
          <p:cNvSpPr txBox="1">
            <a:spLocks/>
          </p:cNvSpPr>
          <p:nvPr/>
        </p:nvSpPr>
        <p:spPr bwMode="auto">
          <a:xfrm>
            <a:off x="314325" y="1600199"/>
            <a:ext cx="44577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anose="05000000000000000000" pitchFamily="2" charset="2"/>
              <a:buChar char="w"/>
              <a:defRPr sz="2400">
                <a:solidFill>
                  <a:schemeClr val="tx1"/>
                </a:solidFill>
                <a:latin typeface="+mn-lt"/>
              </a:defRPr>
            </a:lvl3pPr>
            <a:lvl4pPr marL="1600200" indent="-228600" algn="l" rtl="0" eaLnBrk="1" fontAlgn="base" hangingPunct="1">
              <a:spcBef>
                <a:spcPct val="20000"/>
              </a:spcBef>
              <a:spcAft>
                <a:spcPct val="0"/>
              </a:spcAft>
              <a:buClr>
                <a:srgbClr val="00003C"/>
              </a:buClr>
              <a:buFont typeface="Wingdings" panose="05000000000000000000" pitchFamily="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marL="0" indent="0" defTabSz="914400">
              <a:buNone/>
            </a:pPr>
            <a:r>
              <a:rPr lang="en-US" sz="2400" kern="0" dirty="0" smtClean="0"/>
              <a:t>Dielectric spectroscopy</a:t>
            </a:r>
          </a:p>
          <a:p>
            <a:pPr defTabSz="914400"/>
            <a:r>
              <a:rPr lang="en-US" sz="2400" kern="0" dirty="0" smtClean="0"/>
              <a:t>With a size of tennis ball</a:t>
            </a:r>
          </a:p>
          <a:p>
            <a:pPr defTabSz="914400"/>
            <a:r>
              <a:rPr lang="en-US" sz="2400" kern="0" dirty="0" smtClean="0"/>
              <a:t>Scanning millions of cells simultaneously</a:t>
            </a:r>
          </a:p>
          <a:p>
            <a:pPr defTabSz="914400"/>
            <a:r>
              <a:rPr lang="en-US" sz="2400" kern="0" dirty="0" smtClean="0"/>
              <a:t>Sensitivity cannot be guaranteed</a:t>
            </a:r>
            <a:endParaRPr lang="en-US" sz="2400" kern="0" dirty="0"/>
          </a:p>
        </p:txBody>
      </p:sp>
      <p:sp>
        <p:nvSpPr>
          <p:cNvPr id="37" name="Flowchart: Connector 36"/>
          <p:cNvSpPr/>
          <p:nvPr/>
        </p:nvSpPr>
        <p:spPr>
          <a:xfrm>
            <a:off x="5969886" y="5790227"/>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5251770" y="6280895"/>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5636980" y="5340325"/>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5356366" y="4988147"/>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a:duotone>
              <a:schemeClr val="bg2">
                <a:shade val="45000"/>
                <a:satMod val="135000"/>
              </a:schemeClr>
              <a:prstClr val="white"/>
            </a:duotone>
          </a:blip>
          <a:stretch>
            <a:fillRect/>
          </a:stretch>
        </p:blipFill>
        <p:spPr>
          <a:xfrm rot="16200000">
            <a:off x="7236871" y="4796508"/>
            <a:ext cx="1108525" cy="1421916"/>
          </a:xfrm>
          <a:prstGeom prst="rect">
            <a:avLst/>
          </a:prstGeom>
        </p:spPr>
      </p:pic>
      <p:sp>
        <p:nvSpPr>
          <p:cNvPr id="42" name="Flowchart: Connector 41"/>
          <p:cNvSpPr/>
          <p:nvPr/>
        </p:nvSpPr>
        <p:spPr>
          <a:xfrm>
            <a:off x="5195029" y="4768658"/>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846669" y="4267236"/>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6346669" y="4681692"/>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5059614" y="5507467"/>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p:nvPr/>
        </p:nvSpPr>
        <p:spPr>
          <a:xfrm>
            <a:off x="5200939" y="4114800"/>
            <a:ext cx="835292" cy="2743200"/>
          </a:xfrm>
          <a:prstGeom prst="cube">
            <a:avLst>
              <a:gd name="adj" fmla="val 86949"/>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be 46"/>
          <p:cNvSpPr/>
          <p:nvPr/>
        </p:nvSpPr>
        <p:spPr>
          <a:xfrm>
            <a:off x="4787847" y="4114800"/>
            <a:ext cx="1752220" cy="2743200"/>
          </a:xfrm>
          <a:prstGeom prst="cube">
            <a:avLst>
              <a:gd name="adj" fmla="val 413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6350313" y="4320902"/>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5052988" y="4216541"/>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5489908" y="4149410"/>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4854206" y="5731595"/>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948585" y="4796986"/>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5590598" y="5096982"/>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4918289" y="5050766"/>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5699597" y="6506681"/>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5475491" y="5945781"/>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660518" y="3934824"/>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883570" y="3734081"/>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6147189" y="4387826"/>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052497" y="3903214"/>
            <a:ext cx="172632" cy="185830"/>
          </a:xfrm>
          <a:prstGeom prst="flowChartConnector">
            <a:avLst/>
          </a:prstGeom>
          <a:solidFill>
            <a:schemeClr val="accent1">
              <a:lumMod val="40000"/>
              <a:lumOff val="60000"/>
            </a:schemeClr>
          </a:solidFill>
          <a:ln>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435087" y="3740020"/>
            <a:ext cx="619080" cy="369332"/>
          </a:xfrm>
          <a:prstGeom prst="rect">
            <a:avLst/>
          </a:prstGeom>
          <a:noFill/>
        </p:spPr>
        <p:txBody>
          <a:bodyPr wrap="none" rtlCol="0">
            <a:spAutoFit/>
          </a:bodyPr>
          <a:lstStyle/>
          <a:p>
            <a:r>
              <a:rPr lang="en-US" dirty="0"/>
              <a:t>Cells</a:t>
            </a:r>
          </a:p>
        </p:txBody>
      </p:sp>
    </p:spTree>
    <p:extLst>
      <p:ext uri="{BB962C8B-B14F-4D97-AF65-F5344CB8AC3E}">
        <p14:creationId xmlns:p14="http://schemas.microsoft.com/office/powerpoint/2010/main" val="11246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
                                            <p:txEl>
                                              <p:pRg st="1" end="1"/>
                                            </p:txEl>
                                          </p:spTgt>
                                        </p:tgtEl>
                                        <p:attrNameLst>
                                          <p:attrName>style.visibility</p:attrName>
                                        </p:attrNameLst>
                                      </p:cBhvr>
                                      <p:to>
                                        <p:strVal val="visible"/>
                                      </p:to>
                                    </p:set>
                                    <p:animEffect transition="in" filter="fade">
                                      <p:cBhvr>
                                        <p:cTn id="90" dur="500"/>
                                        <p:tgtEl>
                                          <p:spTgt spid="3">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xEl>
                                              <p:pRg st="2" end="2"/>
                                            </p:txEl>
                                          </p:spTgt>
                                        </p:tgtEl>
                                        <p:attrNameLst>
                                          <p:attrName>style.visibility</p:attrName>
                                        </p:attrNameLst>
                                      </p:cBhvr>
                                      <p:to>
                                        <p:strVal val="visible"/>
                                      </p:to>
                                    </p:set>
                                    <p:animEffect transition="in" filter="fade">
                                      <p:cBhvr>
                                        <p:cTn id="95" dur="500"/>
                                        <p:tgtEl>
                                          <p:spTgt spid="3">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xEl>
                                              <p:pRg st="3" end="3"/>
                                            </p:txEl>
                                          </p:spTgt>
                                        </p:tgtEl>
                                        <p:attrNameLst>
                                          <p:attrName>style.visibility</p:attrName>
                                        </p:attrNameLst>
                                      </p:cBhvr>
                                      <p:to>
                                        <p:strVal val="visible"/>
                                      </p:to>
                                    </p:set>
                                    <p:animEffect transition="in" filter="fade">
                                      <p:cBhvr>
                                        <p:cTn id="100" dur="500"/>
                                        <p:tgtEl>
                                          <p:spTgt spid="3">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
                                            <p:txEl>
                                              <p:pRg st="4" end="4"/>
                                            </p:txEl>
                                          </p:spTgt>
                                        </p:tgtEl>
                                        <p:attrNameLst>
                                          <p:attrName>style.visibility</p:attrName>
                                        </p:attrNameLst>
                                      </p:cBhvr>
                                      <p:to>
                                        <p:strVal val="visible"/>
                                      </p:to>
                                    </p:set>
                                    <p:animEffect transition="in" filter="fade">
                                      <p:cBhvr>
                                        <p:cTn id="10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3" grpId="0"/>
    </p:bldLst>
  </p:timing>
</p:sld>
</file>

<file path=ppt/theme/theme1.xml><?xml version="1.0" encoding="utf-8"?>
<a:theme xmlns:a="http://schemas.openxmlformats.org/drawingml/2006/main" name="DCPT Template 11_04">
  <a:themeElements>
    <a:clrScheme name="DCPT Template 11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CPT Template 11_04">
      <a:majorFont>
        <a:latin typeface="Rockwel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CPT Template 11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CPT Template 11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CPT Template 11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CPT Template 11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CPT Template 11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CPT Template 11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CPT Template 11_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CPT Template 11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CPT Template 11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CPT Template 11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CPT Template 11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CPT Template 11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666</Words>
  <Application>Microsoft Office PowerPoint</Application>
  <PresentationFormat>On-screen Show (4:3)</PresentationFormat>
  <Paragraphs>113</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Rockwell</vt:lpstr>
      <vt:lpstr>Rockwell Condensed</vt:lpstr>
      <vt:lpstr>Times New Roman</vt:lpstr>
      <vt:lpstr>Wingdings</vt:lpstr>
      <vt:lpstr>DCPT Template 11_04</vt:lpstr>
      <vt:lpstr>Monitoring of Apoptotic Progress in Bioreaction</vt:lpstr>
      <vt:lpstr>Bioreaction</vt:lpstr>
      <vt:lpstr>Trypan Blue Exclusion</vt:lpstr>
      <vt:lpstr>Apoptosis</vt:lpstr>
      <vt:lpstr>Apoptosis: Physical Change</vt:lpstr>
      <vt:lpstr>Project Hypothesis</vt:lpstr>
      <vt:lpstr>Shape Change</vt:lpstr>
      <vt:lpstr>Separation in Score Space</vt:lpstr>
      <vt:lpstr>Volume of Scrutiny</vt:lpstr>
      <vt:lpstr>Preliminary Classification</vt:lpstr>
      <vt:lpstr>Preliminary Classification</vt:lpstr>
      <vt:lpstr>Preliminary Data Summary</vt:lpstr>
      <vt:lpstr>Back-up</vt:lpstr>
      <vt:lpstr>PowerPoint Presentation</vt:lpstr>
      <vt:lpstr>CANTY CORE</vt:lpstr>
    </vt:vector>
  </TitlesOfParts>
  <Company>Duquesne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of Apoptotic Progress in Bioreaction</dc:title>
  <dc:creator>Suyang Wu</dc:creator>
  <cp:lastModifiedBy>Suyang Wu</cp:lastModifiedBy>
  <cp:revision>18</cp:revision>
  <dcterms:created xsi:type="dcterms:W3CDTF">2019-11-11T22:51:49Z</dcterms:created>
  <dcterms:modified xsi:type="dcterms:W3CDTF">2019-11-12T14:18:59Z</dcterms:modified>
</cp:coreProperties>
</file>