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1" r:id="rId2"/>
    <p:sldId id="256" r:id="rId3"/>
    <p:sldId id="257" r:id="rId4"/>
    <p:sldId id="272" r:id="rId5"/>
    <p:sldId id="258" r:id="rId6"/>
    <p:sldId id="259" r:id="rId7"/>
    <p:sldId id="266" r:id="rId8"/>
    <p:sldId id="260" r:id="rId9"/>
    <p:sldId id="281" r:id="rId10"/>
    <p:sldId id="275" r:id="rId11"/>
    <p:sldId id="276" r:id="rId12"/>
    <p:sldId id="277" r:id="rId13"/>
    <p:sldId id="278" r:id="rId14"/>
    <p:sldId id="280" r:id="rId15"/>
    <p:sldId id="261" r:id="rId16"/>
    <p:sldId id="274" r:id="rId17"/>
    <p:sldId id="270" r:id="rId18"/>
    <p:sldId id="262" r:id="rId19"/>
    <p:sldId id="267" r:id="rId20"/>
    <p:sldId id="286" r:id="rId21"/>
    <p:sldId id="287" r:id="rId22"/>
    <p:sldId id="288" r:id="rId23"/>
    <p:sldId id="289" r:id="rId24"/>
    <p:sldId id="290" r:id="rId25"/>
    <p:sldId id="291" r:id="rId26"/>
    <p:sldId id="282" r:id="rId27"/>
    <p:sldId id="283" r:id="rId28"/>
    <p:sldId id="284" r:id="rId29"/>
    <p:sldId id="285" r:id="rId30"/>
    <p:sldId id="263" r:id="rId31"/>
    <p:sldId id="264" r:id="rId32"/>
    <p:sldId id="268" r:id="rId33"/>
    <p:sldId id="269" r:id="rId34"/>
    <p:sldId id="265"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B4405AB-4327-433A-9310-F3C1E604626E}" type="datetimeFigureOut">
              <a:rPr lang="en-US" smtClean="0"/>
              <a:t>5/12/2017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B847D63-DFFE-4303-AF66-3A2688E525B6}" type="slidenum">
              <a:rPr lang="en-US" smtClean="0"/>
              <a:t>‹#›</a:t>
            </a:fld>
            <a:endParaRPr lang="en-US"/>
          </a:p>
        </p:txBody>
      </p:sp>
    </p:spTree>
    <p:extLst>
      <p:ext uri="{BB962C8B-B14F-4D97-AF65-F5344CB8AC3E}">
        <p14:creationId xmlns:p14="http://schemas.microsoft.com/office/powerpoint/2010/main" val="451317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000">
                <a:solidFill>
                  <a:schemeClr val="tx1"/>
                </a:solidFill>
                <a:latin typeface="Arial" charset="0"/>
              </a:defRPr>
            </a:lvl1pPr>
            <a:lvl2pPr marL="742950" indent="-285750" defTabSz="928688" eaLnBrk="0" hangingPunct="0">
              <a:defRPr sz="2000">
                <a:solidFill>
                  <a:schemeClr val="tx1"/>
                </a:solidFill>
                <a:latin typeface="Arial" charset="0"/>
              </a:defRPr>
            </a:lvl2pPr>
            <a:lvl3pPr marL="1143000" indent="-228600" defTabSz="928688" eaLnBrk="0" hangingPunct="0">
              <a:defRPr sz="2000">
                <a:solidFill>
                  <a:schemeClr val="tx1"/>
                </a:solidFill>
                <a:latin typeface="Arial" charset="0"/>
              </a:defRPr>
            </a:lvl3pPr>
            <a:lvl4pPr marL="1600200" indent="-228600" defTabSz="928688" eaLnBrk="0" hangingPunct="0">
              <a:defRPr sz="2000">
                <a:solidFill>
                  <a:schemeClr val="tx1"/>
                </a:solidFill>
                <a:latin typeface="Arial" charset="0"/>
              </a:defRPr>
            </a:lvl4pPr>
            <a:lvl5pPr marL="2057400" indent="-228600" defTabSz="928688" eaLnBrk="0" hangingPunct="0">
              <a:defRPr sz="2000">
                <a:solidFill>
                  <a:schemeClr val="tx1"/>
                </a:solidFill>
                <a:latin typeface="Arial" charset="0"/>
              </a:defRPr>
            </a:lvl5pPr>
            <a:lvl6pPr marL="2514600" indent="-228600" defTabSz="928688" eaLnBrk="0" fontAlgn="base" hangingPunct="0">
              <a:spcBef>
                <a:spcPct val="0"/>
              </a:spcBef>
              <a:spcAft>
                <a:spcPct val="0"/>
              </a:spcAft>
              <a:defRPr sz="2000">
                <a:solidFill>
                  <a:schemeClr val="tx1"/>
                </a:solidFill>
                <a:latin typeface="Arial" charset="0"/>
              </a:defRPr>
            </a:lvl6pPr>
            <a:lvl7pPr marL="2971800" indent="-228600" defTabSz="928688" eaLnBrk="0" fontAlgn="base" hangingPunct="0">
              <a:spcBef>
                <a:spcPct val="0"/>
              </a:spcBef>
              <a:spcAft>
                <a:spcPct val="0"/>
              </a:spcAft>
              <a:defRPr sz="2000">
                <a:solidFill>
                  <a:schemeClr val="tx1"/>
                </a:solidFill>
                <a:latin typeface="Arial" charset="0"/>
              </a:defRPr>
            </a:lvl7pPr>
            <a:lvl8pPr marL="3429000" indent="-228600" defTabSz="928688" eaLnBrk="0" fontAlgn="base" hangingPunct="0">
              <a:spcBef>
                <a:spcPct val="0"/>
              </a:spcBef>
              <a:spcAft>
                <a:spcPct val="0"/>
              </a:spcAft>
              <a:defRPr sz="2000">
                <a:solidFill>
                  <a:schemeClr val="tx1"/>
                </a:solidFill>
                <a:latin typeface="Arial" charset="0"/>
              </a:defRPr>
            </a:lvl8pPr>
            <a:lvl9pPr marL="3886200" indent="-228600" defTabSz="928688" eaLnBrk="0" fontAlgn="base" hangingPunct="0">
              <a:spcBef>
                <a:spcPct val="0"/>
              </a:spcBef>
              <a:spcAft>
                <a:spcPct val="0"/>
              </a:spcAft>
              <a:defRPr sz="2000">
                <a:solidFill>
                  <a:schemeClr val="tx1"/>
                </a:solidFill>
                <a:latin typeface="Arial" charset="0"/>
              </a:defRPr>
            </a:lvl9pPr>
          </a:lstStyle>
          <a:p>
            <a:pPr eaLnBrk="1" hangingPunct="1"/>
            <a:fld id="{1397E891-60CD-4C90-86D5-8EE57D1B48D1}" type="slidenum">
              <a:rPr lang="en-US" altLang="en-US" sz="1200" smtClean="0"/>
              <a:pPr eaLnBrk="1" hangingPunct="1"/>
              <a:t>10</a:t>
            </a:fld>
            <a:endParaRPr lang="en-US" altLang="en-US" sz="1200" smtClean="0"/>
          </a:p>
        </p:txBody>
      </p:sp>
      <p:sp>
        <p:nvSpPr>
          <p:cNvPr id="20483" name="Rectangle 2"/>
          <p:cNvSpPr>
            <a:spLocks noGrp="1" noRot="1" noChangeAspect="1" noChangeArrowheads="1" noTextEdit="1"/>
          </p:cNvSpPr>
          <p:nvPr>
            <p:ph type="sldImg"/>
          </p:nvPr>
        </p:nvSpPr>
        <p:spPr>
          <a:xfrm>
            <a:off x="1181100" y="696913"/>
            <a:ext cx="4648200" cy="3486150"/>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0050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000">
                <a:solidFill>
                  <a:schemeClr val="tx1"/>
                </a:solidFill>
                <a:latin typeface="Arial" charset="0"/>
              </a:defRPr>
            </a:lvl1pPr>
            <a:lvl2pPr marL="742950" indent="-285750" defTabSz="928688" eaLnBrk="0" hangingPunct="0">
              <a:defRPr sz="2000">
                <a:solidFill>
                  <a:schemeClr val="tx1"/>
                </a:solidFill>
                <a:latin typeface="Arial" charset="0"/>
              </a:defRPr>
            </a:lvl2pPr>
            <a:lvl3pPr marL="1143000" indent="-228600" defTabSz="928688" eaLnBrk="0" hangingPunct="0">
              <a:defRPr sz="2000">
                <a:solidFill>
                  <a:schemeClr val="tx1"/>
                </a:solidFill>
                <a:latin typeface="Arial" charset="0"/>
              </a:defRPr>
            </a:lvl3pPr>
            <a:lvl4pPr marL="1600200" indent="-228600" defTabSz="928688" eaLnBrk="0" hangingPunct="0">
              <a:defRPr sz="2000">
                <a:solidFill>
                  <a:schemeClr val="tx1"/>
                </a:solidFill>
                <a:latin typeface="Arial" charset="0"/>
              </a:defRPr>
            </a:lvl4pPr>
            <a:lvl5pPr marL="2057400" indent="-228600" defTabSz="928688" eaLnBrk="0" hangingPunct="0">
              <a:defRPr sz="2000">
                <a:solidFill>
                  <a:schemeClr val="tx1"/>
                </a:solidFill>
                <a:latin typeface="Arial" charset="0"/>
              </a:defRPr>
            </a:lvl5pPr>
            <a:lvl6pPr marL="2514600" indent="-228600" defTabSz="928688" eaLnBrk="0" fontAlgn="base" hangingPunct="0">
              <a:spcBef>
                <a:spcPct val="0"/>
              </a:spcBef>
              <a:spcAft>
                <a:spcPct val="0"/>
              </a:spcAft>
              <a:defRPr sz="2000">
                <a:solidFill>
                  <a:schemeClr val="tx1"/>
                </a:solidFill>
                <a:latin typeface="Arial" charset="0"/>
              </a:defRPr>
            </a:lvl6pPr>
            <a:lvl7pPr marL="2971800" indent="-228600" defTabSz="928688" eaLnBrk="0" fontAlgn="base" hangingPunct="0">
              <a:spcBef>
                <a:spcPct val="0"/>
              </a:spcBef>
              <a:spcAft>
                <a:spcPct val="0"/>
              </a:spcAft>
              <a:defRPr sz="2000">
                <a:solidFill>
                  <a:schemeClr val="tx1"/>
                </a:solidFill>
                <a:latin typeface="Arial" charset="0"/>
              </a:defRPr>
            </a:lvl7pPr>
            <a:lvl8pPr marL="3429000" indent="-228600" defTabSz="928688" eaLnBrk="0" fontAlgn="base" hangingPunct="0">
              <a:spcBef>
                <a:spcPct val="0"/>
              </a:spcBef>
              <a:spcAft>
                <a:spcPct val="0"/>
              </a:spcAft>
              <a:defRPr sz="2000">
                <a:solidFill>
                  <a:schemeClr val="tx1"/>
                </a:solidFill>
                <a:latin typeface="Arial" charset="0"/>
              </a:defRPr>
            </a:lvl8pPr>
            <a:lvl9pPr marL="3886200" indent="-228600" defTabSz="928688" eaLnBrk="0" fontAlgn="base" hangingPunct="0">
              <a:spcBef>
                <a:spcPct val="0"/>
              </a:spcBef>
              <a:spcAft>
                <a:spcPct val="0"/>
              </a:spcAft>
              <a:defRPr sz="2000">
                <a:solidFill>
                  <a:schemeClr val="tx1"/>
                </a:solidFill>
                <a:latin typeface="Arial" charset="0"/>
              </a:defRPr>
            </a:lvl9pPr>
          </a:lstStyle>
          <a:p>
            <a:pPr eaLnBrk="1" hangingPunct="1"/>
            <a:fld id="{3EC8CD91-D5DA-48F5-8B92-96CA30BBFB07}" type="slidenum">
              <a:rPr lang="en-US" altLang="en-US" sz="1200" smtClean="0"/>
              <a:pPr eaLnBrk="1" hangingPunct="1"/>
              <a:t>11</a:t>
            </a:fld>
            <a:endParaRPr lang="en-US" altLang="en-US" sz="1200" smtClean="0"/>
          </a:p>
        </p:txBody>
      </p:sp>
      <p:sp>
        <p:nvSpPr>
          <p:cNvPr id="21507" name="Rectangle 2"/>
          <p:cNvSpPr>
            <a:spLocks noGrp="1" noRot="1" noChangeAspect="1" noChangeArrowheads="1" noTextEdit="1"/>
          </p:cNvSpPr>
          <p:nvPr>
            <p:ph type="sldImg"/>
          </p:nvPr>
        </p:nvSpPr>
        <p:spPr>
          <a:xfrm>
            <a:off x="1181100" y="696913"/>
            <a:ext cx="4648200" cy="3486150"/>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6303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000">
                <a:solidFill>
                  <a:schemeClr val="tx1"/>
                </a:solidFill>
                <a:latin typeface="Arial" charset="0"/>
              </a:defRPr>
            </a:lvl1pPr>
            <a:lvl2pPr marL="742950" indent="-285750" defTabSz="928688" eaLnBrk="0" hangingPunct="0">
              <a:defRPr sz="2000">
                <a:solidFill>
                  <a:schemeClr val="tx1"/>
                </a:solidFill>
                <a:latin typeface="Arial" charset="0"/>
              </a:defRPr>
            </a:lvl2pPr>
            <a:lvl3pPr marL="1143000" indent="-228600" defTabSz="928688" eaLnBrk="0" hangingPunct="0">
              <a:defRPr sz="2000">
                <a:solidFill>
                  <a:schemeClr val="tx1"/>
                </a:solidFill>
                <a:latin typeface="Arial" charset="0"/>
              </a:defRPr>
            </a:lvl3pPr>
            <a:lvl4pPr marL="1600200" indent="-228600" defTabSz="928688" eaLnBrk="0" hangingPunct="0">
              <a:defRPr sz="2000">
                <a:solidFill>
                  <a:schemeClr val="tx1"/>
                </a:solidFill>
                <a:latin typeface="Arial" charset="0"/>
              </a:defRPr>
            </a:lvl4pPr>
            <a:lvl5pPr marL="2057400" indent="-228600" defTabSz="928688" eaLnBrk="0" hangingPunct="0">
              <a:defRPr sz="2000">
                <a:solidFill>
                  <a:schemeClr val="tx1"/>
                </a:solidFill>
                <a:latin typeface="Arial" charset="0"/>
              </a:defRPr>
            </a:lvl5pPr>
            <a:lvl6pPr marL="2514600" indent="-228600" defTabSz="928688" eaLnBrk="0" fontAlgn="base" hangingPunct="0">
              <a:spcBef>
                <a:spcPct val="0"/>
              </a:spcBef>
              <a:spcAft>
                <a:spcPct val="0"/>
              </a:spcAft>
              <a:defRPr sz="2000">
                <a:solidFill>
                  <a:schemeClr val="tx1"/>
                </a:solidFill>
                <a:latin typeface="Arial" charset="0"/>
              </a:defRPr>
            </a:lvl6pPr>
            <a:lvl7pPr marL="2971800" indent="-228600" defTabSz="928688" eaLnBrk="0" fontAlgn="base" hangingPunct="0">
              <a:spcBef>
                <a:spcPct val="0"/>
              </a:spcBef>
              <a:spcAft>
                <a:spcPct val="0"/>
              </a:spcAft>
              <a:defRPr sz="2000">
                <a:solidFill>
                  <a:schemeClr val="tx1"/>
                </a:solidFill>
                <a:latin typeface="Arial" charset="0"/>
              </a:defRPr>
            </a:lvl7pPr>
            <a:lvl8pPr marL="3429000" indent="-228600" defTabSz="928688" eaLnBrk="0" fontAlgn="base" hangingPunct="0">
              <a:spcBef>
                <a:spcPct val="0"/>
              </a:spcBef>
              <a:spcAft>
                <a:spcPct val="0"/>
              </a:spcAft>
              <a:defRPr sz="2000">
                <a:solidFill>
                  <a:schemeClr val="tx1"/>
                </a:solidFill>
                <a:latin typeface="Arial" charset="0"/>
              </a:defRPr>
            </a:lvl8pPr>
            <a:lvl9pPr marL="3886200" indent="-228600" defTabSz="928688" eaLnBrk="0" fontAlgn="base" hangingPunct="0">
              <a:spcBef>
                <a:spcPct val="0"/>
              </a:spcBef>
              <a:spcAft>
                <a:spcPct val="0"/>
              </a:spcAft>
              <a:defRPr sz="2000">
                <a:solidFill>
                  <a:schemeClr val="tx1"/>
                </a:solidFill>
                <a:latin typeface="Arial" charset="0"/>
              </a:defRPr>
            </a:lvl9pPr>
          </a:lstStyle>
          <a:p>
            <a:pPr eaLnBrk="1" hangingPunct="1"/>
            <a:fld id="{386FB492-78B1-48EE-98A5-5AAFC76E157B}" type="slidenum">
              <a:rPr lang="en-US" altLang="en-US" sz="1200" smtClean="0"/>
              <a:pPr eaLnBrk="1" hangingPunct="1"/>
              <a:t>12</a:t>
            </a:fld>
            <a:endParaRPr lang="en-US" altLang="en-US" sz="1200" smtClean="0"/>
          </a:p>
        </p:txBody>
      </p:sp>
      <p:sp>
        <p:nvSpPr>
          <p:cNvPr id="22531" name="Rectangle 2"/>
          <p:cNvSpPr>
            <a:spLocks noGrp="1" noRot="1" noChangeAspect="1" noChangeArrowheads="1" noTextEdit="1"/>
          </p:cNvSpPr>
          <p:nvPr>
            <p:ph type="sldImg"/>
          </p:nvPr>
        </p:nvSpPr>
        <p:spPr>
          <a:xfrm>
            <a:off x="1181100" y="696913"/>
            <a:ext cx="4648200" cy="34861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4851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000">
                <a:solidFill>
                  <a:schemeClr val="tx1"/>
                </a:solidFill>
                <a:latin typeface="Arial" charset="0"/>
              </a:defRPr>
            </a:lvl1pPr>
            <a:lvl2pPr marL="742950" indent="-285750" defTabSz="928688" eaLnBrk="0" hangingPunct="0">
              <a:defRPr sz="2000">
                <a:solidFill>
                  <a:schemeClr val="tx1"/>
                </a:solidFill>
                <a:latin typeface="Arial" charset="0"/>
              </a:defRPr>
            </a:lvl2pPr>
            <a:lvl3pPr marL="1143000" indent="-228600" defTabSz="928688" eaLnBrk="0" hangingPunct="0">
              <a:defRPr sz="2000">
                <a:solidFill>
                  <a:schemeClr val="tx1"/>
                </a:solidFill>
                <a:latin typeface="Arial" charset="0"/>
              </a:defRPr>
            </a:lvl3pPr>
            <a:lvl4pPr marL="1600200" indent="-228600" defTabSz="928688" eaLnBrk="0" hangingPunct="0">
              <a:defRPr sz="2000">
                <a:solidFill>
                  <a:schemeClr val="tx1"/>
                </a:solidFill>
                <a:latin typeface="Arial" charset="0"/>
              </a:defRPr>
            </a:lvl4pPr>
            <a:lvl5pPr marL="2057400" indent="-228600" defTabSz="928688" eaLnBrk="0" hangingPunct="0">
              <a:defRPr sz="2000">
                <a:solidFill>
                  <a:schemeClr val="tx1"/>
                </a:solidFill>
                <a:latin typeface="Arial" charset="0"/>
              </a:defRPr>
            </a:lvl5pPr>
            <a:lvl6pPr marL="2514600" indent="-228600" defTabSz="928688" eaLnBrk="0" fontAlgn="base" hangingPunct="0">
              <a:spcBef>
                <a:spcPct val="0"/>
              </a:spcBef>
              <a:spcAft>
                <a:spcPct val="0"/>
              </a:spcAft>
              <a:defRPr sz="2000">
                <a:solidFill>
                  <a:schemeClr val="tx1"/>
                </a:solidFill>
                <a:latin typeface="Arial" charset="0"/>
              </a:defRPr>
            </a:lvl6pPr>
            <a:lvl7pPr marL="2971800" indent="-228600" defTabSz="928688" eaLnBrk="0" fontAlgn="base" hangingPunct="0">
              <a:spcBef>
                <a:spcPct val="0"/>
              </a:spcBef>
              <a:spcAft>
                <a:spcPct val="0"/>
              </a:spcAft>
              <a:defRPr sz="2000">
                <a:solidFill>
                  <a:schemeClr val="tx1"/>
                </a:solidFill>
                <a:latin typeface="Arial" charset="0"/>
              </a:defRPr>
            </a:lvl7pPr>
            <a:lvl8pPr marL="3429000" indent="-228600" defTabSz="928688" eaLnBrk="0" fontAlgn="base" hangingPunct="0">
              <a:spcBef>
                <a:spcPct val="0"/>
              </a:spcBef>
              <a:spcAft>
                <a:spcPct val="0"/>
              </a:spcAft>
              <a:defRPr sz="2000">
                <a:solidFill>
                  <a:schemeClr val="tx1"/>
                </a:solidFill>
                <a:latin typeface="Arial" charset="0"/>
              </a:defRPr>
            </a:lvl8pPr>
            <a:lvl9pPr marL="3886200" indent="-228600" defTabSz="928688" eaLnBrk="0" fontAlgn="base" hangingPunct="0">
              <a:spcBef>
                <a:spcPct val="0"/>
              </a:spcBef>
              <a:spcAft>
                <a:spcPct val="0"/>
              </a:spcAft>
              <a:defRPr sz="2000">
                <a:solidFill>
                  <a:schemeClr val="tx1"/>
                </a:solidFill>
                <a:latin typeface="Arial" charset="0"/>
              </a:defRPr>
            </a:lvl9pPr>
          </a:lstStyle>
          <a:p>
            <a:pPr eaLnBrk="1" hangingPunct="1"/>
            <a:fld id="{B9BE1F99-E5A5-40EE-BD0F-03B507244C7E}" type="slidenum">
              <a:rPr lang="en-US" altLang="en-US" sz="1200" smtClean="0"/>
              <a:pPr eaLnBrk="1" hangingPunct="1"/>
              <a:t>13</a:t>
            </a:fld>
            <a:endParaRPr lang="en-US" altLang="en-US" sz="1200" smtClean="0"/>
          </a:p>
        </p:txBody>
      </p:sp>
      <p:sp>
        <p:nvSpPr>
          <p:cNvPr id="23555" name="Rectangle 2"/>
          <p:cNvSpPr>
            <a:spLocks noGrp="1" noRot="1" noChangeAspect="1" noChangeArrowheads="1" noTextEdit="1"/>
          </p:cNvSpPr>
          <p:nvPr>
            <p:ph type="sldImg"/>
          </p:nvPr>
        </p:nvSpPr>
        <p:spPr>
          <a:xfrm>
            <a:off x="1181100" y="696913"/>
            <a:ext cx="4648200" cy="348615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0549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a:solidFill>
                  <a:schemeClr val="bg1"/>
                </a:solidFill>
                <a:latin typeface="Tahoma" pitchFamily="34" charset="0"/>
              </a:rPr>
              <a:t>JM Canty, Inc. · Buffalo, New York  ·  Phone: (716) 625-4227  | JM Canty, Ltd. · Dublin, Ireland · Phone: +353 (1) 882-9621</a:t>
            </a:r>
            <a:r>
              <a:rPr 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3"/>
          <p:cNvSpPr>
            <a:spLocks noGrp="1" noChangeArrowheads="1"/>
          </p:cNvSpPr>
          <p:nvPr>
            <p:ph idx="1" hasCustomPrompt="1"/>
          </p:nvPr>
        </p:nvSpPr>
        <p:spPr bwMode="auto">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vl1pPr>
            <a:lvl2pPr>
              <a:defRPr baseline="0"/>
            </a:lvl2pPr>
          </a:lstStyle>
          <a:p>
            <a:pPr lvl="0"/>
            <a:r>
              <a:rPr lang="en-US" dirty="0" smtClean="0"/>
              <a:t>Why Drilling Fluid Particle Size Distribution is Important</a:t>
            </a:r>
          </a:p>
          <a:p>
            <a:pPr lvl="1"/>
            <a:r>
              <a:rPr lang="en-US" dirty="0" smtClean="0"/>
              <a:t>Mud performance controlled by manipulating the mud composition and the properties of the constituents through the addition of different additives. </a:t>
            </a:r>
          </a:p>
          <a:p>
            <a:pPr lvl="1"/>
            <a:r>
              <a:rPr lang="en-US" dirty="0" smtClean="0"/>
              <a:t>Particle size significantly affects the way in which the mud interacts with the surrounding geology. </a:t>
            </a:r>
          </a:p>
          <a:p>
            <a:pPr lvl="1"/>
            <a:r>
              <a:rPr lang="en-US" dirty="0" smtClean="0"/>
              <a:t>Particle size measurements play an important role in the formulation of high performance drilling muds.</a:t>
            </a:r>
          </a:p>
          <a:p>
            <a:pPr lvl="1"/>
            <a:r>
              <a:rPr lang="en-US" dirty="0" smtClean="0"/>
              <a:t>Particles smaller than the pore size of the surrounding geological formation will bridge rock pores during mud circulation, leading to the formation of a filter cake that prevents the egress of fluids from the well during drilling. </a:t>
            </a:r>
          </a:p>
          <a:p>
            <a:pPr lvl="1"/>
            <a:r>
              <a:rPr lang="en-US" dirty="0" smtClean="0"/>
              <a:t>This “filter cake” protects the surrounding rock from damage while simultaneously preventing fluid loss and achieving well stabilization. </a:t>
            </a:r>
          </a:p>
        </p:txBody>
      </p:sp>
    </p:spTree>
    <p:extLst>
      <p:ext uri="{BB962C8B-B14F-4D97-AF65-F5344CB8AC3E}">
        <p14:creationId xmlns:p14="http://schemas.microsoft.com/office/powerpoint/2010/main" val="3437744489"/>
      </p:ext>
    </p:extLst>
  </p:cSld>
  <p:clrMapOvr>
    <a:masterClrMapping/>
  </p:clrMapOvr>
  <p:transition spd="med"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References</a:t>
            </a:r>
            <a:endParaRPr lang="en-US" dirty="0"/>
          </a:p>
        </p:txBody>
      </p:sp>
      <p:sp>
        <p:nvSpPr>
          <p:cNvPr id="3" name="Vertical Text Placeholder 2"/>
          <p:cNvSpPr>
            <a:spLocks noGrp="1"/>
          </p:cNvSpPr>
          <p:nvPr>
            <p:ph type="body" orient="vert" idx="1" hasCustomPrompt="1"/>
          </p:nvPr>
        </p:nvSpPr>
        <p:spPr>
          <a:xfrm rot="16200000">
            <a:off x="2612481" y="326482"/>
            <a:ext cx="3919037" cy="8229600"/>
          </a:xfrm>
        </p:spPr>
        <p:txBody>
          <a:bodyPr vert="eaVert"/>
          <a:lstStyle>
            <a:lvl1pPr>
              <a:defRPr/>
            </a:lvl1pPr>
          </a:lstStyle>
          <a:p>
            <a:pPr lvl="0"/>
            <a:r>
              <a:rPr lang="en-US" dirty="0" smtClean="0"/>
              <a:t>http://www.engineerlive.com/Oil-and-Gas-Engineer/Environment_Solution/The_importance_of_particle_size_for_drilling_mud_formulation/18374/Second level</a:t>
            </a:r>
          </a:p>
          <a:p>
            <a:pPr lvl="0"/>
            <a:r>
              <a:rPr lang="en-US" dirty="0" smtClean="0"/>
              <a:t>http://www.donner-tech.com/whats_wrong_with_ld.pdf</a:t>
            </a:r>
          </a:p>
          <a:p>
            <a:pPr lvl="0"/>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519981"/>
      </p:ext>
    </p:extLst>
  </p:cSld>
  <p:clrMapOvr>
    <a:masterClrMapping/>
  </p:clrMapOvr>
  <p:transition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5347586"/>
      </p:ext>
    </p:extLst>
  </p:cSld>
  <p:clrMapOvr>
    <a:masterClrMapping/>
  </p:clrMapOvr>
  <p:transition advTm="10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EFE6C44E-0E57-43C1-A8F8-044E19B0033F}" type="slidenum">
              <a:rPr lang="en-US"/>
              <a:pPr>
                <a:defRPr/>
              </a:pPr>
              <a:t>‹#›</a:t>
            </a:fld>
            <a:endParaRPr lang="en-US"/>
          </a:p>
        </p:txBody>
      </p:sp>
    </p:spTree>
    <p:extLst>
      <p:ext uri="{BB962C8B-B14F-4D97-AF65-F5344CB8AC3E}">
        <p14:creationId xmlns:p14="http://schemas.microsoft.com/office/powerpoint/2010/main" val="3237194660"/>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Industry Techniques for Particle Size Analysis of Drilling Fluids</a:t>
            </a:r>
            <a:endParaRPr lang="en-US" dirty="0"/>
          </a:p>
        </p:txBody>
      </p:sp>
      <p:sp>
        <p:nvSpPr>
          <p:cNvPr id="3" name="Content Placeholder 2"/>
          <p:cNvSpPr>
            <a:spLocks noGrp="1"/>
          </p:cNvSpPr>
          <p:nvPr>
            <p:ph idx="1" hasCustomPrompt="1"/>
          </p:nvPr>
        </p:nvSpPr>
        <p:spPr/>
        <p:txBody>
          <a:bodyPr/>
          <a:lstStyle>
            <a:lvl1pPr>
              <a:defRPr sz="1600"/>
            </a:lvl1pPr>
            <a:lvl2pPr>
              <a:defRPr sz="1600" baseline="0"/>
            </a:lvl2pPr>
            <a:lvl3pPr>
              <a:defRPr sz="1600" baseline="0"/>
            </a:lvl3pPr>
            <a:lvl4pPr marL="1600200" marR="0" indent="-228600" algn="l" defTabSz="914400" rtl="0" eaLnBrk="0" fontAlgn="base" latinLnBrk="0" hangingPunct="0">
              <a:lnSpc>
                <a:spcPct val="100000"/>
              </a:lnSpc>
              <a:spcBef>
                <a:spcPct val="20000"/>
              </a:spcBef>
              <a:spcAft>
                <a:spcPct val="0"/>
              </a:spcAft>
              <a:buClrTx/>
              <a:buSzTx/>
              <a:buFontTx/>
              <a:buChar char="–"/>
              <a:tabLst/>
              <a:defRPr sz="1600" baseline="0"/>
            </a:lvl4pPr>
            <a:lvl5pPr>
              <a:defRPr sz="1600"/>
            </a:lvl5pPr>
          </a:lstStyle>
          <a:p>
            <a:pPr lvl="0"/>
            <a:r>
              <a:rPr lang="en-US" dirty="0" smtClean="0"/>
              <a:t>Sieve Analysis</a:t>
            </a:r>
          </a:p>
          <a:p>
            <a:pPr lvl="1"/>
            <a:r>
              <a:rPr lang="en-US" dirty="0" smtClean="0"/>
              <a:t>Sieve analysis has been used in particle analysis of drilling fluids for many years.</a:t>
            </a:r>
          </a:p>
          <a:p>
            <a:pPr lvl="2"/>
            <a:r>
              <a:rPr lang="en-US" dirty="0" smtClean="0"/>
              <a:t>The problem with this technique:</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dirty="0" smtClean="0"/>
              <a:t>Time (Sedimentation and Sieving are both slow and time consuming processes)</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dirty="0" smtClean="0"/>
              <a:t>Particle Size ( Particles too small for separation by sieving to be practical)</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dirty="0" smtClean="0"/>
              <a:t>Error (Over-energetic sieving causes attrition of the particles and thus changes the calculated particle size distribution)</a:t>
            </a:r>
          </a:p>
          <a:p>
            <a:pPr lvl="4"/>
            <a:endParaRPr lang="en-US" dirty="0" smtClean="0"/>
          </a:p>
        </p:txBody>
      </p:sp>
    </p:spTree>
    <p:extLst>
      <p:ext uri="{BB962C8B-B14F-4D97-AF65-F5344CB8AC3E}">
        <p14:creationId xmlns:p14="http://schemas.microsoft.com/office/powerpoint/2010/main" val="2611528730"/>
      </p:ext>
    </p:extLst>
  </p:cSld>
  <p:clrMapOvr>
    <a:masterClrMapping/>
  </p:clrMapOvr>
  <p:transition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1295400"/>
            <a:ext cx="8229600" cy="1143000"/>
          </a:xfrm>
        </p:spPr>
        <p:txBody>
          <a:bodyPr/>
          <a:lstStyle>
            <a:lvl1pPr>
              <a:defRPr/>
            </a:lvl1pPr>
          </a:lstStyle>
          <a:p>
            <a:r>
              <a:rPr lang="en-US" dirty="0" smtClean="0"/>
              <a:t>Industry Techniques for Particle Size Analysis of Drilling Fluids</a:t>
            </a:r>
            <a:endParaRPr lang="en-US" dirty="0"/>
          </a:p>
        </p:txBody>
      </p:sp>
      <p:sp>
        <p:nvSpPr>
          <p:cNvPr id="5" name="Content Placeholder 2"/>
          <p:cNvSpPr>
            <a:spLocks noGrp="1"/>
          </p:cNvSpPr>
          <p:nvPr>
            <p:ph idx="1" hasCustomPrompt="1"/>
          </p:nvPr>
        </p:nvSpPr>
        <p:spPr>
          <a:xfrm>
            <a:off x="457200" y="2590800"/>
            <a:ext cx="8229600" cy="3535363"/>
          </a:xfrm>
        </p:spPr>
        <p:txBody>
          <a:bodyPr/>
          <a:lstStyle>
            <a:lvl1pPr>
              <a:defRPr sz="1400"/>
            </a:lvl1pPr>
            <a:lvl2pPr>
              <a:defRPr sz="1400" baseline="0"/>
            </a:lvl2pPr>
            <a:lvl3pPr>
              <a:defRPr sz="1400" baseline="0"/>
            </a:lvl3pPr>
            <a:lvl4pPr marL="1600200" marR="0" indent="-228600" algn="l" defTabSz="914400" rtl="0" eaLnBrk="0" fontAlgn="base" latinLnBrk="0" hangingPunct="0">
              <a:lnSpc>
                <a:spcPct val="100000"/>
              </a:lnSpc>
              <a:spcBef>
                <a:spcPct val="20000"/>
              </a:spcBef>
              <a:spcAft>
                <a:spcPct val="0"/>
              </a:spcAft>
              <a:buClrTx/>
              <a:buSzTx/>
              <a:buFontTx/>
              <a:buChar char="–"/>
              <a:tabLst/>
              <a:defRPr sz="1400" baseline="0"/>
            </a:lvl4pPr>
            <a:lvl5pPr>
              <a:defRPr sz="1400"/>
            </a:lvl5pPr>
          </a:lstStyle>
          <a:p>
            <a:pPr lvl="0"/>
            <a:r>
              <a:rPr lang="en-US" dirty="0" smtClean="0"/>
              <a:t>Laser Diffraction</a:t>
            </a:r>
          </a:p>
          <a:p>
            <a:pPr lvl="1"/>
            <a:r>
              <a:rPr lang="en-US" dirty="0" smtClean="0"/>
              <a:t>Laser diffraction is increasingly being used in the analysis of drilling fluids because of its quickness and ease of use, but there are many problems associated with it.</a:t>
            </a:r>
          </a:p>
          <a:p>
            <a:pPr lvl="2"/>
            <a:r>
              <a:rPr lang="en-US" dirty="0" smtClean="0"/>
              <a:t>The problem with this technique:</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dirty="0" smtClean="0"/>
              <a:t>Non-spherical objects (large discrepancy between laser measurements)</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dirty="0" smtClean="0"/>
              <a:t>Laser 1 Dimensional (equivalent sphere) and not recommended for large aspect ratio. Tend not to correlate to each other or when suspension fluid change</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dirty="0" smtClean="0"/>
              <a:t>Distortion of Measurements (existence of “ghost” particles caused by sharp edges on the objects which produce high angle diffraction. These “ghosts” diffractions are interpreted by the laser diffraction instrument to be small particles.</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dirty="0" smtClean="0"/>
              <a:t>Acicular particles (image analysis shows much larger particle sizes compared to laser diffraction because laser diffraction undercounts events generated by larger dimensions (major chord)).</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dirty="0" smtClean="0"/>
              <a:t>Laser diffraction intrinsically biased towards the smaller edge of spectrum.</a:t>
            </a:r>
          </a:p>
        </p:txBody>
      </p:sp>
    </p:spTree>
    <p:extLst>
      <p:ext uri="{BB962C8B-B14F-4D97-AF65-F5344CB8AC3E}">
        <p14:creationId xmlns:p14="http://schemas.microsoft.com/office/powerpoint/2010/main" val="2751741282"/>
      </p:ext>
    </p:extLst>
  </p:cSld>
  <p:clrMapOvr>
    <a:masterClrMapping/>
  </p:clrMapOvr>
  <p:transition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Canty Advantage</a:t>
            </a:r>
            <a:endParaRPr lang="en-US" dirty="0"/>
          </a:p>
        </p:txBody>
      </p:sp>
      <p:sp>
        <p:nvSpPr>
          <p:cNvPr id="8" name="Content Placeholder 2"/>
          <p:cNvSpPr>
            <a:spLocks noGrp="1"/>
          </p:cNvSpPr>
          <p:nvPr>
            <p:ph idx="1" hasCustomPrompt="1"/>
          </p:nvPr>
        </p:nvSpPr>
        <p:spPr>
          <a:xfrm>
            <a:off x="457200" y="2590800"/>
            <a:ext cx="8229600" cy="3535363"/>
          </a:xfrm>
        </p:spPr>
        <p:txBody>
          <a:bodyPr/>
          <a:lstStyle>
            <a:lvl1pPr>
              <a:defRPr sz="1400"/>
            </a:lvl1pPr>
            <a:lvl2pPr>
              <a:defRPr sz="1400" baseline="0"/>
            </a:lvl2pPr>
            <a:lvl3pPr>
              <a:defRPr sz="1400" baseline="0"/>
            </a:lvl3pPr>
            <a:lvl4pPr marL="1600200" marR="0" indent="-228600" algn="l" defTabSz="914400" rtl="0" eaLnBrk="0" fontAlgn="base" latinLnBrk="0" hangingPunct="0">
              <a:lnSpc>
                <a:spcPct val="100000"/>
              </a:lnSpc>
              <a:spcBef>
                <a:spcPct val="20000"/>
              </a:spcBef>
              <a:spcAft>
                <a:spcPct val="0"/>
              </a:spcAft>
              <a:buClrTx/>
              <a:buSzTx/>
              <a:buFontTx/>
              <a:buChar char="–"/>
              <a:tabLst/>
              <a:defRPr sz="1400" baseline="0"/>
            </a:lvl4pPr>
            <a:lvl5pPr>
              <a:defRPr sz="1400"/>
            </a:lvl5pPr>
          </a:lstStyle>
          <a:p>
            <a:pPr lvl="0"/>
            <a:r>
              <a:rPr lang="en-US" dirty="0" smtClean="0"/>
              <a:t>Canty Drilling Mud System</a:t>
            </a:r>
          </a:p>
          <a:p>
            <a:pPr lvl="1"/>
            <a:r>
              <a:rPr lang="en-US" dirty="0" err="1" smtClean="0"/>
              <a:t>Canty’s</a:t>
            </a:r>
            <a:r>
              <a:rPr lang="en-US" dirty="0" smtClean="0"/>
              <a:t> Drilling Mud particle Analysis system has many distinct advantages or Laser Diffraction systems.</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dirty="0" smtClean="0"/>
              <a:t>Real time 2D particle analysis.</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dirty="0" smtClean="0"/>
              <a:t>Visual verification both of set-up and measurement run, allows for particle shape to be identified.</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dirty="0" smtClean="0"/>
              <a:t>Direct measure of particle area – a two dimensional measurement.</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dirty="0" smtClean="0"/>
              <a:t>Direct measurement of particle perimeter – a two dimensional measurement.</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dirty="0" smtClean="0"/>
              <a:t>Direct measure of major axis and minor axis – a two dimensional measurement.</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dirty="0" smtClean="0"/>
              <a:t>Able to thin measurement data using minimum particle size, maximum particle size, and particle aspect ratio.</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dirty="0" smtClean="0"/>
              <a:t>Direct measurement of particle color.</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endParaRPr lang="en-US" dirty="0" smtClean="0"/>
          </a:p>
        </p:txBody>
      </p:sp>
    </p:spTree>
    <p:extLst>
      <p:ext uri="{BB962C8B-B14F-4D97-AF65-F5344CB8AC3E}">
        <p14:creationId xmlns:p14="http://schemas.microsoft.com/office/powerpoint/2010/main" val="2265910752"/>
      </p:ext>
    </p:extLst>
  </p:cSld>
  <p:clrMapOvr>
    <a:masterClrMapping/>
  </p:clrMapOvr>
  <p:transition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Canty Drilling Fluid System</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Canty Drilling Fluid Sample Extraction System</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7081161"/>
      </p:ext>
    </p:extLst>
  </p:cSld>
  <p:clrMapOvr>
    <a:masterClrMapping/>
  </p:clrMapOvr>
  <p:transition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142887"/>
      </p:ext>
    </p:extLst>
  </p:cSld>
  <p:clrMapOvr>
    <a:masterClrMapping/>
  </p:clrMapOvr>
  <p:transition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706332"/>
      </p:ext>
    </p:extLst>
  </p:cSld>
  <p:clrMapOvr>
    <a:masterClrMapping/>
  </p:clrMapOvr>
  <p:transition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774665"/>
      </p:ext>
    </p:extLst>
  </p:cSld>
  <p:clrMapOvr>
    <a:masterClrMapping/>
  </p:clrMapOvr>
  <p:transition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676400" y="1295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3025669"/>
      </p:ext>
    </p:extLst>
  </p:cSld>
  <p:clrMapOvr>
    <a:masterClrMapping/>
  </p:clrMapOvr>
  <p:transition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2590800"/>
            <a:ext cx="8229600"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Introduction</a:t>
            </a:r>
          </a:p>
          <a:p>
            <a:pPr lvl="1"/>
            <a:r>
              <a:rPr lang="en-US" dirty="0" smtClean="0"/>
              <a:t>Drilling muds or fluids are complex aqueous or oil-based suspensions designed to fulfill a number of important functions during the oil extraction process. </a:t>
            </a:r>
          </a:p>
          <a:p>
            <a:pPr lvl="1"/>
            <a:r>
              <a:rPr lang="en-US" dirty="0" smtClean="0"/>
              <a:t>Main Functions</a:t>
            </a:r>
          </a:p>
          <a:p>
            <a:pPr lvl="3"/>
            <a:r>
              <a:rPr lang="en-US" dirty="0" smtClean="0"/>
              <a:t>Provide hydrostatic pressure to prevent formation fluids from entering the well bore</a:t>
            </a:r>
          </a:p>
          <a:p>
            <a:pPr lvl="3"/>
            <a:r>
              <a:rPr lang="en-US" dirty="0" smtClean="0"/>
              <a:t>Keep the drill bit cool and clean during drilling</a:t>
            </a:r>
          </a:p>
          <a:p>
            <a:pPr lvl="3"/>
            <a:r>
              <a:rPr lang="en-US" dirty="0" smtClean="0"/>
              <a:t>Carry out drill cuttings</a:t>
            </a:r>
          </a:p>
          <a:p>
            <a:pPr lvl="3"/>
            <a:r>
              <a:rPr lang="en-US" dirty="0" smtClean="0"/>
              <a:t>Suspending drill cuttings while drilling is paused and while drilling assembly is brought in and out of the hole</a:t>
            </a:r>
          </a:p>
          <a:p>
            <a:pPr lvl="3"/>
            <a:r>
              <a:rPr lang="en-US" dirty="0" smtClean="0"/>
              <a:t>Avoid formation damage and limit corrosion</a:t>
            </a:r>
          </a:p>
        </p:txBody>
      </p:sp>
      <p:pic>
        <p:nvPicPr>
          <p:cNvPr id="1027" name="Picture 7" descr="canty_title with we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a:solidFill>
                  <a:schemeClr val="bg1"/>
                </a:solidFill>
                <a:latin typeface="Tahoma" pitchFamily="34" charset="0"/>
              </a:rPr>
              <a:t>JM Canty, Inc. · Buffalo, New York  ·  Phone: (716) 625-4227  | JM Canty, Ltd. · Dublin, Ireland · Phone: +353 (1) 882-9621</a:t>
            </a:r>
            <a:r>
              <a:rPr lang="en-US" sz="800">
                <a:solidFill>
                  <a:schemeClr val="bg1"/>
                </a:solidFill>
                <a:latin typeface="Tahoma" pitchFamily="34" charset="0"/>
              </a:rPr>
              <a:t>  </a:t>
            </a:r>
          </a:p>
        </p:txBody>
      </p:sp>
      <p:sp>
        <p:nvSpPr>
          <p:cNvPr id="1029"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Rectangle 10"/>
          <p:cNvSpPr>
            <a:spLocks noGrp="1" noChangeArrowheads="1"/>
          </p:cNvSpPr>
          <p:nvPr>
            <p:ph type="title"/>
          </p:nvPr>
        </p:nvSpPr>
        <p:spPr bwMode="auto">
          <a:xfrm>
            <a:off x="457200" y="1295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Particle Size Analysis of Drilling Fluid</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ransition advTm="10000">
    <p:fade/>
  </p:transition>
  <p:timing>
    <p:tnLst>
      <p:par>
        <p:cTn id="1" dur="indefinite" restart="never" nodeType="tmRoot"/>
      </p:par>
    </p:tnLst>
  </p:timing>
  <p:txStyles>
    <p:titleStyle>
      <a:lvl1pPr algn="ctr" rtl="0" eaLnBrk="0" fontAlgn="base" hangingPunct="0">
        <a:spcBef>
          <a:spcPct val="0"/>
        </a:spcBef>
        <a:spcAft>
          <a:spcPct val="0"/>
        </a:spcAft>
        <a:defRPr sz="3200" u="sng">
          <a:solidFill>
            <a:schemeClr val="tx2"/>
          </a:solidFill>
          <a:latin typeface="+mj-lt"/>
          <a:ea typeface="+mj-ea"/>
          <a:cs typeface="+mj-cs"/>
        </a:defRPr>
      </a:lvl1pPr>
      <a:lvl2pPr algn="ctr" rtl="0" eaLnBrk="0" fontAlgn="base" hangingPunct="0">
        <a:spcBef>
          <a:spcPct val="0"/>
        </a:spcBef>
        <a:spcAft>
          <a:spcPct val="0"/>
        </a:spcAft>
        <a:defRPr sz="3200" u="sng">
          <a:solidFill>
            <a:schemeClr val="tx2"/>
          </a:solidFill>
          <a:latin typeface="Arial" charset="0"/>
          <a:cs typeface="Arial" charset="0"/>
        </a:defRPr>
      </a:lvl2pPr>
      <a:lvl3pPr algn="ctr" rtl="0" eaLnBrk="0" fontAlgn="base" hangingPunct="0">
        <a:spcBef>
          <a:spcPct val="0"/>
        </a:spcBef>
        <a:spcAft>
          <a:spcPct val="0"/>
        </a:spcAft>
        <a:defRPr sz="3200" u="sng">
          <a:solidFill>
            <a:schemeClr val="tx2"/>
          </a:solidFill>
          <a:latin typeface="Arial" charset="0"/>
          <a:cs typeface="Arial" charset="0"/>
        </a:defRPr>
      </a:lvl3pPr>
      <a:lvl4pPr algn="ctr" rtl="0" eaLnBrk="0" fontAlgn="base" hangingPunct="0">
        <a:spcBef>
          <a:spcPct val="0"/>
        </a:spcBef>
        <a:spcAft>
          <a:spcPct val="0"/>
        </a:spcAft>
        <a:defRPr sz="3200" u="sng">
          <a:solidFill>
            <a:schemeClr val="tx2"/>
          </a:solidFill>
          <a:latin typeface="Arial" charset="0"/>
          <a:cs typeface="Arial" charset="0"/>
        </a:defRPr>
      </a:lvl4pPr>
      <a:lvl5pPr algn="ctr" rtl="0" eaLnBrk="0" fontAlgn="base" hangingPunct="0">
        <a:spcBef>
          <a:spcPct val="0"/>
        </a:spcBef>
        <a:spcAft>
          <a:spcPct val="0"/>
        </a:spcAft>
        <a:defRPr sz="3200" u="sng">
          <a:solidFill>
            <a:schemeClr val="tx2"/>
          </a:solidFill>
          <a:latin typeface="Arial" charset="0"/>
          <a:cs typeface="Arial" charset="0"/>
        </a:defRPr>
      </a:lvl5pPr>
      <a:lvl6pPr marL="457200" algn="ctr" rtl="0" fontAlgn="base">
        <a:spcBef>
          <a:spcPct val="0"/>
        </a:spcBef>
        <a:spcAft>
          <a:spcPct val="0"/>
        </a:spcAft>
        <a:defRPr sz="3200" u="sng">
          <a:solidFill>
            <a:schemeClr val="tx2"/>
          </a:solidFill>
          <a:latin typeface="Arial" charset="0"/>
          <a:cs typeface="Arial" charset="0"/>
        </a:defRPr>
      </a:lvl6pPr>
      <a:lvl7pPr marL="914400" algn="ctr" rtl="0" fontAlgn="base">
        <a:spcBef>
          <a:spcPct val="0"/>
        </a:spcBef>
        <a:spcAft>
          <a:spcPct val="0"/>
        </a:spcAft>
        <a:defRPr sz="3200" u="sng">
          <a:solidFill>
            <a:schemeClr val="tx2"/>
          </a:solidFill>
          <a:latin typeface="Arial" charset="0"/>
          <a:cs typeface="Arial" charset="0"/>
        </a:defRPr>
      </a:lvl7pPr>
      <a:lvl8pPr marL="1371600" algn="ctr" rtl="0" fontAlgn="base">
        <a:spcBef>
          <a:spcPct val="0"/>
        </a:spcBef>
        <a:spcAft>
          <a:spcPct val="0"/>
        </a:spcAft>
        <a:defRPr sz="3200" u="sng">
          <a:solidFill>
            <a:schemeClr val="tx2"/>
          </a:solidFill>
          <a:latin typeface="Arial" charset="0"/>
          <a:cs typeface="Arial" charset="0"/>
        </a:defRPr>
      </a:lvl8pPr>
      <a:lvl9pPr marL="1828800" algn="ctr" rtl="0" fontAlgn="base">
        <a:spcBef>
          <a:spcPct val="0"/>
        </a:spcBef>
        <a:spcAft>
          <a:spcPct val="0"/>
        </a:spcAft>
        <a:defRPr sz="3200" u="sng">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3124200"/>
          </a:xfrm>
        </p:spPr>
        <p:txBody>
          <a:bodyPr/>
          <a:lstStyle/>
          <a:p>
            <a:r>
              <a:rPr lang="en-US" sz="1800" u="none" dirty="0" smtClean="0"/>
              <a:t>American Association of Drilling Engineers</a:t>
            </a:r>
            <a:br>
              <a:rPr lang="en-US" sz="1800" u="none" dirty="0" smtClean="0"/>
            </a:br>
            <a:r>
              <a:rPr lang="en-US" sz="1800" u="none" dirty="0" smtClean="0"/>
              <a:t/>
            </a:r>
            <a:br>
              <a:rPr lang="en-US" sz="1800" u="none" dirty="0" smtClean="0"/>
            </a:br>
            <a:r>
              <a:rPr lang="en-US" sz="1800" u="none" dirty="0"/>
              <a:t/>
            </a:r>
            <a:br>
              <a:rPr lang="en-US" sz="1800" u="none" dirty="0"/>
            </a:br>
            <a:r>
              <a:rPr lang="en-US" sz="1800" u="none" dirty="0" smtClean="0"/>
              <a:t>Automation </a:t>
            </a:r>
            <a:r>
              <a:rPr lang="en-US" sz="2000" u="none" dirty="0" smtClean="0"/>
              <a:t>Drilling Fluid </a:t>
            </a:r>
            <a:r>
              <a:rPr lang="en-US" sz="2000" u="none" smtClean="0"/>
              <a:t>Particulates analysis</a:t>
            </a:r>
            <a:r>
              <a:rPr lang="en-US" sz="2000" u="none" dirty="0" smtClean="0"/>
              <a:t/>
            </a:r>
            <a:br>
              <a:rPr lang="en-US" sz="2000" u="none" dirty="0" smtClean="0"/>
            </a:br>
            <a:r>
              <a:rPr lang="en-US" sz="2800" u="none" dirty="0" smtClean="0"/>
              <a:t/>
            </a:r>
            <a:br>
              <a:rPr lang="en-US" sz="2800" u="none" dirty="0" smtClean="0"/>
            </a:br>
            <a:endParaRPr lang="en-US" sz="2800" i="1" u="none" dirty="0"/>
          </a:p>
        </p:txBody>
      </p:sp>
      <p:sp>
        <p:nvSpPr>
          <p:cNvPr id="7" name="Content Placeholder 3"/>
          <p:cNvSpPr>
            <a:spLocks noGrp="1" noChangeArrowheads="1"/>
          </p:cNvSpPr>
          <p:nvPr>
            <p:ph idx="1"/>
          </p:nvPr>
        </p:nvSpPr>
        <p:spPr bwMode="auto">
          <a:xfrm>
            <a:off x="3200400" y="4495800"/>
            <a:ext cx="2819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lvl="0" indent="0" algn="ctr">
              <a:buNone/>
            </a:pPr>
            <a:r>
              <a:rPr lang="en-US" sz="1400" i="1" dirty="0" smtClean="0"/>
              <a:t>Tod Canty Sr., PE</a:t>
            </a:r>
          </a:p>
          <a:p>
            <a:pPr marL="0" lvl="0" indent="0" algn="ctr">
              <a:buNone/>
            </a:pPr>
            <a:r>
              <a:rPr lang="en-US" sz="1400" dirty="0" smtClean="0"/>
              <a:t>JM Canty Inc</a:t>
            </a:r>
          </a:p>
          <a:p>
            <a:pPr marL="0" lvl="0" indent="0">
              <a:buNone/>
            </a:pPr>
            <a:endParaRPr lang="en-US" sz="1400" dirty="0" smtClean="0"/>
          </a:p>
          <a:p>
            <a:pPr lvl="0"/>
            <a:endParaRPr lang="en-US" sz="1400" dirty="0" smtClean="0"/>
          </a:p>
        </p:txBody>
      </p:sp>
    </p:spTree>
    <p:extLst>
      <p:ext uri="{BB962C8B-B14F-4D97-AF65-F5344CB8AC3E}">
        <p14:creationId xmlns:p14="http://schemas.microsoft.com/office/powerpoint/2010/main" val="129183295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anty_title with 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304800" y="6477001"/>
            <a:ext cx="8534400" cy="2444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13316" name="Rectangle 4"/>
          <p:cNvSpPr>
            <a:spLocks noChangeArrowheads="1"/>
          </p:cNvSpPr>
          <p:nvPr/>
        </p:nvSpPr>
        <p:spPr bwMode="auto">
          <a:xfrm>
            <a:off x="304800" y="152400"/>
            <a:ext cx="8534400" cy="655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pic>
        <p:nvPicPr>
          <p:cNvPr id="1331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1266" y="1295400"/>
            <a:ext cx="228453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278313"/>
            <a:ext cx="2391508"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10"/>
          <p:cNvSpPr txBox="1">
            <a:spLocks noChangeArrowheads="1"/>
          </p:cNvSpPr>
          <p:nvPr/>
        </p:nvSpPr>
        <p:spPr bwMode="auto">
          <a:xfrm>
            <a:off x="351691" y="1782762"/>
            <a:ext cx="5064369"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buFontTx/>
              <a:buChar char="•"/>
            </a:pPr>
            <a:r>
              <a:rPr lang="en-IE" altLang="en-US" dirty="0"/>
              <a:t>Lighting is critical for any vision based system</a:t>
            </a:r>
          </a:p>
          <a:p>
            <a:pPr eaLnBrk="1" hangingPunct="1">
              <a:spcBef>
                <a:spcPct val="50000"/>
              </a:spcBef>
              <a:buFontTx/>
              <a:buChar char="•"/>
            </a:pPr>
            <a:r>
              <a:rPr lang="en-IE" altLang="en-US" dirty="0"/>
              <a:t>Canty have being doing process lighting for well over 30 years – part of our core business</a:t>
            </a:r>
          </a:p>
          <a:p>
            <a:pPr eaLnBrk="1" hangingPunct="1">
              <a:spcBef>
                <a:spcPct val="50000"/>
              </a:spcBef>
              <a:buFontTx/>
              <a:buChar char="•"/>
            </a:pPr>
            <a:r>
              <a:rPr lang="en-IE" altLang="en-US" dirty="0"/>
              <a:t>Would not be so confident in our vision based technique without our lighting expertise </a:t>
            </a:r>
          </a:p>
          <a:p>
            <a:pPr eaLnBrk="1" hangingPunct="1">
              <a:spcBef>
                <a:spcPct val="50000"/>
              </a:spcBef>
              <a:buFontTx/>
              <a:buChar char="•"/>
            </a:pPr>
            <a:endParaRPr lang="en-US" altLang="en-US" dirty="0"/>
          </a:p>
        </p:txBody>
      </p:sp>
      <p:sp>
        <p:nvSpPr>
          <p:cNvPr id="8" name="Title 1"/>
          <p:cNvSpPr txBox="1">
            <a:spLocks/>
          </p:cNvSpPr>
          <p:nvPr/>
        </p:nvSpPr>
        <p:spPr>
          <a:xfrm>
            <a:off x="357554" y="1190625"/>
            <a:ext cx="8229600" cy="1143000"/>
          </a:xfrm>
          <a:prstGeom prst="rect">
            <a:avLst/>
          </a:prstGeom>
        </p:spPr>
        <p:txBody>
          <a:bodyPr/>
          <a:lstStyle>
            <a:lvl1pPr algn="ctr" rtl="0" eaLnBrk="0" fontAlgn="base" hangingPunct="0">
              <a:spcBef>
                <a:spcPct val="0"/>
              </a:spcBef>
              <a:spcAft>
                <a:spcPct val="0"/>
              </a:spcAft>
              <a:defRPr sz="3200" u="sng">
                <a:solidFill>
                  <a:schemeClr val="tx2"/>
                </a:solidFill>
                <a:latin typeface="+mj-lt"/>
                <a:ea typeface="+mj-ea"/>
                <a:cs typeface="+mj-cs"/>
              </a:defRPr>
            </a:lvl1pPr>
            <a:lvl2pPr algn="ctr" rtl="0" eaLnBrk="0" fontAlgn="base" hangingPunct="0">
              <a:spcBef>
                <a:spcPct val="0"/>
              </a:spcBef>
              <a:spcAft>
                <a:spcPct val="0"/>
              </a:spcAft>
              <a:defRPr sz="3200" u="sng">
                <a:solidFill>
                  <a:schemeClr val="tx2"/>
                </a:solidFill>
                <a:latin typeface="Arial" charset="0"/>
                <a:cs typeface="Arial" charset="0"/>
              </a:defRPr>
            </a:lvl2pPr>
            <a:lvl3pPr algn="ctr" rtl="0" eaLnBrk="0" fontAlgn="base" hangingPunct="0">
              <a:spcBef>
                <a:spcPct val="0"/>
              </a:spcBef>
              <a:spcAft>
                <a:spcPct val="0"/>
              </a:spcAft>
              <a:defRPr sz="3200" u="sng">
                <a:solidFill>
                  <a:schemeClr val="tx2"/>
                </a:solidFill>
                <a:latin typeface="Arial" charset="0"/>
                <a:cs typeface="Arial" charset="0"/>
              </a:defRPr>
            </a:lvl3pPr>
            <a:lvl4pPr algn="ctr" rtl="0" eaLnBrk="0" fontAlgn="base" hangingPunct="0">
              <a:spcBef>
                <a:spcPct val="0"/>
              </a:spcBef>
              <a:spcAft>
                <a:spcPct val="0"/>
              </a:spcAft>
              <a:defRPr sz="3200" u="sng">
                <a:solidFill>
                  <a:schemeClr val="tx2"/>
                </a:solidFill>
                <a:latin typeface="Arial" charset="0"/>
                <a:cs typeface="Arial" charset="0"/>
              </a:defRPr>
            </a:lvl4pPr>
            <a:lvl5pPr algn="ctr" rtl="0" eaLnBrk="0" fontAlgn="base" hangingPunct="0">
              <a:spcBef>
                <a:spcPct val="0"/>
              </a:spcBef>
              <a:spcAft>
                <a:spcPct val="0"/>
              </a:spcAft>
              <a:defRPr sz="3200" u="sng">
                <a:solidFill>
                  <a:schemeClr val="tx2"/>
                </a:solidFill>
                <a:latin typeface="Arial" charset="0"/>
                <a:cs typeface="Arial" charset="0"/>
              </a:defRPr>
            </a:lvl5pPr>
            <a:lvl6pPr marL="457200" algn="ctr" rtl="0" fontAlgn="base">
              <a:spcBef>
                <a:spcPct val="0"/>
              </a:spcBef>
              <a:spcAft>
                <a:spcPct val="0"/>
              </a:spcAft>
              <a:defRPr sz="3200" u="sng">
                <a:solidFill>
                  <a:schemeClr val="tx2"/>
                </a:solidFill>
                <a:latin typeface="Arial" charset="0"/>
                <a:cs typeface="Arial" charset="0"/>
              </a:defRPr>
            </a:lvl6pPr>
            <a:lvl7pPr marL="914400" algn="ctr" rtl="0" fontAlgn="base">
              <a:spcBef>
                <a:spcPct val="0"/>
              </a:spcBef>
              <a:spcAft>
                <a:spcPct val="0"/>
              </a:spcAft>
              <a:defRPr sz="3200" u="sng">
                <a:solidFill>
                  <a:schemeClr val="tx2"/>
                </a:solidFill>
                <a:latin typeface="Arial" charset="0"/>
                <a:cs typeface="Arial" charset="0"/>
              </a:defRPr>
            </a:lvl7pPr>
            <a:lvl8pPr marL="1371600" algn="ctr" rtl="0" fontAlgn="base">
              <a:spcBef>
                <a:spcPct val="0"/>
              </a:spcBef>
              <a:spcAft>
                <a:spcPct val="0"/>
              </a:spcAft>
              <a:defRPr sz="3200" u="sng">
                <a:solidFill>
                  <a:schemeClr val="tx2"/>
                </a:solidFill>
                <a:latin typeface="Arial" charset="0"/>
                <a:cs typeface="Arial" charset="0"/>
              </a:defRPr>
            </a:lvl8pPr>
            <a:lvl9pPr marL="1828800" algn="ctr" rtl="0" fontAlgn="base">
              <a:spcBef>
                <a:spcPct val="0"/>
              </a:spcBef>
              <a:spcAft>
                <a:spcPct val="0"/>
              </a:spcAft>
              <a:defRPr sz="3200" u="sng">
                <a:solidFill>
                  <a:schemeClr val="tx2"/>
                </a:solidFill>
                <a:latin typeface="Arial" charset="0"/>
                <a:cs typeface="Arial" charset="0"/>
              </a:defRPr>
            </a:lvl9pPr>
          </a:lstStyle>
          <a:p>
            <a:r>
              <a:rPr lang="en-US" sz="2400" kern="0" dirty="0" smtClean="0"/>
              <a:t>How it Works</a:t>
            </a:r>
            <a:endParaRPr lang="en-US" sz="2400" kern="0" dirty="0"/>
          </a:p>
        </p:txBody>
      </p:sp>
    </p:spTree>
    <p:extLst>
      <p:ext uri="{BB962C8B-B14F-4D97-AF65-F5344CB8AC3E}">
        <p14:creationId xmlns:p14="http://schemas.microsoft.com/office/powerpoint/2010/main" val="234403000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anty_title with 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304800" y="6477001"/>
            <a:ext cx="8534400" cy="2444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14340" name="Rectangle 4"/>
          <p:cNvSpPr>
            <a:spLocks noChangeArrowheads="1"/>
          </p:cNvSpPr>
          <p:nvPr/>
        </p:nvSpPr>
        <p:spPr bwMode="auto">
          <a:xfrm>
            <a:off x="304800" y="152400"/>
            <a:ext cx="8534400" cy="655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pic>
        <p:nvPicPr>
          <p:cNvPr id="1434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061" y="2971800"/>
            <a:ext cx="734450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8"/>
          <p:cNvSpPr txBox="1">
            <a:spLocks noChangeArrowheads="1"/>
          </p:cNvSpPr>
          <p:nvPr/>
        </p:nvSpPr>
        <p:spPr bwMode="auto">
          <a:xfrm>
            <a:off x="914400" y="1219201"/>
            <a:ext cx="661181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IE" altLang="en-US" dirty="0" smtClean="0"/>
              <a:t>CANTY’s Fused </a:t>
            </a:r>
            <a:r>
              <a:rPr lang="en-IE" altLang="en-US" dirty="0"/>
              <a:t>Glass Technology</a:t>
            </a:r>
          </a:p>
          <a:p>
            <a:pPr eaLnBrk="1" hangingPunct="1">
              <a:spcBef>
                <a:spcPct val="50000"/>
              </a:spcBef>
              <a:buFontTx/>
              <a:buChar char="•"/>
            </a:pPr>
            <a:r>
              <a:rPr lang="en-IE" altLang="en-US" dirty="0"/>
              <a:t>Fusion of glass to metal – one piece construction</a:t>
            </a:r>
          </a:p>
          <a:p>
            <a:pPr eaLnBrk="1" hangingPunct="1">
              <a:spcBef>
                <a:spcPct val="50000"/>
              </a:spcBef>
              <a:buFontTx/>
              <a:buChar char="•"/>
            </a:pPr>
            <a:r>
              <a:rPr lang="en-IE" altLang="en-US" dirty="0"/>
              <a:t>Critical to our vision based technique</a:t>
            </a:r>
          </a:p>
          <a:p>
            <a:pPr eaLnBrk="1" hangingPunct="1">
              <a:spcBef>
                <a:spcPct val="50000"/>
              </a:spcBef>
              <a:buFontTx/>
              <a:buChar char="•"/>
            </a:pPr>
            <a:r>
              <a:rPr lang="en-US" altLang="en-US" dirty="0"/>
              <a:t>Pressures to 10,000 PSI,  Temp -450 to 800</a:t>
            </a:r>
            <a:r>
              <a:rPr lang="en-US" altLang="en-US" dirty="0">
                <a:cs typeface="Arial" charset="0"/>
              </a:rPr>
              <a:t>ºF</a:t>
            </a:r>
          </a:p>
        </p:txBody>
      </p:sp>
    </p:spTree>
    <p:extLst>
      <p:ext uri="{BB962C8B-B14F-4D97-AF65-F5344CB8AC3E}">
        <p14:creationId xmlns:p14="http://schemas.microsoft.com/office/powerpoint/2010/main" val="259702627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anty_title with 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304800" y="6477001"/>
            <a:ext cx="8534400" cy="2444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15364" name="Rectangle 4"/>
          <p:cNvSpPr>
            <a:spLocks noChangeArrowheads="1"/>
          </p:cNvSpPr>
          <p:nvPr/>
        </p:nvSpPr>
        <p:spPr bwMode="auto">
          <a:xfrm>
            <a:off x="304800" y="152400"/>
            <a:ext cx="8534400" cy="655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pic>
        <p:nvPicPr>
          <p:cNvPr id="15365" name="Picture 7" descr="GAP 3 VI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2339" y="1219200"/>
            <a:ext cx="3919904"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8"/>
          <p:cNvSpPr txBox="1">
            <a:spLocks noChangeArrowheads="1"/>
          </p:cNvSpPr>
          <p:nvPr/>
        </p:nvSpPr>
        <p:spPr bwMode="auto">
          <a:xfrm>
            <a:off x="492368" y="2590801"/>
            <a:ext cx="446063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IE" altLang="en-US" dirty="0"/>
              <a:t>Importance of fused glass </a:t>
            </a:r>
            <a:r>
              <a:rPr lang="en-IE" altLang="en-US" dirty="0" smtClean="0"/>
              <a:t>technology</a:t>
            </a:r>
            <a:endParaRPr lang="en-IE" altLang="en-US" dirty="0"/>
          </a:p>
          <a:p>
            <a:pPr eaLnBrk="1" hangingPunct="1">
              <a:spcBef>
                <a:spcPct val="50000"/>
              </a:spcBef>
              <a:buFontTx/>
              <a:buChar char="•"/>
            </a:pPr>
            <a:r>
              <a:rPr lang="en-IE" altLang="en-US" dirty="0"/>
              <a:t>Hermetically sealed one piece construction means no recesses or gaps where product can adhere to and start to build up</a:t>
            </a:r>
          </a:p>
          <a:p>
            <a:pPr eaLnBrk="1" hangingPunct="1">
              <a:spcBef>
                <a:spcPct val="50000"/>
              </a:spcBef>
              <a:buFontTx/>
              <a:buChar char="•"/>
            </a:pPr>
            <a:r>
              <a:rPr lang="en-IE" altLang="en-US" dirty="0"/>
              <a:t>Self cleaning unit</a:t>
            </a:r>
            <a:endParaRPr lang="en-US" altLang="en-US" dirty="0"/>
          </a:p>
        </p:txBody>
      </p:sp>
    </p:spTree>
    <p:extLst>
      <p:ext uri="{BB962C8B-B14F-4D97-AF65-F5344CB8AC3E}">
        <p14:creationId xmlns:p14="http://schemas.microsoft.com/office/powerpoint/2010/main" val="365982317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anty_title with 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304800" y="6477001"/>
            <a:ext cx="8534400" cy="2444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16388" name="Rectangle 4"/>
          <p:cNvSpPr>
            <a:spLocks noChangeArrowheads="1"/>
          </p:cNvSpPr>
          <p:nvPr/>
        </p:nvSpPr>
        <p:spPr bwMode="auto">
          <a:xfrm>
            <a:off x="304800" y="152400"/>
            <a:ext cx="8534400" cy="655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sp>
        <p:nvSpPr>
          <p:cNvPr id="16389" name="Rectangle 5"/>
          <p:cNvSpPr>
            <a:spLocks noGrp="1" noChangeArrowheads="1"/>
          </p:cNvSpPr>
          <p:nvPr>
            <p:ph type="ctrTitle"/>
          </p:nvPr>
        </p:nvSpPr>
        <p:spPr/>
        <p:txBody>
          <a:bodyPr/>
          <a:lstStyle/>
          <a:p>
            <a:pPr eaLnBrk="1" hangingPunct="1"/>
            <a:r>
              <a:rPr lang="en-US" altLang="en-US" dirty="0" smtClean="0">
                <a:solidFill>
                  <a:schemeClr val="tx1"/>
                </a:solidFill>
              </a:rPr>
              <a:t>CANTY MICROFLOW</a:t>
            </a:r>
            <a:br>
              <a:rPr lang="en-US" altLang="en-US" dirty="0" smtClean="0">
                <a:solidFill>
                  <a:schemeClr val="tx1"/>
                </a:solidFill>
              </a:rPr>
            </a:br>
            <a:r>
              <a:rPr lang="en-US" altLang="en-US" dirty="0" smtClean="0">
                <a:solidFill>
                  <a:schemeClr val="tx1"/>
                </a:solidFill>
              </a:rPr>
              <a:t>Lab </a:t>
            </a:r>
            <a:r>
              <a:rPr lang="en-US" altLang="en-US" dirty="0" smtClean="0">
                <a:solidFill>
                  <a:schemeClr val="tx1"/>
                </a:solidFill>
              </a:rPr>
              <a:t>System</a:t>
            </a:r>
          </a:p>
        </p:txBody>
      </p:sp>
      <p:sp>
        <p:nvSpPr>
          <p:cNvPr id="16390" name="Rectangle 6"/>
          <p:cNvSpPr>
            <a:spLocks noGrp="1" noChangeArrowheads="1"/>
          </p:cNvSpPr>
          <p:nvPr>
            <p:ph type="subTitle" idx="1"/>
          </p:nvPr>
        </p:nvSpPr>
        <p:spPr/>
        <p:txBody>
          <a:bodyPr/>
          <a:lstStyle/>
          <a:p>
            <a:pPr eaLnBrk="1" hangingPunct="1"/>
            <a:r>
              <a:rPr lang="en-US" altLang="en-US" smtClean="0"/>
              <a:t>“How it works”</a:t>
            </a:r>
          </a:p>
        </p:txBody>
      </p:sp>
    </p:spTree>
    <p:extLst>
      <p:ext uri="{BB962C8B-B14F-4D97-AF65-F5344CB8AC3E}">
        <p14:creationId xmlns:p14="http://schemas.microsoft.com/office/powerpoint/2010/main" val="2560911821"/>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descr="C:\Users\todc\Documents\Oil-gas applications\Portable (golf case photos)\IMG_0584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295400"/>
            <a:ext cx="6220558" cy="505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69252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524000"/>
            <a:ext cx="8305800" cy="674687"/>
          </a:xfrm>
        </p:spPr>
        <p:txBody>
          <a:bodyPr/>
          <a:lstStyle/>
          <a:p>
            <a:pPr algn="ctr"/>
            <a:r>
              <a:rPr lang="en-US" sz="3200" b="0" u="sng" dirty="0">
                <a:solidFill>
                  <a:schemeClr val="tx2"/>
                </a:solidFill>
                <a:latin typeface="+mj-lt"/>
                <a:ea typeface="+mj-ea"/>
                <a:cs typeface="+mj-cs"/>
              </a:rPr>
              <a:t>Canty </a:t>
            </a:r>
            <a:r>
              <a:rPr lang="en-US" sz="3200" b="0" u="sng" dirty="0" smtClean="0">
                <a:solidFill>
                  <a:schemeClr val="tx2"/>
                </a:solidFill>
                <a:latin typeface="+mj-lt"/>
                <a:ea typeface="+mj-ea"/>
                <a:cs typeface="+mj-cs"/>
              </a:rPr>
              <a:t>Laboratory Drilling </a:t>
            </a:r>
            <a:r>
              <a:rPr lang="en-US" sz="3200" b="0" u="sng" dirty="0">
                <a:solidFill>
                  <a:schemeClr val="tx2"/>
                </a:solidFill>
                <a:latin typeface="+mj-lt"/>
                <a:ea typeface="+mj-ea"/>
                <a:cs typeface="+mj-cs"/>
              </a:rPr>
              <a:t>Fluid System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2577421"/>
            <a:ext cx="5649806" cy="370704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577421"/>
            <a:ext cx="2857500" cy="3810000"/>
          </a:xfrm>
          <a:prstGeom prst="rect">
            <a:avLst/>
          </a:prstGeom>
        </p:spPr>
      </p:pic>
    </p:spTree>
    <p:extLst>
      <p:ext uri="{BB962C8B-B14F-4D97-AF65-F5344CB8AC3E}">
        <p14:creationId xmlns:p14="http://schemas.microsoft.com/office/powerpoint/2010/main" val="388722119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143000"/>
            <a:ext cx="8305800" cy="674687"/>
          </a:xfrm>
        </p:spPr>
        <p:txBody>
          <a:bodyPr/>
          <a:lstStyle/>
          <a:p>
            <a:pPr algn="ctr"/>
            <a:r>
              <a:rPr lang="en-US" sz="3200" b="0" u="sng" dirty="0" smtClean="0">
                <a:solidFill>
                  <a:schemeClr val="tx2"/>
                </a:solidFill>
                <a:latin typeface="+mj-lt"/>
                <a:ea typeface="+mj-ea"/>
                <a:cs typeface="+mj-cs"/>
              </a:rPr>
              <a:t>Lab = Online</a:t>
            </a:r>
            <a:endParaRPr lang="en-US" sz="3200" b="0" u="sng" dirty="0">
              <a:solidFill>
                <a:schemeClr val="tx2"/>
              </a:solidFill>
              <a:latin typeface="+mj-lt"/>
              <a:ea typeface="+mj-ea"/>
              <a:cs typeface="+mj-cs"/>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800225"/>
            <a:ext cx="3429000" cy="459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LAB-SUPPORT\Current Samples\LAB TESTS &amp; INFORMATION\Drilling Mud\VD4912-560 turn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5" y="1828800"/>
            <a:ext cx="3260640" cy="461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9827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CANTY In-Line </a:t>
            </a:r>
            <a:r>
              <a:rPr lang="en-US" dirty="0" smtClean="0"/>
              <a:t>Drilling Fluid System</a:t>
            </a:r>
            <a:endParaRPr lang="en-US" dirty="0"/>
          </a:p>
        </p:txBody>
      </p:sp>
      <p:sp>
        <p:nvSpPr>
          <p:cNvPr id="4" name="TextBox 3"/>
          <p:cNvSpPr txBox="1"/>
          <p:nvPr/>
        </p:nvSpPr>
        <p:spPr>
          <a:xfrm>
            <a:off x="457200" y="5867400"/>
            <a:ext cx="8229600" cy="584775"/>
          </a:xfrm>
          <a:prstGeom prst="rect">
            <a:avLst/>
          </a:prstGeom>
          <a:noFill/>
        </p:spPr>
        <p:txBody>
          <a:bodyPr wrap="square" rtlCol="0">
            <a:spAutoFit/>
          </a:bodyPr>
          <a:lstStyle/>
          <a:p>
            <a:pPr marL="285750" indent="-285750">
              <a:buFont typeface="Arial" pitchFamily="34" charset="0"/>
              <a:buChar char="•"/>
            </a:pPr>
            <a:r>
              <a:rPr lang="en-US" sz="1600" dirty="0" smtClean="0"/>
              <a:t>The Canty In-Line Drilling Fluid System allows for the analysis of drilling fluids by a direct in-line process connection. </a:t>
            </a:r>
            <a:endParaRPr lang="en-US"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2352" y="2203269"/>
            <a:ext cx="3339296" cy="3657600"/>
          </a:xfrm>
          <a:prstGeom prst="rect">
            <a:avLst/>
          </a:prstGeom>
        </p:spPr>
      </p:pic>
    </p:spTree>
    <p:extLst>
      <p:ext uri="{BB962C8B-B14F-4D97-AF65-F5344CB8AC3E}">
        <p14:creationId xmlns:p14="http://schemas.microsoft.com/office/powerpoint/2010/main" val="345212611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580" y="2819400"/>
            <a:ext cx="4564747" cy="2651538"/>
          </a:xfrm>
          <a:prstGeom prst="rect">
            <a:avLst/>
          </a:prstGeom>
        </p:spPr>
      </p:pic>
      <p:sp>
        <p:nvSpPr>
          <p:cNvPr id="2" name="Title 1"/>
          <p:cNvSpPr>
            <a:spLocks noGrp="1"/>
          </p:cNvSpPr>
          <p:nvPr>
            <p:ph type="title"/>
          </p:nvPr>
        </p:nvSpPr>
        <p:spPr/>
        <p:txBody>
          <a:bodyPr/>
          <a:lstStyle/>
          <a:p>
            <a:r>
              <a:rPr lang="en-US" dirty="0" smtClean="0"/>
              <a:t>CANTY Cross-Cut </a:t>
            </a:r>
            <a:r>
              <a:rPr lang="en-US" dirty="0" smtClean="0"/>
              <a:t>Sampling Valve</a:t>
            </a:r>
            <a:endParaRPr lang="en-US" dirty="0"/>
          </a:p>
        </p:txBody>
      </p:sp>
      <p:sp>
        <p:nvSpPr>
          <p:cNvPr id="3" name="TextBox 2"/>
          <p:cNvSpPr txBox="1"/>
          <p:nvPr/>
        </p:nvSpPr>
        <p:spPr>
          <a:xfrm>
            <a:off x="486353" y="2057400"/>
            <a:ext cx="3617227" cy="4062651"/>
          </a:xfrm>
          <a:prstGeom prst="rect">
            <a:avLst/>
          </a:prstGeom>
          <a:noFill/>
        </p:spPr>
        <p:txBody>
          <a:bodyPr wrap="square" rtlCol="0">
            <a:spAutoFit/>
          </a:bodyPr>
          <a:lstStyle/>
          <a:p>
            <a:pPr algn="ctr"/>
            <a:endParaRPr lang="en-US" dirty="0" smtClean="0"/>
          </a:p>
          <a:p>
            <a:pPr marL="742950" lvl="1" indent="-285750">
              <a:buFont typeface="Arial" pitchFamily="34" charset="0"/>
              <a:buChar char="•"/>
            </a:pPr>
            <a:r>
              <a:rPr lang="en-US" sz="1600" dirty="0" smtClean="0"/>
              <a:t>CANTY’s cross-cut </a:t>
            </a:r>
            <a:r>
              <a:rPr lang="en-US" sz="1600" dirty="0" smtClean="0"/>
              <a:t>sampling valve system allows for quick consistent and repeatable sampling of a drilling fluid process line.</a:t>
            </a:r>
          </a:p>
          <a:p>
            <a:pPr marL="742950" lvl="1" indent="-285750">
              <a:buFont typeface="Arial" pitchFamily="34" charset="0"/>
              <a:buChar char="•"/>
            </a:pPr>
            <a:r>
              <a:rPr lang="en-US" sz="1600" dirty="0" smtClean="0"/>
              <a:t>The valve system directly samples a cut of fluid from the center of a process line.</a:t>
            </a:r>
          </a:p>
          <a:p>
            <a:pPr marL="742950" lvl="1" indent="-285750">
              <a:buFont typeface="Arial" pitchFamily="34" charset="0"/>
              <a:buChar char="•"/>
            </a:pPr>
            <a:r>
              <a:rPr lang="en-US" sz="1600" dirty="0" smtClean="0"/>
              <a:t>That full “cut” is then diluted in water and directly run through the analysis equipment. </a:t>
            </a:r>
          </a:p>
          <a:p>
            <a:pPr marL="742950" lvl="1" indent="-285750">
              <a:buFont typeface="Arial" pitchFamily="34" charset="0"/>
              <a:buChar char="•"/>
            </a:pPr>
            <a:r>
              <a:rPr lang="en-US" sz="1600" dirty="0" smtClean="0"/>
              <a:t>This method allows for direct testing of a representative “cut” of drilling fluid.</a:t>
            </a:r>
            <a:endParaRPr lang="en-US" sz="1600" dirty="0"/>
          </a:p>
        </p:txBody>
      </p:sp>
      <p:cxnSp>
        <p:nvCxnSpPr>
          <p:cNvPr id="7" name="Straight Arrow Connector 6"/>
          <p:cNvCxnSpPr/>
          <p:nvPr/>
        </p:nvCxnSpPr>
        <p:spPr>
          <a:xfrm flipV="1">
            <a:off x="5143500" y="4648200"/>
            <a:ext cx="266700" cy="1143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9" name="TextBox 8"/>
          <p:cNvSpPr txBox="1"/>
          <p:nvPr/>
        </p:nvSpPr>
        <p:spPr>
          <a:xfrm>
            <a:off x="4610100" y="4762500"/>
            <a:ext cx="1485900" cy="400110"/>
          </a:xfrm>
          <a:prstGeom prst="rect">
            <a:avLst/>
          </a:prstGeom>
          <a:noFill/>
        </p:spPr>
        <p:txBody>
          <a:bodyPr wrap="square" rtlCol="0">
            <a:spAutoFit/>
          </a:bodyPr>
          <a:lstStyle/>
          <a:p>
            <a:r>
              <a:rPr lang="en-US" sz="1000" dirty="0" smtClean="0"/>
              <a:t>Analyzer Connection</a:t>
            </a:r>
          </a:p>
          <a:p>
            <a:r>
              <a:rPr lang="en-US" sz="1000" dirty="0" smtClean="0"/>
              <a:t>(sample outlet)</a:t>
            </a:r>
            <a:endParaRPr lang="en-US" sz="1000" dirty="0"/>
          </a:p>
        </p:txBody>
      </p:sp>
    </p:spTree>
    <p:extLst>
      <p:ext uri="{BB962C8B-B14F-4D97-AF65-F5344CB8AC3E}">
        <p14:creationId xmlns:p14="http://schemas.microsoft.com/office/powerpoint/2010/main" val="83677873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29" y="1143000"/>
            <a:ext cx="8229600" cy="1143000"/>
          </a:xfrm>
        </p:spPr>
        <p:txBody>
          <a:bodyPr/>
          <a:lstStyle/>
          <a:p>
            <a:r>
              <a:rPr lang="en-US" dirty="0" smtClean="0"/>
              <a:t>Sample Extraction Comparison</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33600"/>
            <a:ext cx="6514258"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24670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Particle Size Analysis of Drilling Fluids</a:t>
            </a:r>
            <a:endParaRPr lang="en-US" dirty="0"/>
          </a:p>
        </p:txBody>
      </p:sp>
      <p:sp>
        <p:nvSpPr>
          <p:cNvPr id="4" name="Content Placeholder 3"/>
          <p:cNvSpPr>
            <a:spLocks noGrp="1" noChangeArrowheads="1"/>
          </p:cNvSpPr>
          <p:nvPr>
            <p:ph idx="1"/>
          </p:nvPr>
        </p:nvSpPr>
        <p:spPr bwMode="auto">
          <a:xfrm>
            <a:off x="457200" y="2590800"/>
            <a:ext cx="5257800"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z="1400" dirty="0" smtClean="0"/>
              <a:t>Introduction</a:t>
            </a:r>
          </a:p>
          <a:p>
            <a:pPr lvl="1"/>
            <a:r>
              <a:rPr lang="en-US" sz="1400" dirty="0" smtClean="0"/>
              <a:t>Drilling muds or fluids are complex aqueous or oil-based suspensions designed to fulfill a number of important functions during the oil extraction process. </a:t>
            </a:r>
          </a:p>
          <a:p>
            <a:pPr lvl="1"/>
            <a:r>
              <a:rPr lang="en-US" sz="1400" dirty="0" smtClean="0"/>
              <a:t>Main Functions</a:t>
            </a:r>
          </a:p>
          <a:p>
            <a:pPr lvl="3"/>
            <a:r>
              <a:rPr lang="en-US" sz="1400" dirty="0" smtClean="0"/>
              <a:t>Provide hydrostatic pressure to prevent formation fluids from entering the well bore</a:t>
            </a:r>
          </a:p>
          <a:p>
            <a:pPr lvl="3"/>
            <a:r>
              <a:rPr lang="en-US" sz="1400" dirty="0" smtClean="0"/>
              <a:t>Keep the drill bit cool and clean during drilling</a:t>
            </a:r>
          </a:p>
          <a:p>
            <a:pPr lvl="3"/>
            <a:r>
              <a:rPr lang="en-US" sz="1400" dirty="0" smtClean="0"/>
              <a:t>Carry out drill cuttings</a:t>
            </a:r>
          </a:p>
          <a:p>
            <a:pPr lvl="3"/>
            <a:r>
              <a:rPr lang="en-US" sz="1400" dirty="0" smtClean="0"/>
              <a:t>Suspending drill cuttings while drilling is paused and while drilling assembly is brought in and out of the hole</a:t>
            </a:r>
          </a:p>
          <a:p>
            <a:pPr lvl="3"/>
            <a:r>
              <a:rPr lang="en-US" sz="1400" dirty="0" smtClean="0"/>
              <a:t>Avoid formation damage and limit corrosion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803124"/>
            <a:ext cx="3232850" cy="2857500"/>
          </a:xfrm>
          <a:prstGeom prst="rect">
            <a:avLst/>
          </a:prstGeom>
        </p:spPr>
      </p:pic>
      <p:sp>
        <p:nvSpPr>
          <p:cNvPr id="6" name="TextBox 5"/>
          <p:cNvSpPr txBox="1"/>
          <p:nvPr/>
        </p:nvSpPr>
        <p:spPr>
          <a:xfrm>
            <a:off x="6096000" y="5791200"/>
            <a:ext cx="1927131" cy="261610"/>
          </a:xfrm>
          <a:prstGeom prst="rect">
            <a:avLst/>
          </a:prstGeom>
          <a:noFill/>
        </p:spPr>
        <p:txBody>
          <a:bodyPr wrap="none" rtlCol="0">
            <a:spAutoFit/>
          </a:bodyPr>
          <a:lstStyle/>
          <a:p>
            <a:r>
              <a:rPr lang="en-US" sz="1100" dirty="0" smtClean="0"/>
              <a:t>Typical Drilling Mud System</a:t>
            </a:r>
            <a:endParaRPr lang="en-US" sz="1100" dirty="0"/>
          </a:p>
        </p:txBody>
      </p:sp>
    </p:spTree>
    <p:extLst>
      <p:ext uri="{BB962C8B-B14F-4D97-AF65-F5344CB8AC3E}">
        <p14:creationId xmlns:p14="http://schemas.microsoft.com/office/powerpoint/2010/main" val="221983367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90625"/>
            <a:ext cx="3698658"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47774"/>
            <a:ext cx="3657600" cy="2796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A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3959266"/>
            <a:ext cx="3311471"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994029"/>
      </p:ext>
    </p:extLst>
  </p:cSld>
  <p:clrMapOvr>
    <a:masterClrMapping/>
  </p:clrMapOvr>
  <p:transition advTm="10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A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209799"/>
            <a:ext cx="3943431"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00818"/>
            <a:ext cx="4247777" cy="318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898185"/>
      </p:ext>
    </p:extLst>
  </p:cSld>
  <p:clrMapOvr>
    <a:masterClrMapping/>
  </p:clrMapOvr>
  <p:transition advTm="10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086" y="1308996"/>
            <a:ext cx="4199017" cy="4692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566862"/>
            <a:ext cx="4246069"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270251"/>
      </p:ext>
    </p:extLst>
  </p:cSld>
  <p:clrMapOvr>
    <a:masterClrMapping/>
  </p:clrMapOvr>
  <p:transition advTm="10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441395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47800"/>
            <a:ext cx="4211215" cy="448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500494"/>
      </p:ext>
    </p:extLst>
  </p:cSld>
  <p:clrMapOvr>
    <a:masterClrMapping/>
  </p:clrMapOvr>
  <p:transition advTm="10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4275417"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217" y="1600200"/>
            <a:ext cx="4254708"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883955"/>
      </p:ext>
    </p:extLst>
  </p:cSld>
  <p:clrMapOvr>
    <a:masterClrMapping/>
  </p:clrMapOvr>
  <p:transition advTm="10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19200"/>
            <a:ext cx="4953000" cy="520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872683"/>
      </p:ext>
    </p:extLst>
  </p:cSld>
  <p:clrMapOvr>
    <a:masterClrMapping/>
  </p:clrMapOvr>
  <p:transition advTm="10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LCM Data</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52600"/>
            <a:ext cx="5075067" cy="470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233097"/>
      </p:ext>
    </p:extLst>
  </p:cSld>
  <p:clrMapOvr>
    <a:masterClrMapping/>
  </p:clrMapOvr>
  <p:transition advTm="10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dirty="0" smtClean="0"/>
              <a:t>LCM Data</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828800"/>
            <a:ext cx="3902417" cy="450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6292" y="2362200"/>
            <a:ext cx="4350894"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6479940"/>
      </p:ext>
    </p:extLst>
  </p:cSld>
  <p:clrMapOvr>
    <a:masterClrMapping/>
  </p:clrMapOvr>
  <p:transition advTm="10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6041259"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856545"/>
      </p:ext>
    </p:extLst>
  </p:cSld>
  <p:clrMapOvr>
    <a:masterClrMapping/>
  </p:clrMapOvr>
  <p:transition advTm="100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668647"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9559553"/>
      </p:ext>
    </p:extLst>
  </p:cSld>
  <p:clrMapOvr>
    <a:masterClrMapping/>
  </p:clrMapOvr>
  <p:transition advTm="1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idx="1"/>
          </p:nvPr>
        </p:nvSpPr>
        <p:spPr bwMode="auto">
          <a:xfrm>
            <a:off x="457200" y="2514600"/>
            <a:ext cx="8229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vl1pPr>
            <a:lvl2pPr>
              <a:defRPr baseline="0"/>
            </a:lvl2pPr>
          </a:lstStyle>
          <a:p>
            <a:pPr lvl="1">
              <a:buFont typeface="Arial" pitchFamily="34" charset="0"/>
              <a:buChar char="•"/>
            </a:pPr>
            <a:r>
              <a:rPr lang="en-US" sz="1700" dirty="0" smtClean="0"/>
              <a:t>Mud performance controlled by manipulating the mud composition and the properties of the constituents through the addition of different additives. </a:t>
            </a:r>
          </a:p>
          <a:p>
            <a:pPr lvl="1">
              <a:buFont typeface="Arial" pitchFamily="34" charset="0"/>
              <a:buChar char="•"/>
            </a:pPr>
            <a:r>
              <a:rPr lang="en-US" sz="1700" dirty="0" smtClean="0"/>
              <a:t>Particle size significantly affects the way in which the mud interacts with the surrounding geology. </a:t>
            </a:r>
          </a:p>
          <a:p>
            <a:pPr lvl="1">
              <a:buFont typeface="Arial" pitchFamily="34" charset="0"/>
              <a:buChar char="•"/>
            </a:pPr>
            <a:r>
              <a:rPr lang="en-US" sz="1700" dirty="0" smtClean="0"/>
              <a:t>Particle size measurements play an important role in the formulation of high performance drilling muds.</a:t>
            </a:r>
          </a:p>
          <a:p>
            <a:pPr lvl="1">
              <a:buFont typeface="Arial" pitchFamily="34" charset="0"/>
              <a:buChar char="•"/>
            </a:pPr>
            <a:r>
              <a:rPr lang="en-US" sz="1700" dirty="0" smtClean="0"/>
              <a:t>Particles smaller than the pore size of the surrounding geological formation will bridge rock pores during mud circulation, leading to the formation of a filter cake that prevents the egress of fluids from the well during drilling. </a:t>
            </a:r>
          </a:p>
          <a:p>
            <a:pPr lvl="1">
              <a:buFont typeface="Arial" pitchFamily="34" charset="0"/>
              <a:buChar char="•"/>
            </a:pPr>
            <a:r>
              <a:rPr lang="en-US" sz="1700" dirty="0" smtClean="0"/>
              <a:t>This “filter cake” protects the surrounding rock from damage while simultaneously preventing fluid loss and achieving well stabilization. </a:t>
            </a:r>
          </a:p>
        </p:txBody>
      </p:sp>
      <p:sp>
        <p:nvSpPr>
          <p:cNvPr id="4" name="Title 1"/>
          <p:cNvSpPr txBox="1">
            <a:spLocks/>
          </p:cNvSpPr>
          <p:nvPr/>
        </p:nvSpPr>
        <p:spPr>
          <a:xfrm>
            <a:off x="457200" y="1295400"/>
            <a:ext cx="8229600" cy="1143000"/>
          </a:xfrm>
          <a:prstGeom prst="rect">
            <a:avLst/>
          </a:prstGeom>
        </p:spPr>
        <p:txBody>
          <a:bodyPr/>
          <a:lstStyle>
            <a:lvl1pPr algn="ctr" rtl="0" eaLnBrk="0" fontAlgn="base" hangingPunct="0">
              <a:spcBef>
                <a:spcPct val="0"/>
              </a:spcBef>
              <a:spcAft>
                <a:spcPct val="0"/>
              </a:spcAft>
              <a:defRPr sz="3200" u="sng">
                <a:solidFill>
                  <a:schemeClr val="tx2"/>
                </a:solidFill>
                <a:latin typeface="+mj-lt"/>
                <a:ea typeface="+mj-ea"/>
                <a:cs typeface="+mj-cs"/>
              </a:defRPr>
            </a:lvl1pPr>
            <a:lvl2pPr algn="ctr" rtl="0" eaLnBrk="0" fontAlgn="base" hangingPunct="0">
              <a:spcBef>
                <a:spcPct val="0"/>
              </a:spcBef>
              <a:spcAft>
                <a:spcPct val="0"/>
              </a:spcAft>
              <a:defRPr sz="3200" u="sng">
                <a:solidFill>
                  <a:schemeClr val="tx2"/>
                </a:solidFill>
                <a:latin typeface="Arial" charset="0"/>
                <a:cs typeface="Arial" charset="0"/>
              </a:defRPr>
            </a:lvl2pPr>
            <a:lvl3pPr algn="ctr" rtl="0" eaLnBrk="0" fontAlgn="base" hangingPunct="0">
              <a:spcBef>
                <a:spcPct val="0"/>
              </a:spcBef>
              <a:spcAft>
                <a:spcPct val="0"/>
              </a:spcAft>
              <a:defRPr sz="3200" u="sng">
                <a:solidFill>
                  <a:schemeClr val="tx2"/>
                </a:solidFill>
                <a:latin typeface="Arial" charset="0"/>
                <a:cs typeface="Arial" charset="0"/>
              </a:defRPr>
            </a:lvl3pPr>
            <a:lvl4pPr algn="ctr" rtl="0" eaLnBrk="0" fontAlgn="base" hangingPunct="0">
              <a:spcBef>
                <a:spcPct val="0"/>
              </a:spcBef>
              <a:spcAft>
                <a:spcPct val="0"/>
              </a:spcAft>
              <a:defRPr sz="3200" u="sng">
                <a:solidFill>
                  <a:schemeClr val="tx2"/>
                </a:solidFill>
                <a:latin typeface="Arial" charset="0"/>
                <a:cs typeface="Arial" charset="0"/>
              </a:defRPr>
            </a:lvl4pPr>
            <a:lvl5pPr algn="ctr" rtl="0" eaLnBrk="0" fontAlgn="base" hangingPunct="0">
              <a:spcBef>
                <a:spcPct val="0"/>
              </a:spcBef>
              <a:spcAft>
                <a:spcPct val="0"/>
              </a:spcAft>
              <a:defRPr sz="3200" u="sng">
                <a:solidFill>
                  <a:schemeClr val="tx2"/>
                </a:solidFill>
                <a:latin typeface="Arial" charset="0"/>
                <a:cs typeface="Arial" charset="0"/>
              </a:defRPr>
            </a:lvl5pPr>
            <a:lvl6pPr marL="457200" algn="ctr" rtl="0" fontAlgn="base">
              <a:spcBef>
                <a:spcPct val="0"/>
              </a:spcBef>
              <a:spcAft>
                <a:spcPct val="0"/>
              </a:spcAft>
              <a:defRPr sz="3200" u="sng">
                <a:solidFill>
                  <a:schemeClr val="tx2"/>
                </a:solidFill>
                <a:latin typeface="Arial" charset="0"/>
                <a:cs typeface="Arial" charset="0"/>
              </a:defRPr>
            </a:lvl6pPr>
            <a:lvl7pPr marL="914400" algn="ctr" rtl="0" fontAlgn="base">
              <a:spcBef>
                <a:spcPct val="0"/>
              </a:spcBef>
              <a:spcAft>
                <a:spcPct val="0"/>
              </a:spcAft>
              <a:defRPr sz="3200" u="sng">
                <a:solidFill>
                  <a:schemeClr val="tx2"/>
                </a:solidFill>
                <a:latin typeface="Arial" charset="0"/>
                <a:cs typeface="Arial" charset="0"/>
              </a:defRPr>
            </a:lvl7pPr>
            <a:lvl8pPr marL="1371600" algn="ctr" rtl="0" fontAlgn="base">
              <a:spcBef>
                <a:spcPct val="0"/>
              </a:spcBef>
              <a:spcAft>
                <a:spcPct val="0"/>
              </a:spcAft>
              <a:defRPr sz="3200" u="sng">
                <a:solidFill>
                  <a:schemeClr val="tx2"/>
                </a:solidFill>
                <a:latin typeface="Arial" charset="0"/>
                <a:cs typeface="Arial" charset="0"/>
              </a:defRPr>
            </a:lvl8pPr>
            <a:lvl9pPr marL="1828800" algn="ctr" rtl="0" fontAlgn="base">
              <a:spcBef>
                <a:spcPct val="0"/>
              </a:spcBef>
              <a:spcAft>
                <a:spcPct val="0"/>
              </a:spcAft>
              <a:defRPr sz="3200" u="sng">
                <a:solidFill>
                  <a:schemeClr val="tx2"/>
                </a:solidFill>
                <a:latin typeface="Arial" charset="0"/>
                <a:cs typeface="Arial" charset="0"/>
              </a:defRPr>
            </a:lvl9pPr>
          </a:lstStyle>
          <a:p>
            <a:pPr lvl="0"/>
            <a:r>
              <a:rPr lang="en-US" dirty="0"/>
              <a:t>Why Drilling Fluid Particle Size Distribution is Important</a:t>
            </a:r>
          </a:p>
        </p:txBody>
      </p:sp>
    </p:spTree>
    <p:extLst>
      <p:ext uri="{BB962C8B-B14F-4D97-AF65-F5344CB8AC3E}">
        <p14:creationId xmlns:p14="http://schemas.microsoft.com/office/powerpoint/2010/main" val="3352378591"/>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73728"/>
            <a:ext cx="8229600" cy="1066800"/>
          </a:xfrm>
        </p:spPr>
        <p:txBody>
          <a:bodyPr/>
          <a:lstStyle/>
          <a:p>
            <a:r>
              <a:rPr lang="en-US" dirty="0" smtClean="0"/>
              <a:t>Drilling Mud Testing</a:t>
            </a:r>
            <a:endParaRPr lang="en-US" dirty="0"/>
          </a:p>
        </p:txBody>
      </p:sp>
      <p:sp>
        <p:nvSpPr>
          <p:cNvPr id="3" name="TextBox 2"/>
          <p:cNvSpPr txBox="1"/>
          <p:nvPr/>
        </p:nvSpPr>
        <p:spPr>
          <a:xfrm>
            <a:off x="1824152" y="5862113"/>
            <a:ext cx="5524269" cy="492443"/>
          </a:xfrm>
          <a:prstGeom prst="rect">
            <a:avLst/>
          </a:prstGeom>
          <a:noFill/>
        </p:spPr>
        <p:txBody>
          <a:bodyPr wrap="none" rtlCol="0">
            <a:spAutoFit/>
          </a:bodyPr>
          <a:lstStyle/>
          <a:p>
            <a:r>
              <a:rPr lang="en-US" sz="1400" dirty="0" smtClean="0">
                <a:solidFill>
                  <a:srgbClr val="0070C0"/>
                </a:solidFill>
              </a:rPr>
              <a:t>Drilling mud spiked with Barite + Mica + </a:t>
            </a:r>
            <a:r>
              <a:rPr lang="en-US" sz="1400" dirty="0" err="1" smtClean="0">
                <a:solidFill>
                  <a:srgbClr val="0070C0"/>
                </a:solidFill>
              </a:rPr>
              <a:t>Gseal</a:t>
            </a:r>
            <a:r>
              <a:rPr lang="en-US" sz="1400" dirty="0" smtClean="0">
                <a:solidFill>
                  <a:srgbClr val="0070C0"/>
                </a:solidFill>
              </a:rPr>
              <a:t> + LCF + Carb + Poly</a:t>
            </a:r>
          </a:p>
          <a:p>
            <a:r>
              <a:rPr lang="en-US" sz="1200" dirty="0" smtClean="0">
                <a:solidFill>
                  <a:srgbClr val="0070C0"/>
                </a:solidFill>
              </a:rPr>
              <a:t>(Cross-polarized lighting used to optimize difference in particles types)</a:t>
            </a:r>
            <a:endParaRPr lang="en-US" sz="1200" dirty="0">
              <a:solidFill>
                <a:srgbClr val="0070C0"/>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05000"/>
            <a:ext cx="5667375" cy="393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68341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Drilling Mud Testing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209800"/>
            <a:ext cx="5024437" cy="3774225"/>
          </a:xfrm>
          <a:prstGeom prst="rect">
            <a:avLst/>
          </a:prstGeom>
        </p:spPr>
      </p:pic>
      <p:sp>
        <p:nvSpPr>
          <p:cNvPr id="6" name="TextBox 5"/>
          <p:cNvSpPr txBox="1"/>
          <p:nvPr/>
        </p:nvSpPr>
        <p:spPr>
          <a:xfrm>
            <a:off x="2133600" y="5958720"/>
            <a:ext cx="5164731" cy="1107996"/>
          </a:xfrm>
          <a:prstGeom prst="rect">
            <a:avLst/>
          </a:prstGeom>
          <a:noFill/>
        </p:spPr>
        <p:txBody>
          <a:bodyPr wrap="square" rtlCol="0">
            <a:spAutoFit/>
          </a:bodyPr>
          <a:lstStyle/>
          <a:p>
            <a:r>
              <a:rPr lang="en-US" dirty="0" smtClean="0">
                <a:solidFill>
                  <a:srgbClr val="0070C0"/>
                </a:solidFill>
              </a:rPr>
              <a:t>640 x 480 color image oil based drilling mud</a:t>
            </a:r>
          </a:p>
          <a:p>
            <a:r>
              <a:rPr lang="en-US" sz="1200" dirty="0">
                <a:solidFill>
                  <a:srgbClr val="0070C0"/>
                </a:solidFill>
              </a:rPr>
              <a:t>(Cross-polarized lighting used to optimize difference in particles types)</a:t>
            </a:r>
          </a:p>
          <a:p>
            <a:endParaRPr lang="en-US" dirty="0" smtClean="0"/>
          </a:p>
          <a:p>
            <a:endParaRPr lang="en-US" dirty="0"/>
          </a:p>
        </p:txBody>
      </p:sp>
    </p:spTree>
    <p:extLst>
      <p:ext uri="{BB962C8B-B14F-4D97-AF65-F5344CB8AC3E}">
        <p14:creationId xmlns:p14="http://schemas.microsoft.com/office/powerpoint/2010/main" val="344055211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Drilling Mud Testing</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508" y="2289090"/>
            <a:ext cx="3942856" cy="296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6"/>
          <p:cNvGrpSpPr>
            <a:grpSpLocks noChangeAspect="1"/>
          </p:cNvGrpSpPr>
          <p:nvPr/>
        </p:nvGrpSpPr>
        <p:grpSpPr bwMode="auto">
          <a:xfrm>
            <a:off x="4724400" y="2286781"/>
            <a:ext cx="3850172" cy="2968710"/>
            <a:chOff x="-1977" y="-1483"/>
            <a:chExt cx="9714" cy="7290"/>
          </a:xfrm>
        </p:grpSpPr>
        <p:sp>
          <p:nvSpPr>
            <p:cNvPr id="5" name="AutoShape 5"/>
            <p:cNvSpPr>
              <a:spLocks noChangeAspect="1" noChangeArrowheads="1" noTextEdit="1"/>
            </p:cNvSpPr>
            <p:nvPr/>
          </p:nvSpPr>
          <p:spPr bwMode="auto">
            <a:xfrm>
              <a:off x="-1977" y="-1483"/>
              <a:ext cx="9714" cy="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7" y="-1483"/>
              <a:ext cx="9720" cy="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a:xfrm>
            <a:off x="1591931" y="5334000"/>
            <a:ext cx="1997085" cy="369332"/>
          </a:xfrm>
          <a:prstGeom prst="rect">
            <a:avLst/>
          </a:prstGeom>
          <a:noFill/>
        </p:spPr>
        <p:txBody>
          <a:bodyPr wrap="none" rtlCol="0">
            <a:spAutoFit/>
          </a:bodyPr>
          <a:lstStyle/>
          <a:p>
            <a:r>
              <a:rPr lang="en-US" dirty="0" smtClean="0">
                <a:solidFill>
                  <a:srgbClr val="0070C0"/>
                </a:solidFill>
              </a:rPr>
              <a:t>Water based mud</a:t>
            </a:r>
            <a:endParaRPr lang="en-US" dirty="0">
              <a:solidFill>
                <a:srgbClr val="0070C0"/>
              </a:solidFill>
            </a:endParaRPr>
          </a:p>
        </p:txBody>
      </p:sp>
      <p:sp>
        <p:nvSpPr>
          <p:cNvPr id="7" name="TextBox 6"/>
          <p:cNvSpPr txBox="1"/>
          <p:nvPr/>
        </p:nvSpPr>
        <p:spPr>
          <a:xfrm>
            <a:off x="4718003" y="5334000"/>
            <a:ext cx="3907865" cy="584775"/>
          </a:xfrm>
          <a:prstGeom prst="rect">
            <a:avLst/>
          </a:prstGeom>
          <a:noFill/>
        </p:spPr>
        <p:txBody>
          <a:bodyPr wrap="none" rtlCol="0">
            <a:spAutoFit/>
          </a:bodyPr>
          <a:lstStyle/>
          <a:p>
            <a:r>
              <a:rPr lang="en-US" dirty="0" smtClean="0">
                <a:solidFill>
                  <a:srgbClr val="0070C0"/>
                </a:solidFill>
              </a:rPr>
              <a:t>Water based mud spiked with – carb</a:t>
            </a:r>
          </a:p>
          <a:p>
            <a:r>
              <a:rPr lang="en-US" sz="1400" dirty="0" smtClean="0">
                <a:solidFill>
                  <a:srgbClr val="0070C0"/>
                </a:solidFill>
              </a:rPr>
              <a:t>Notice increase in “white” particles</a:t>
            </a:r>
            <a:endParaRPr lang="en-US" sz="1400" dirty="0">
              <a:solidFill>
                <a:srgbClr val="0070C0"/>
              </a:solidFill>
            </a:endParaRPr>
          </a:p>
        </p:txBody>
      </p:sp>
    </p:spTree>
    <p:extLst>
      <p:ext uri="{BB962C8B-B14F-4D97-AF65-F5344CB8AC3E}">
        <p14:creationId xmlns:p14="http://schemas.microsoft.com/office/powerpoint/2010/main" val="74162312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CANTY Software </a:t>
            </a:r>
            <a:r>
              <a:rPr lang="en-US" dirty="0" smtClean="0"/>
              <a:t>Analysis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133600"/>
            <a:ext cx="4284575"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63800" y="5981700"/>
            <a:ext cx="4060727" cy="430887"/>
          </a:xfrm>
          <a:prstGeom prst="rect">
            <a:avLst/>
          </a:prstGeom>
          <a:noFill/>
        </p:spPr>
        <p:txBody>
          <a:bodyPr wrap="none" rtlCol="0">
            <a:spAutoFit/>
          </a:bodyPr>
          <a:lstStyle/>
          <a:p>
            <a:r>
              <a:rPr lang="en-US" sz="1100" dirty="0" smtClean="0">
                <a:solidFill>
                  <a:srgbClr val="0070C0"/>
                </a:solidFill>
              </a:rPr>
              <a:t>Canty Vision Software Package Individually analyzes particles</a:t>
            </a:r>
          </a:p>
          <a:p>
            <a:r>
              <a:rPr lang="en-US" sz="1000" dirty="0" smtClean="0">
                <a:solidFill>
                  <a:srgbClr val="0070C0"/>
                </a:solidFill>
              </a:rPr>
              <a:t>(water based drilling mud / polarized lighting)</a:t>
            </a:r>
            <a:endParaRPr lang="en-US" sz="1000" dirty="0">
              <a:solidFill>
                <a:srgbClr val="0070C0"/>
              </a:solidFill>
            </a:endParaRPr>
          </a:p>
        </p:txBody>
      </p:sp>
    </p:spTree>
    <p:extLst>
      <p:ext uri="{BB962C8B-B14F-4D97-AF65-F5344CB8AC3E}">
        <p14:creationId xmlns:p14="http://schemas.microsoft.com/office/powerpoint/2010/main" val="274371190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Box 2"/>
          <p:cNvSpPr txBox="1"/>
          <p:nvPr/>
        </p:nvSpPr>
        <p:spPr>
          <a:xfrm>
            <a:off x="685800" y="2590800"/>
            <a:ext cx="7848600" cy="1754326"/>
          </a:xfrm>
          <a:prstGeom prst="rect">
            <a:avLst/>
          </a:prstGeom>
          <a:noFill/>
        </p:spPr>
        <p:txBody>
          <a:bodyPr wrap="square" rtlCol="0">
            <a:spAutoFit/>
          </a:bodyPr>
          <a:lstStyle/>
          <a:p>
            <a:pPr marL="285750" indent="-285750">
              <a:buFont typeface="Arial" pitchFamily="34" charset="0"/>
              <a:buChar char="•"/>
            </a:pPr>
            <a:r>
              <a:rPr lang="en-US" dirty="0" smtClean="0"/>
              <a:t>CANTY’s Drilling </a:t>
            </a:r>
            <a:r>
              <a:rPr lang="en-US" dirty="0" smtClean="0"/>
              <a:t>Fluid Particle Analyzer is a system capable of high precision drilling fluid analysis. Our analyzers offers many unique advantages over laser diffraction technology.</a:t>
            </a:r>
          </a:p>
          <a:p>
            <a:pPr marL="285750" indent="-285750">
              <a:buFont typeface="Arial" pitchFamily="34" charset="0"/>
              <a:buChar char="•"/>
            </a:pPr>
            <a:r>
              <a:rPr lang="en-US" dirty="0" smtClean="0"/>
              <a:t>With the ability for high resolution color analysis the Canty Drilling Mud System can be a unique tool for drilling fluid engineers to aide in the microscopic examination of drill cuttings.</a:t>
            </a:r>
            <a:endParaRPr lang="en-US" dirty="0"/>
          </a:p>
        </p:txBody>
      </p:sp>
      <p:sp>
        <p:nvSpPr>
          <p:cNvPr id="4" name="Title 1"/>
          <p:cNvSpPr txBox="1">
            <a:spLocks/>
          </p:cNvSpPr>
          <p:nvPr/>
        </p:nvSpPr>
        <p:spPr bwMode="auto">
          <a:xfrm>
            <a:off x="352425" y="473392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u="sng">
                <a:solidFill>
                  <a:schemeClr val="tx2"/>
                </a:solidFill>
                <a:latin typeface="+mj-lt"/>
                <a:ea typeface="+mj-ea"/>
                <a:cs typeface="+mj-cs"/>
              </a:defRPr>
            </a:lvl1pPr>
            <a:lvl2pPr algn="ctr" rtl="0" eaLnBrk="0" fontAlgn="base" hangingPunct="0">
              <a:spcBef>
                <a:spcPct val="0"/>
              </a:spcBef>
              <a:spcAft>
                <a:spcPct val="0"/>
              </a:spcAft>
              <a:defRPr sz="3200" u="sng">
                <a:solidFill>
                  <a:schemeClr val="tx2"/>
                </a:solidFill>
                <a:latin typeface="Arial" charset="0"/>
                <a:cs typeface="Arial" charset="0"/>
              </a:defRPr>
            </a:lvl2pPr>
            <a:lvl3pPr algn="ctr" rtl="0" eaLnBrk="0" fontAlgn="base" hangingPunct="0">
              <a:spcBef>
                <a:spcPct val="0"/>
              </a:spcBef>
              <a:spcAft>
                <a:spcPct val="0"/>
              </a:spcAft>
              <a:defRPr sz="3200" u="sng">
                <a:solidFill>
                  <a:schemeClr val="tx2"/>
                </a:solidFill>
                <a:latin typeface="Arial" charset="0"/>
                <a:cs typeface="Arial" charset="0"/>
              </a:defRPr>
            </a:lvl3pPr>
            <a:lvl4pPr algn="ctr" rtl="0" eaLnBrk="0" fontAlgn="base" hangingPunct="0">
              <a:spcBef>
                <a:spcPct val="0"/>
              </a:spcBef>
              <a:spcAft>
                <a:spcPct val="0"/>
              </a:spcAft>
              <a:defRPr sz="3200" u="sng">
                <a:solidFill>
                  <a:schemeClr val="tx2"/>
                </a:solidFill>
                <a:latin typeface="Arial" charset="0"/>
                <a:cs typeface="Arial" charset="0"/>
              </a:defRPr>
            </a:lvl4pPr>
            <a:lvl5pPr algn="ctr" rtl="0" eaLnBrk="0" fontAlgn="base" hangingPunct="0">
              <a:spcBef>
                <a:spcPct val="0"/>
              </a:spcBef>
              <a:spcAft>
                <a:spcPct val="0"/>
              </a:spcAft>
              <a:defRPr sz="3200" u="sng">
                <a:solidFill>
                  <a:schemeClr val="tx2"/>
                </a:solidFill>
                <a:latin typeface="Arial" charset="0"/>
                <a:cs typeface="Arial" charset="0"/>
              </a:defRPr>
            </a:lvl5pPr>
            <a:lvl6pPr marL="457200" algn="ctr" rtl="0" fontAlgn="base">
              <a:spcBef>
                <a:spcPct val="0"/>
              </a:spcBef>
              <a:spcAft>
                <a:spcPct val="0"/>
              </a:spcAft>
              <a:defRPr sz="3200" u="sng">
                <a:solidFill>
                  <a:schemeClr val="tx2"/>
                </a:solidFill>
                <a:latin typeface="Arial" charset="0"/>
                <a:cs typeface="Arial" charset="0"/>
              </a:defRPr>
            </a:lvl6pPr>
            <a:lvl7pPr marL="914400" algn="ctr" rtl="0" fontAlgn="base">
              <a:spcBef>
                <a:spcPct val="0"/>
              </a:spcBef>
              <a:spcAft>
                <a:spcPct val="0"/>
              </a:spcAft>
              <a:defRPr sz="3200" u="sng">
                <a:solidFill>
                  <a:schemeClr val="tx2"/>
                </a:solidFill>
                <a:latin typeface="Arial" charset="0"/>
                <a:cs typeface="Arial" charset="0"/>
              </a:defRPr>
            </a:lvl7pPr>
            <a:lvl8pPr marL="1371600" algn="ctr" rtl="0" fontAlgn="base">
              <a:spcBef>
                <a:spcPct val="0"/>
              </a:spcBef>
              <a:spcAft>
                <a:spcPct val="0"/>
              </a:spcAft>
              <a:defRPr sz="3200" u="sng">
                <a:solidFill>
                  <a:schemeClr val="tx2"/>
                </a:solidFill>
                <a:latin typeface="Arial" charset="0"/>
                <a:cs typeface="Arial" charset="0"/>
              </a:defRPr>
            </a:lvl8pPr>
            <a:lvl9pPr marL="1828800" algn="ctr" rtl="0" fontAlgn="base">
              <a:spcBef>
                <a:spcPct val="0"/>
              </a:spcBef>
              <a:spcAft>
                <a:spcPct val="0"/>
              </a:spcAft>
              <a:defRPr sz="3200" u="sng">
                <a:solidFill>
                  <a:schemeClr val="tx2"/>
                </a:solidFill>
                <a:latin typeface="Arial" charset="0"/>
                <a:cs typeface="Arial" charset="0"/>
              </a:defRPr>
            </a:lvl9pPr>
          </a:lstStyle>
          <a:p>
            <a:r>
              <a:rPr lang="en-US" u="none" kern="0" dirty="0" smtClean="0"/>
              <a:t>Questions?</a:t>
            </a:r>
            <a:endParaRPr lang="en-US" u="none" kern="0" dirty="0"/>
          </a:p>
        </p:txBody>
      </p:sp>
    </p:spTree>
    <p:extLst>
      <p:ext uri="{BB962C8B-B14F-4D97-AF65-F5344CB8AC3E}">
        <p14:creationId xmlns:p14="http://schemas.microsoft.com/office/powerpoint/2010/main" val="420782859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Techniques for Particle Size Analysis of Drilling Fluid</a:t>
            </a:r>
            <a:endParaRPr lang="en-US" dirty="0"/>
          </a:p>
        </p:txBody>
      </p:sp>
      <p:sp>
        <p:nvSpPr>
          <p:cNvPr id="4" name="Content Placeholder 2"/>
          <p:cNvSpPr>
            <a:spLocks noGrp="1"/>
          </p:cNvSpPr>
          <p:nvPr>
            <p:ph idx="1"/>
          </p:nvPr>
        </p:nvSpPr>
        <p:spPr/>
        <p:txBody>
          <a:bodyPr/>
          <a:lstStyle>
            <a:lvl1pPr>
              <a:defRPr sz="1600"/>
            </a:lvl1pPr>
            <a:lvl2pPr>
              <a:defRPr sz="1600" baseline="0"/>
            </a:lvl2pPr>
            <a:lvl3pPr>
              <a:defRPr sz="1600" baseline="0"/>
            </a:lvl3pPr>
            <a:lvl4pPr marL="1600200" marR="0" indent="-228600" algn="l" defTabSz="914400" rtl="0" eaLnBrk="0" fontAlgn="base" latinLnBrk="0" hangingPunct="0">
              <a:lnSpc>
                <a:spcPct val="100000"/>
              </a:lnSpc>
              <a:spcBef>
                <a:spcPct val="20000"/>
              </a:spcBef>
              <a:spcAft>
                <a:spcPct val="0"/>
              </a:spcAft>
              <a:buClrTx/>
              <a:buSzTx/>
              <a:buFontTx/>
              <a:buChar char="–"/>
              <a:tabLst/>
              <a:defRPr sz="1600" baseline="0"/>
            </a:lvl4pPr>
            <a:lvl5pPr>
              <a:defRPr sz="1600"/>
            </a:lvl5pPr>
          </a:lstStyle>
          <a:p>
            <a:pPr lvl="0"/>
            <a:r>
              <a:rPr lang="en-US" sz="1800" dirty="0" smtClean="0"/>
              <a:t>History of various techniques</a:t>
            </a:r>
          </a:p>
          <a:p>
            <a:pPr lvl="1"/>
            <a:r>
              <a:rPr lang="en-US" sz="1800" dirty="0" smtClean="0"/>
              <a:t>Sieves</a:t>
            </a:r>
          </a:p>
          <a:p>
            <a:pPr lvl="1"/>
            <a:r>
              <a:rPr lang="en-US" sz="1800" dirty="0" smtClean="0"/>
              <a:t>Laser</a:t>
            </a:r>
          </a:p>
          <a:p>
            <a:pPr lvl="1"/>
            <a:r>
              <a:rPr lang="en-US" sz="1800" dirty="0" smtClean="0"/>
              <a:t>Imaging</a:t>
            </a:r>
          </a:p>
          <a:p>
            <a:pPr lvl="4"/>
            <a:endParaRPr lang="en-US" sz="1800" dirty="0" smtClean="0"/>
          </a:p>
        </p:txBody>
      </p:sp>
    </p:spTree>
    <p:extLst>
      <p:ext uri="{BB962C8B-B14F-4D97-AF65-F5344CB8AC3E}">
        <p14:creationId xmlns:p14="http://schemas.microsoft.com/office/powerpoint/2010/main" val="318514143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Techniques for Particle Size Analysis of Drilling Fluid</a:t>
            </a:r>
            <a:endParaRPr lang="en-US" dirty="0"/>
          </a:p>
        </p:txBody>
      </p:sp>
      <p:sp>
        <p:nvSpPr>
          <p:cNvPr id="4" name="Content Placeholder 2"/>
          <p:cNvSpPr>
            <a:spLocks noGrp="1"/>
          </p:cNvSpPr>
          <p:nvPr>
            <p:ph idx="1"/>
          </p:nvPr>
        </p:nvSpPr>
        <p:spPr>
          <a:xfrm>
            <a:off x="609600" y="2362200"/>
            <a:ext cx="5410200" cy="3962400"/>
          </a:xfrm>
        </p:spPr>
        <p:txBody>
          <a:bodyPr/>
          <a:lstStyle>
            <a:lvl1pPr>
              <a:defRPr sz="1600"/>
            </a:lvl1pPr>
            <a:lvl2pPr>
              <a:defRPr sz="1600" baseline="0"/>
            </a:lvl2pPr>
            <a:lvl3pPr>
              <a:defRPr sz="1600" baseline="0"/>
            </a:lvl3pPr>
            <a:lvl4pPr marL="1600200" marR="0" indent="-228600" algn="l" defTabSz="914400" rtl="0" eaLnBrk="0" fontAlgn="base" latinLnBrk="0" hangingPunct="0">
              <a:lnSpc>
                <a:spcPct val="100000"/>
              </a:lnSpc>
              <a:spcBef>
                <a:spcPct val="20000"/>
              </a:spcBef>
              <a:spcAft>
                <a:spcPct val="0"/>
              </a:spcAft>
              <a:buClrTx/>
              <a:buSzTx/>
              <a:buFontTx/>
              <a:buChar char="–"/>
              <a:tabLst/>
              <a:defRPr sz="1600" baseline="0"/>
            </a:lvl4pPr>
            <a:lvl5pPr>
              <a:defRPr sz="1600"/>
            </a:lvl5pPr>
          </a:lstStyle>
          <a:p>
            <a:pPr lvl="0"/>
            <a:r>
              <a:rPr lang="en-US" sz="1800" dirty="0" smtClean="0"/>
              <a:t>Sieve Analysis</a:t>
            </a:r>
          </a:p>
          <a:p>
            <a:pPr lvl="1"/>
            <a:r>
              <a:rPr lang="en-US" sz="1800" dirty="0" smtClean="0"/>
              <a:t>Used for many years, simple &amp; inexpensive</a:t>
            </a:r>
          </a:p>
          <a:p>
            <a:pPr lvl="2"/>
            <a:r>
              <a:rPr lang="en-US" sz="1800" dirty="0" smtClean="0"/>
              <a:t>Disadvantages:</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sz="1800" dirty="0" smtClean="0"/>
              <a:t>Time (Sedimentation and Sieving are both slow and time consuming processes)</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sz="1800" dirty="0" smtClean="0"/>
              <a:t>Particle Size ( Particles too small for separation by sieving to be practical)</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sz="1800" dirty="0" smtClean="0"/>
              <a:t>Error (Over-energetic sieving causes attrition of the particles and thus changes the calculated particle size distribution</a:t>
            </a:r>
            <a:r>
              <a:rPr lang="en-US" sz="1800" dirty="0"/>
              <a:t>)</a:t>
            </a:r>
            <a:endParaRPr lang="en-US" sz="1800" dirty="0" smtClean="0">
              <a:solidFill>
                <a:srgbClr val="FF0000"/>
              </a:solidFill>
            </a:endParaRPr>
          </a:p>
        </p:txBody>
      </p:sp>
      <p:pic>
        <p:nvPicPr>
          <p:cNvPr id="1026" name="Picture 2" descr="http://www.aboutcivil.org/imajes/sieve-analysi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48" y="3810000"/>
            <a:ext cx="166977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6118" y="3048000"/>
            <a:ext cx="285655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81276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Techniques for Particle Size Analysis of Drilling Fluid</a:t>
            </a:r>
          </a:p>
        </p:txBody>
      </p:sp>
      <p:sp>
        <p:nvSpPr>
          <p:cNvPr id="4" name="Content Placeholder 2"/>
          <p:cNvSpPr>
            <a:spLocks noGrp="1"/>
          </p:cNvSpPr>
          <p:nvPr>
            <p:ph idx="1"/>
          </p:nvPr>
        </p:nvSpPr>
        <p:spPr>
          <a:xfrm>
            <a:off x="304800" y="2286000"/>
            <a:ext cx="5486400" cy="4038600"/>
          </a:xfrm>
        </p:spPr>
        <p:txBody>
          <a:bodyPr/>
          <a:lstStyle>
            <a:lvl1pPr>
              <a:defRPr sz="1400"/>
            </a:lvl1pPr>
            <a:lvl2pPr>
              <a:defRPr sz="1400" baseline="0"/>
            </a:lvl2pPr>
            <a:lvl3pPr>
              <a:defRPr sz="1400" baseline="0"/>
            </a:lvl3pPr>
            <a:lvl4pPr marL="1600200" marR="0" indent="-228600" algn="l" defTabSz="914400" rtl="0" eaLnBrk="0" fontAlgn="base" latinLnBrk="0" hangingPunct="0">
              <a:lnSpc>
                <a:spcPct val="100000"/>
              </a:lnSpc>
              <a:spcBef>
                <a:spcPct val="20000"/>
              </a:spcBef>
              <a:spcAft>
                <a:spcPct val="0"/>
              </a:spcAft>
              <a:buClrTx/>
              <a:buSzTx/>
              <a:buFontTx/>
              <a:buChar char="–"/>
              <a:tabLst/>
              <a:defRPr sz="1400" baseline="0"/>
            </a:lvl4pPr>
            <a:lvl5pPr>
              <a:defRPr sz="1400"/>
            </a:lvl5pPr>
          </a:lstStyle>
          <a:p>
            <a:pPr lvl="0"/>
            <a:r>
              <a:rPr lang="en-US" dirty="0" smtClean="0"/>
              <a:t>Laser Diffraction</a:t>
            </a:r>
          </a:p>
          <a:p>
            <a:pPr lvl="1"/>
            <a:r>
              <a:rPr lang="en-US" dirty="0" smtClean="0"/>
              <a:t>Quickness and ease of use</a:t>
            </a:r>
          </a:p>
          <a:p>
            <a:pPr lvl="1"/>
            <a:r>
              <a:rPr lang="en-US" dirty="0" smtClean="0"/>
              <a:t>Disadvantages:</a:t>
            </a:r>
            <a:endParaRPr lang="en-US" dirty="0"/>
          </a:p>
          <a:p>
            <a:pPr lvl="2"/>
            <a:r>
              <a:rPr lang="en-US" dirty="0" smtClean="0"/>
              <a:t>Water </a:t>
            </a:r>
            <a:r>
              <a:rPr lang="en-US" dirty="0"/>
              <a:t>droplets (in oil based) Oil droplets (in water based ) mud measured as particles. </a:t>
            </a:r>
          </a:p>
          <a:p>
            <a:pPr lvl="2"/>
            <a:r>
              <a:rPr lang="en-US" dirty="0" smtClean="0"/>
              <a:t>Non-spherical objects (large discrepancy between laser measurements)</a:t>
            </a:r>
          </a:p>
          <a:p>
            <a:pPr lvl="2"/>
            <a:r>
              <a:rPr lang="en-US" dirty="0" smtClean="0"/>
              <a:t>Laser 1D (equivalent sphere) and not recommended for large aspect ratio. </a:t>
            </a:r>
          </a:p>
          <a:p>
            <a:pPr lvl="2"/>
            <a:r>
              <a:rPr lang="en-US" dirty="0" smtClean="0"/>
              <a:t>Distortion of Measurements (existence of “ghost” particles caused by sharp edges on the objects which produce high angle diffraction</a:t>
            </a:r>
            <a:endParaRPr lang="en-US" dirty="0"/>
          </a:p>
          <a:p>
            <a:pPr lvl="2"/>
            <a:r>
              <a:rPr lang="en-US" dirty="0" smtClean="0"/>
              <a:t>Acicular particles (shows much larger sizes compared to laser diffraction, undercounts events generated by major chord</a:t>
            </a:r>
            <a:endParaRPr lang="en-US" dirty="0"/>
          </a:p>
          <a:p>
            <a:pPr lvl="2"/>
            <a:r>
              <a:rPr lang="en-US" dirty="0" smtClean="0"/>
              <a:t>Laser diffraction intrinsically biased towards the smaller edge of spectrum.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475" y="3124200"/>
            <a:ext cx="3152854"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801389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Laser Sampling Problems</a:t>
            </a:r>
            <a:endParaRPr lang="en-US" dirty="0"/>
          </a:p>
        </p:txBody>
      </p:sp>
      <p:sp>
        <p:nvSpPr>
          <p:cNvPr id="3" name="TextBox 2"/>
          <p:cNvSpPr txBox="1"/>
          <p:nvPr/>
        </p:nvSpPr>
        <p:spPr>
          <a:xfrm>
            <a:off x="457200" y="2429164"/>
            <a:ext cx="8229600" cy="3493264"/>
          </a:xfrm>
          <a:prstGeom prst="rect">
            <a:avLst/>
          </a:prstGeom>
          <a:noFill/>
        </p:spPr>
        <p:txBody>
          <a:bodyPr wrap="square" rtlCol="0">
            <a:spAutoFit/>
          </a:bodyPr>
          <a:lstStyle/>
          <a:p>
            <a:r>
              <a:rPr lang="en-US" sz="1700" dirty="0" smtClean="0"/>
              <a:t>Laser diffraction typically only uses a sample size of around 1mL to 2mL. The problem with this is the steps necessary to break down a sample small enough for laser diffraction from the original sample gathered at the process line. Some possible issues are:</a:t>
            </a:r>
          </a:p>
          <a:p>
            <a:endParaRPr lang="en-US" sz="1700" dirty="0"/>
          </a:p>
          <a:p>
            <a:pPr marL="285750" indent="-285750">
              <a:buFont typeface="Arial" pitchFamily="34" charset="0"/>
              <a:buChar char="•"/>
            </a:pPr>
            <a:r>
              <a:rPr lang="en-US" sz="1700" dirty="0" smtClean="0"/>
              <a:t>Does the sample container harbor particles not wanted within the sample? </a:t>
            </a:r>
            <a:endParaRPr lang="en-US" sz="1700" dirty="0"/>
          </a:p>
          <a:p>
            <a:pPr marL="285750" indent="-285750">
              <a:buFont typeface="Arial" pitchFamily="34" charset="0"/>
              <a:buChar char="•"/>
            </a:pPr>
            <a:r>
              <a:rPr lang="en-US" sz="1700" dirty="0" smtClean="0"/>
              <a:t>By the time the sample is drawn have particles began to settle out of solution? </a:t>
            </a:r>
          </a:p>
          <a:p>
            <a:pPr marL="285750" indent="-285750">
              <a:buFont typeface="Arial" pitchFamily="34" charset="0"/>
              <a:buChar char="•"/>
            </a:pPr>
            <a:r>
              <a:rPr lang="en-US" sz="1700" dirty="0" smtClean="0"/>
              <a:t>Is there a large difference in particle density between a sample drawn from the top of the container to the bottom?</a:t>
            </a:r>
          </a:p>
          <a:p>
            <a:pPr marL="285750" indent="-285750">
              <a:buFont typeface="Arial" pitchFamily="34" charset="0"/>
              <a:buChar char="•"/>
            </a:pPr>
            <a:r>
              <a:rPr lang="en-US" sz="1700" dirty="0" smtClean="0"/>
              <a:t>Is a few mL sufficient for proper particle analysis?</a:t>
            </a:r>
          </a:p>
          <a:p>
            <a:pPr marL="285750" indent="-285750">
              <a:buFont typeface="Arial" pitchFamily="34" charset="0"/>
              <a:buChar char="•"/>
            </a:pPr>
            <a:endParaRPr lang="en-US" sz="1700" dirty="0" smtClean="0"/>
          </a:p>
          <a:p>
            <a:pPr marL="1657350" lvl="3" indent="-285750">
              <a:buFont typeface="Arial" pitchFamily="34" charset="0"/>
              <a:buChar char="•"/>
            </a:pPr>
            <a:r>
              <a:rPr lang="en-US" sz="1700" b="1" dirty="0" smtClean="0"/>
              <a:t>With the Canty Cross-Cut Sampling Valve none of these potential sampling issues come into play.</a:t>
            </a:r>
            <a:endParaRPr lang="en-US" sz="1700" b="1" dirty="0"/>
          </a:p>
        </p:txBody>
      </p:sp>
    </p:spTree>
    <p:extLst>
      <p:ext uri="{BB962C8B-B14F-4D97-AF65-F5344CB8AC3E}">
        <p14:creationId xmlns:p14="http://schemas.microsoft.com/office/powerpoint/2010/main" val="234207506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smtClean="0"/>
              <a:t>Imaging Advantage</a:t>
            </a:r>
            <a:endParaRPr lang="en-US" dirty="0"/>
          </a:p>
        </p:txBody>
      </p:sp>
      <p:sp>
        <p:nvSpPr>
          <p:cNvPr id="4" name="Content Placeholder 2"/>
          <p:cNvSpPr>
            <a:spLocks noGrp="1"/>
          </p:cNvSpPr>
          <p:nvPr>
            <p:ph idx="1"/>
          </p:nvPr>
        </p:nvSpPr>
        <p:spPr>
          <a:xfrm>
            <a:off x="381000" y="1752600"/>
            <a:ext cx="6477000" cy="4648200"/>
          </a:xfrm>
        </p:spPr>
        <p:txBody>
          <a:bodyPr/>
          <a:lstStyle>
            <a:lvl1pPr>
              <a:defRPr sz="1400"/>
            </a:lvl1pPr>
            <a:lvl2pPr>
              <a:defRPr sz="1400" baseline="0"/>
            </a:lvl2pPr>
            <a:lvl3pPr>
              <a:defRPr sz="1400" baseline="0"/>
            </a:lvl3pPr>
            <a:lvl4pPr marL="1600200" marR="0" indent="-228600" algn="l" defTabSz="914400" rtl="0" eaLnBrk="0" fontAlgn="base" latinLnBrk="0" hangingPunct="0">
              <a:lnSpc>
                <a:spcPct val="100000"/>
              </a:lnSpc>
              <a:spcBef>
                <a:spcPct val="20000"/>
              </a:spcBef>
              <a:spcAft>
                <a:spcPct val="0"/>
              </a:spcAft>
              <a:buClrTx/>
              <a:buSzTx/>
              <a:buFontTx/>
              <a:buChar char="–"/>
              <a:tabLst/>
              <a:defRPr sz="1400" baseline="0"/>
            </a:lvl4pPr>
            <a:lvl5pPr>
              <a:defRPr sz="1400"/>
            </a:lvl5pPr>
          </a:lstStyle>
          <a:p>
            <a:pPr marL="0" lvl="0" indent="0">
              <a:buNone/>
            </a:pPr>
            <a:r>
              <a:rPr lang="en-US" sz="1500" dirty="0" smtClean="0"/>
              <a:t>Drilling Mud System</a:t>
            </a:r>
          </a:p>
          <a:p>
            <a:pPr lvl="0">
              <a:buFontTx/>
              <a:buChar char="-"/>
            </a:pPr>
            <a:r>
              <a:rPr lang="en-US" sz="1500" dirty="0" smtClean="0"/>
              <a:t>CANTY’s Drilling </a:t>
            </a:r>
            <a:r>
              <a:rPr lang="en-US" sz="1500" dirty="0" smtClean="0"/>
              <a:t>Mud particle Analysis system has many distinct advantages over Laser Diffraction systems and sieve</a:t>
            </a:r>
          </a:p>
          <a:p>
            <a:pPr lvl="1">
              <a:buFontTx/>
              <a:buChar char="-"/>
            </a:pPr>
            <a:r>
              <a:rPr lang="en-US" sz="1500" dirty="0" smtClean="0"/>
              <a:t>Real time 2Dimensional particle shape analysis.</a:t>
            </a:r>
          </a:p>
          <a:p>
            <a:pPr lvl="1">
              <a:buFontTx/>
              <a:buChar char="-"/>
            </a:pPr>
            <a:r>
              <a:rPr lang="en-US" sz="1500" dirty="0" smtClean="0"/>
              <a:t>The particles are oriented in the fluid dynamically designed flow cell to measure the largest length and widest section of the particles. All aspect ratios are measured correctly</a:t>
            </a:r>
          </a:p>
          <a:p>
            <a:pPr lvl="1">
              <a:buFontTx/>
              <a:buChar char="-"/>
            </a:pPr>
            <a:r>
              <a:rPr lang="en-US" sz="1500" dirty="0" smtClean="0"/>
              <a:t>Direct measure of particle area – a two dimensional measurement.</a:t>
            </a:r>
          </a:p>
          <a:p>
            <a:pPr lvl="1">
              <a:buFontTx/>
              <a:buChar char="-"/>
            </a:pPr>
            <a:r>
              <a:rPr lang="en-US" sz="1500" dirty="0" smtClean="0"/>
              <a:t>Direct measurement of particle perimeter – a two dimensional measurement.</a:t>
            </a:r>
          </a:p>
          <a:p>
            <a:pPr lvl="1">
              <a:buFontTx/>
              <a:buChar char="-"/>
            </a:pPr>
            <a:r>
              <a:rPr lang="en-US" sz="1500" dirty="0" smtClean="0"/>
              <a:t>Direct measure of major axis and minor axis – a two dimensional measurement.</a:t>
            </a:r>
          </a:p>
          <a:p>
            <a:pPr lvl="1">
              <a:buFontTx/>
              <a:buChar char="-"/>
            </a:pPr>
            <a:r>
              <a:rPr lang="en-US" sz="1500" dirty="0" smtClean="0"/>
              <a:t>Able to </a:t>
            </a:r>
            <a:r>
              <a:rPr lang="en-US" sz="1500" dirty="0"/>
              <a:t> </a:t>
            </a:r>
            <a:r>
              <a:rPr lang="en-US" sz="1500" dirty="0" smtClean="0"/>
              <a:t>separately  measure  various particles separately water, barite, polymer using  size shape and color data</a:t>
            </a:r>
          </a:p>
          <a:p>
            <a:pPr lvl="1">
              <a:buFontTx/>
              <a:buChar char="-"/>
            </a:pPr>
            <a:r>
              <a:rPr lang="en-US" sz="1500" dirty="0" smtClean="0"/>
              <a:t>Direct measurement of particle color.</a:t>
            </a:r>
          </a:p>
          <a:p>
            <a:pPr lvl="1">
              <a:buFontTx/>
              <a:buChar char="-"/>
            </a:pPr>
            <a:r>
              <a:rPr lang="en-US" sz="1500" dirty="0" smtClean="0"/>
              <a:t>Large particle range – 2” down to .7 micron</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endParaRPr lang="en-US" sz="1500" dirty="0" smtClean="0"/>
          </a:p>
        </p:txBody>
      </p:sp>
    </p:spTree>
    <p:extLst>
      <p:ext uri="{BB962C8B-B14F-4D97-AF65-F5344CB8AC3E}">
        <p14:creationId xmlns:p14="http://schemas.microsoft.com/office/powerpoint/2010/main" val="255552487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dirty="0" smtClean="0"/>
              <a:t>How it Works</a:t>
            </a:r>
            <a:endParaRPr lang="en-US" dirty="0"/>
          </a:p>
        </p:txBody>
      </p:sp>
      <p:sp>
        <p:nvSpPr>
          <p:cNvPr id="4" name="Content Placeholder 2"/>
          <p:cNvSpPr>
            <a:spLocks noGrp="1"/>
          </p:cNvSpPr>
          <p:nvPr>
            <p:ph idx="1"/>
          </p:nvPr>
        </p:nvSpPr>
        <p:spPr>
          <a:xfrm>
            <a:off x="304800" y="2286000"/>
            <a:ext cx="6096000" cy="4038600"/>
          </a:xfrm>
        </p:spPr>
        <p:txBody>
          <a:bodyPr/>
          <a:lstStyle>
            <a:lvl1pPr>
              <a:defRPr sz="1400"/>
            </a:lvl1pPr>
            <a:lvl2pPr>
              <a:defRPr sz="1400" baseline="0"/>
            </a:lvl2pPr>
            <a:lvl3pPr>
              <a:defRPr sz="1400" baseline="0"/>
            </a:lvl3pPr>
            <a:lvl4pPr marL="1600200" marR="0" indent="-228600" algn="l" defTabSz="914400" rtl="0" eaLnBrk="0" fontAlgn="base" latinLnBrk="0" hangingPunct="0">
              <a:lnSpc>
                <a:spcPct val="100000"/>
              </a:lnSpc>
              <a:spcBef>
                <a:spcPct val="20000"/>
              </a:spcBef>
              <a:spcAft>
                <a:spcPct val="0"/>
              </a:spcAft>
              <a:buClrTx/>
              <a:buSzTx/>
              <a:buFontTx/>
              <a:buChar char="–"/>
              <a:tabLst/>
              <a:defRPr sz="1400" baseline="0"/>
            </a:lvl4pPr>
            <a:lvl5pPr>
              <a:defRPr sz="1400"/>
            </a:lvl5pPr>
          </a:lstStyle>
          <a:p>
            <a:pPr lvl="0">
              <a:buFontTx/>
              <a:buChar char="-"/>
            </a:pPr>
            <a:r>
              <a:rPr lang="en-US" sz="1500" dirty="0" smtClean="0"/>
              <a:t>Fiber optic lighting</a:t>
            </a:r>
          </a:p>
          <a:p>
            <a:pPr lvl="0">
              <a:buFontTx/>
              <a:buChar char="-"/>
            </a:pPr>
            <a:r>
              <a:rPr lang="en-US" sz="1500" dirty="0" smtClean="0"/>
              <a:t>Fused glass safety barrier</a:t>
            </a:r>
          </a:p>
          <a:p>
            <a:pPr lvl="0">
              <a:buFontTx/>
              <a:buChar char="-"/>
            </a:pPr>
            <a:r>
              <a:rPr lang="en-US" sz="1500" dirty="0" smtClean="0"/>
              <a:t>EXP &amp; ATEX available</a:t>
            </a:r>
          </a:p>
          <a:p>
            <a:pPr lvl="0">
              <a:buFontTx/>
              <a:buChar char="-"/>
            </a:pPr>
            <a:r>
              <a:rPr lang="en-US" sz="1500" dirty="0" smtClean="0"/>
              <a:t>High pressure / temperature ratings</a:t>
            </a:r>
          </a:p>
          <a:p>
            <a:pPr lvl="0">
              <a:buFontTx/>
              <a:buChar char="-"/>
            </a:pPr>
            <a:r>
              <a:rPr lang="en-US" sz="1500" dirty="0" smtClean="0"/>
              <a:t>Auto-dilution</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endParaRPr lang="en-US" sz="15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429000"/>
            <a:ext cx="5543549" cy="2875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57623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4243</TotalTime>
  <Words>1215</Words>
  <Application>Microsoft Office PowerPoint</Application>
  <PresentationFormat>On-screen Show (4:3)</PresentationFormat>
  <Paragraphs>120</Paragraphs>
  <Slides>34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Tahoma</vt:lpstr>
      <vt:lpstr>Default Design</vt:lpstr>
      <vt:lpstr>American Association of Drilling Engineers   Automation Drilling Fluid Particulates analysis  </vt:lpstr>
      <vt:lpstr>Particle Size Analysis of Drilling Fluids</vt:lpstr>
      <vt:lpstr>PowerPoint Presentation</vt:lpstr>
      <vt:lpstr>Industry Techniques for Particle Size Analysis of Drilling Fluid</vt:lpstr>
      <vt:lpstr>Industry Techniques for Particle Size Analysis of Drilling Fluid</vt:lpstr>
      <vt:lpstr>Industry Techniques for Particle Size Analysis of Drilling Fluid</vt:lpstr>
      <vt:lpstr>Laser Sampling Problems</vt:lpstr>
      <vt:lpstr>Imaging Advantage</vt:lpstr>
      <vt:lpstr>How it Works</vt:lpstr>
      <vt:lpstr>PowerPoint Presentation</vt:lpstr>
      <vt:lpstr>PowerPoint Presentation</vt:lpstr>
      <vt:lpstr>PowerPoint Presentation</vt:lpstr>
      <vt:lpstr>CANTY MICROFLOW Lab System</vt:lpstr>
      <vt:lpstr>PowerPoint Presentation</vt:lpstr>
      <vt:lpstr>PowerPoint Presentation</vt:lpstr>
      <vt:lpstr>PowerPoint Presentation</vt:lpstr>
      <vt:lpstr>CANTY In-Line Drilling Fluid System</vt:lpstr>
      <vt:lpstr>CANTY Cross-Cut Sampling Valve</vt:lpstr>
      <vt:lpstr>Sample Extraction Comparison</vt:lpstr>
      <vt:lpstr>PowerPoint Presentation</vt:lpstr>
      <vt:lpstr>PowerPoint Presentation</vt:lpstr>
      <vt:lpstr>PowerPoint Presentation</vt:lpstr>
      <vt:lpstr>PowerPoint Presentation</vt:lpstr>
      <vt:lpstr>PowerPoint Presentation</vt:lpstr>
      <vt:lpstr>PowerPoint Presentation</vt:lpstr>
      <vt:lpstr>LCM Data</vt:lpstr>
      <vt:lpstr>LCM Data</vt:lpstr>
      <vt:lpstr>PowerPoint Presentation</vt:lpstr>
      <vt:lpstr>PowerPoint Presentation</vt:lpstr>
      <vt:lpstr>Drilling Mud Testing</vt:lpstr>
      <vt:lpstr>Drilling Mud Testing</vt:lpstr>
      <vt:lpstr>Drilling Mud Testing</vt:lpstr>
      <vt:lpstr>CANTY Software Analysis</vt:lpstr>
      <vt:lpstr>Conclusion</vt:lpstr>
    </vt:vector>
  </TitlesOfParts>
  <Company>JM Canty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keithd</dc:creator>
  <cp:lastModifiedBy>Tod Canty, Jr.</cp:lastModifiedBy>
  <cp:revision>105</cp:revision>
  <cp:lastPrinted>2012-03-19T19:18:19Z</cp:lastPrinted>
  <dcterms:created xsi:type="dcterms:W3CDTF">2008-09-15T15:00:17Z</dcterms:created>
  <dcterms:modified xsi:type="dcterms:W3CDTF">2017-05-12T18:24:27Z</dcterms:modified>
</cp:coreProperties>
</file>