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8" r:id="rId5"/>
    <p:sldId id="257" r:id="rId6"/>
    <p:sldId id="258" r:id="rId7"/>
    <p:sldId id="259" r:id="rId8"/>
    <p:sldId id="260" r:id="rId9"/>
    <p:sldId id="263" r:id="rId10"/>
    <p:sldId id="261" r:id="rId11"/>
    <p:sldId id="262" r:id="rId12"/>
    <p:sldId id="264" r:id="rId13"/>
    <p:sldId id="265" r:id="rId14"/>
    <p:sldId id="266" r:id="rId15"/>
    <p:sldId id="267"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120" d="100"/>
          <a:sy n="120" d="100"/>
        </p:scale>
        <p:origin x="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2A3F78CD-C026-439D-8D56-BF61CF25F98A}" type="datetimeFigureOut">
              <a:rPr lang="en-US" smtClean="0"/>
              <a:t>9/18/2020</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DC9D9FC7-60B3-4ABF-8AB5-D9355E051382}" type="slidenum">
              <a:rPr lang="en-US" smtClean="0"/>
              <a:t>‹#›</a:t>
            </a:fld>
            <a:endParaRPr lang="en-US"/>
          </a:p>
        </p:txBody>
      </p:sp>
    </p:spTree>
    <p:extLst>
      <p:ext uri="{BB962C8B-B14F-4D97-AF65-F5344CB8AC3E}">
        <p14:creationId xmlns:p14="http://schemas.microsoft.com/office/powerpoint/2010/main" val="16207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2A3F78CD-C026-439D-8D56-BF61CF25F98A}" type="datetimeFigureOut">
              <a:rPr lang="en-US" smtClean="0"/>
              <a:t>9/18/2020</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DC9D9FC7-60B3-4ABF-8AB5-D9355E051382}" type="slidenum">
              <a:rPr lang="en-US" smtClean="0"/>
              <a:t>‹#›</a:t>
            </a:fld>
            <a:endParaRPr lang="en-US"/>
          </a:p>
        </p:txBody>
      </p:sp>
    </p:spTree>
    <p:extLst>
      <p:ext uri="{BB962C8B-B14F-4D97-AF65-F5344CB8AC3E}">
        <p14:creationId xmlns:p14="http://schemas.microsoft.com/office/powerpoint/2010/main" val="118572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2A3F78CD-C026-439D-8D56-BF61CF25F98A}" type="datetimeFigureOut">
              <a:rPr lang="en-US" smtClean="0"/>
              <a:t>9/18/2020</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DC9D9FC7-60B3-4ABF-8AB5-D9355E051382}" type="slidenum">
              <a:rPr lang="en-US" smtClean="0"/>
              <a:t>‹#›</a:t>
            </a:fld>
            <a:endParaRPr lang="en-US"/>
          </a:p>
        </p:txBody>
      </p:sp>
    </p:spTree>
    <p:extLst>
      <p:ext uri="{BB962C8B-B14F-4D97-AF65-F5344CB8AC3E}">
        <p14:creationId xmlns:p14="http://schemas.microsoft.com/office/powerpoint/2010/main" val="14168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2A3F78CD-C026-439D-8D56-BF61CF25F98A}" type="datetimeFigureOut">
              <a:rPr lang="en-US" smtClean="0"/>
              <a:t>9/18/2020</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DC9D9FC7-60B3-4ABF-8AB5-D9355E051382}" type="slidenum">
              <a:rPr lang="en-US" smtClean="0"/>
              <a:t>‹#›</a:t>
            </a:fld>
            <a:endParaRPr lang="en-US"/>
          </a:p>
        </p:txBody>
      </p:sp>
    </p:spTree>
    <p:extLst>
      <p:ext uri="{BB962C8B-B14F-4D97-AF65-F5344CB8AC3E}">
        <p14:creationId xmlns:p14="http://schemas.microsoft.com/office/powerpoint/2010/main" val="389835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A3F78CD-C026-439D-8D56-BF61CF25F98A}" type="datetimeFigureOut">
              <a:rPr lang="en-US" smtClean="0"/>
              <a:t>9/18/2020</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DC9D9FC7-60B3-4ABF-8AB5-D9355E051382}" type="slidenum">
              <a:rPr lang="en-US" smtClean="0"/>
              <a:t>‹#›</a:t>
            </a:fld>
            <a:endParaRPr lang="en-US"/>
          </a:p>
        </p:txBody>
      </p:sp>
    </p:spTree>
    <p:extLst>
      <p:ext uri="{BB962C8B-B14F-4D97-AF65-F5344CB8AC3E}">
        <p14:creationId xmlns:p14="http://schemas.microsoft.com/office/powerpoint/2010/main" val="165888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2A3F78CD-C026-439D-8D56-BF61CF25F98A}" type="datetimeFigureOut">
              <a:rPr lang="en-US" smtClean="0"/>
              <a:t>9/18/2020</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DC9D9FC7-60B3-4ABF-8AB5-D9355E051382}" type="slidenum">
              <a:rPr lang="en-US" smtClean="0"/>
              <a:t>‹#›</a:t>
            </a:fld>
            <a:endParaRPr lang="en-US"/>
          </a:p>
        </p:txBody>
      </p:sp>
    </p:spTree>
    <p:extLst>
      <p:ext uri="{BB962C8B-B14F-4D97-AF65-F5344CB8AC3E}">
        <p14:creationId xmlns:p14="http://schemas.microsoft.com/office/powerpoint/2010/main" val="166409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2A3F78CD-C026-439D-8D56-BF61CF25F98A}" type="datetimeFigureOut">
              <a:rPr lang="en-US" smtClean="0"/>
              <a:t>9/18/2020</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DC9D9FC7-60B3-4ABF-8AB5-D9355E051382}" type="slidenum">
              <a:rPr lang="en-US" smtClean="0"/>
              <a:t>‹#›</a:t>
            </a:fld>
            <a:endParaRPr lang="en-US"/>
          </a:p>
        </p:txBody>
      </p:sp>
    </p:spTree>
    <p:extLst>
      <p:ext uri="{BB962C8B-B14F-4D97-AF65-F5344CB8AC3E}">
        <p14:creationId xmlns:p14="http://schemas.microsoft.com/office/powerpoint/2010/main" val="257118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2A3F78CD-C026-439D-8D56-BF61CF25F98A}" type="datetimeFigureOut">
              <a:rPr lang="en-US" smtClean="0"/>
              <a:t>9/18/2020</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DC9D9FC7-60B3-4ABF-8AB5-D9355E051382}" type="slidenum">
              <a:rPr lang="en-US" smtClean="0"/>
              <a:t>‹#›</a:t>
            </a:fld>
            <a:endParaRPr lang="en-US"/>
          </a:p>
        </p:txBody>
      </p:sp>
    </p:spTree>
    <p:extLst>
      <p:ext uri="{BB962C8B-B14F-4D97-AF65-F5344CB8AC3E}">
        <p14:creationId xmlns:p14="http://schemas.microsoft.com/office/powerpoint/2010/main" val="307538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2A3F78CD-C026-439D-8D56-BF61CF25F98A}" type="datetimeFigureOut">
              <a:rPr lang="en-US" smtClean="0"/>
              <a:t>9/18/2020</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DC9D9FC7-60B3-4ABF-8AB5-D9355E051382}" type="slidenum">
              <a:rPr lang="en-US" smtClean="0"/>
              <a:t>‹#›</a:t>
            </a:fld>
            <a:endParaRPr lang="en-US"/>
          </a:p>
        </p:txBody>
      </p:sp>
    </p:spTree>
    <p:extLst>
      <p:ext uri="{BB962C8B-B14F-4D97-AF65-F5344CB8AC3E}">
        <p14:creationId xmlns:p14="http://schemas.microsoft.com/office/powerpoint/2010/main" val="80095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2A3F78CD-C026-439D-8D56-BF61CF25F98A}" type="datetimeFigureOut">
              <a:rPr lang="en-US" smtClean="0"/>
              <a:t>9/18/2020</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9D9FC7-60B3-4ABF-8AB5-D9355E051382}" type="slidenum">
              <a:rPr lang="en-US" smtClean="0"/>
              <a:t>‹#›</a:t>
            </a:fld>
            <a:endParaRPr lang="en-US"/>
          </a:p>
        </p:txBody>
      </p:sp>
    </p:spTree>
    <p:extLst>
      <p:ext uri="{BB962C8B-B14F-4D97-AF65-F5344CB8AC3E}">
        <p14:creationId xmlns:p14="http://schemas.microsoft.com/office/powerpoint/2010/main" val="324385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A3F78CD-C026-439D-8D56-BF61CF25F98A}" type="datetimeFigureOut">
              <a:rPr lang="en-US" smtClean="0"/>
              <a:t>9/18/2020</a:t>
            </a:fld>
            <a:endParaRPr lang="en-US"/>
          </a:p>
        </p:txBody>
      </p:sp>
      <p:sp>
        <p:nvSpPr>
          <p:cNvPr id="6" name="Footer Placeholder 5"/>
          <p:cNvSpPr>
            <a:spLocks noGrp="1"/>
          </p:cNvSpPr>
          <p:nvPr>
            <p:ph type="ftr" sz="quarter" idx="11"/>
          </p:nvPr>
        </p:nvSpPr>
        <p:spPr>
          <a:xfrm>
            <a:off x="1097279" y="6446838"/>
            <a:ext cx="6818262" cy="365125"/>
          </a:xfrm>
        </p:spPr>
        <p:txBody>
          <a:bodyPr/>
          <a:lstStyle/>
          <a:p>
            <a:endParaRPr lang="en-US"/>
          </a:p>
        </p:txBody>
      </p:sp>
      <p:sp>
        <p:nvSpPr>
          <p:cNvPr id="7" name="Slide Number Placeholder 6"/>
          <p:cNvSpPr>
            <a:spLocks noGrp="1"/>
          </p:cNvSpPr>
          <p:nvPr>
            <p:ph type="sldNum" sz="quarter" idx="12"/>
          </p:nvPr>
        </p:nvSpPr>
        <p:spPr/>
        <p:txBody>
          <a:bodyPr/>
          <a:lstStyle/>
          <a:p>
            <a:fld id="{DC9D9FC7-60B3-4ABF-8AB5-D9355E051382}" type="slidenum">
              <a:rPr lang="en-US" smtClean="0"/>
              <a:t>‹#›</a:t>
            </a:fld>
            <a:endParaRPr lang="en-US"/>
          </a:p>
        </p:txBody>
      </p:sp>
    </p:spTree>
    <p:extLst>
      <p:ext uri="{BB962C8B-B14F-4D97-AF65-F5344CB8AC3E}">
        <p14:creationId xmlns:p14="http://schemas.microsoft.com/office/powerpoint/2010/main" val="392102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2A3F78CD-C026-439D-8D56-BF61CF25F98A}" type="datetimeFigureOut">
              <a:rPr lang="en-US" smtClean="0"/>
              <a:t>9/18/2020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DC9D9FC7-60B3-4ABF-8AB5-D9355E051382}"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715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131D6B-73DF-4919-9EBC-B18A9A03680A}"/>
              </a:ext>
            </a:extLst>
          </p:cNvPr>
          <p:cNvPicPr>
            <a:picLocks noChangeAspect="1"/>
          </p:cNvPicPr>
          <p:nvPr/>
        </p:nvPicPr>
        <p:blipFill rotWithShape="1">
          <a:blip r:embed="rId2"/>
          <a:srcRect/>
          <a:stretch/>
        </p:blipFill>
        <p:spPr>
          <a:xfrm>
            <a:off x="-3046" y="10"/>
            <a:ext cx="12191999" cy="6857990"/>
          </a:xfrm>
          <a:prstGeom prst="rect">
            <a:avLst/>
          </a:prstGeom>
        </p:spPr>
      </p:pic>
      <p:sp>
        <p:nvSpPr>
          <p:cNvPr id="2" name="Title 1">
            <a:extLst>
              <a:ext uri="{FF2B5EF4-FFF2-40B4-BE49-F238E27FC236}">
                <a16:creationId xmlns:a16="http://schemas.microsoft.com/office/drawing/2014/main" id="{2506AB78-18D8-4E9F-A4E3-2591F9E8BE5D}"/>
              </a:ext>
            </a:extLst>
          </p:cNvPr>
          <p:cNvSpPr>
            <a:spLocks noGrp="1"/>
          </p:cNvSpPr>
          <p:nvPr>
            <p:ph type="ctrTitle"/>
          </p:nvPr>
        </p:nvSpPr>
        <p:spPr>
          <a:xfrm>
            <a:off x="1922820" y="3684412"/>
            <a:ext cx="8340265" cy="1476465"/>
          </a:xfrm>
        </p:spPr>
        <p:txBody>
          <a:bodyPr anchor="t">
            <a:normAutofit fontScale="90000"/>
          </a:bodyPr>
          <a:lstStyle/>
          <a:p>
            <a:pPr algn="ctr"/>
            <a:r>
              <a:rPr lang="en-US" sz="6600" dirty="0">
                <a:solidFill>
                  <a:schemeClr val="bg1"/>
                </a:solidFill>
              </a:rPr>
              <a:t>Cuttings Flow Detection</a:t>
            </a:r>
            <a:br>
              <a:rPr lang="en-US" sz="6600" dirty="0">
                <a:solidFill>
                  <a:schemeClr val="bg1"/>
                </a:solidFill>
              </a:rPr>
            </a:br>
            <a:r>
              <a:rPr lang="en-US" sz="4800" dirty="0">
                <a:solidFill>
                  <a:schemeClr val="bg1"/>
                </a:solidFill>
              </a:rPr>
              <a:t>Shale Shaker Operation</a:t>
            </a:r>
            <a:br>
              <a:rPr lang="en-US" sz="4800" dirty="0">
                <a:solidFill>
                  <a:schemeClr val="bg1"/>
                </a:solidFill>
              </a:rPr>
            </a:br>
            <a:br>
              <a:rPr lang="en-US" sz="4800" dirty="0">
                <a:solidFill>
                  <a:schemeClr val="bg1"/>
                </a:solidFill>
              </a:rPr>
            </a:br>
            <a:r>
              <a:rPr lang="en-US" sz="2400" dirty="0">
                <a:solidFill>
                  <a:schemeClr val="bg1"/>
                </a:solidFill>
              </a:rPr>
              <a:t>Detecting Flow Rate Variations on the Shaker Screens</a:t>
            </a:r>
            <a:br>
              <a:rPr lang="en-US" sz="2400" dirty="0">
                <a:solidFill>
                  <a:schemeClr val="bg1"/>
                </a:solidFill>
              </a:rPr>
            </a:br>
            <a:endParaRPr lang="en-US" sz="2400" dirty="0">
              <a:solidFill>
                <a:schemeClr val="bg1"/>
              </a:solidFill>
            </a:endParaRPr>
          </a:p>
        </p:txBody>
      </p:sp>
      <p:sp>
        <p:nvSpPr>
          <p:cNvPr id="11" name="Title 1">
            <a:extLst>
              <a:ext uri="{FF2B5EF4-FFF2-40B4-BE49-F238E27FC236}">
                <a16:creationId xmlns:a16="http://schemas.microsoft.com/office/drawing/2014/main" id="{B95F7D8B-20D2-400F-88FB-130F96C37A3C}"/>
              </a:ext>
            </a:extLst>
          </p:cNvPr>
          <p:cNvSpPr txBox="1">
            <a:spLocks/>
          </p:cNvSpPr>
          <p:nvPr/>
        </p:nvSpPr>
        <p:spPr>
          <a:xfrm>
            <a:off x="150799" y="271355"/>
            <a:ext cx="11553273" cy="42262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2" name="Title 1">
            <a:extLst>
              <a:ext uri="{FF2B5EF4-FFF2-40B4-BE49-F238E27FC236}">
                <a16:creationId xmlns:a16="http://schemas.microsoft.com/office/drawing/2014/main" id="{6EE70D8A-2C53-442C-BFB7-70CE44B88B16}"/>
              </a:ext>
            </a:extLst>
          </p:cNvPr>
          <p:cNvSpPr txBox="1">
            <a:spLocks/>
          </p:cNvSpPr>
          <p:nvPr/>
        </p:nvSpPr>
        <p:spPr>
          <a:xfrm>
            <a:off x="150799" y="1000112"/>
            <a:ext cx="11553273" cy="42262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5" name="Title 1">
            <a:extLst>
              <a:ext uri="{FF2B5EF4-FFF2-40B4-BE49-F238E27FC236}">
                <a16:creationId xmlns:a16="http://schemas.microsoft.com/office/drawing/2014/main" id="{56EE472B-A3F2-4762-B423-73985541F793}"/>
              </a:ext>
            </a:extLst>
          </p:cNvPr>
          <p:cNvSpPr txBox="1">
            <a:spLocks/>
          </p:cNvSpPr>
          <p:nvPr/>
        </p:nvSpPr>
        <p:spPr>
          <a:xfrm>
            <a:off x="8503064" y="6301244"/>
            <a:ext cx="11553273" cy="42262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WWW.JMCANTY.COM</a:t>
            </a:r>
          </a:p>
        </p:txBody>
      </p:sp>
    </p:spTree>
    <p:extLst>
      <p:ext uri="{BB962C8B-B14F-4D97-AF65-F5344CB8AC3E}">
        <p14:creationId xmlns:p14="http://schemas.microsoft.com/office/powerpoint/2010/main" val="172751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D782-25F4-4907-9DC9-274BD958FE37}"/>
              </a:ext>
            </a:extLst>
          </p:cNvPr>
          <p:cNvSpPr>
            <a:spLocks noGrp="1"/>
          </p:cNvSpPr>
          <p:nvPr>
            <p:ph type="title" idx="4294967295"/>
          </p:nvPr>
        </p:nvSpPr>
        <p:spPr>
          <a:xfrm>
            <a:off x="3191123" y="735583"/>
            <a:ext cx="10058400" cy="1449387"/>
          </a:xfrm>
        </p:spPr>
        <p:txBody>
          <a:bodyPr/>
          <a:lstStyle/>
          <a:p>
            <a:r>
              <a:rPr lang="en-US" dirty="0"/>
              <a:t>Single Gravel Dump</a:t>
            </a:r>
          </a:p>
        </p:txBody>
      </p:sp>
      <p:pic>
        <p:nvPicPr>
          <p:cNvPr id="4" name="Content Placeholder 3">
            <a:extLst>
              <a:ext uri="{FF2B5EF4-FFF2-40B4-BE49-F238E27FC236}">
                <a16:creationId xmlns:a16="http://schemas.microsoft.com/office/drawing/2014/main" id="{A5942E7F-3902-4E40-9CAF-83581D9301F8}"/>
              </a:ext>
            </a:extLst>
          </p:cNvPr>
          <p:cNvPicPr>
            <a:picLocks noGrp="1" noChangeAspect="1"/>
          </p:cNvPicPr>
          <p:nvPr>
            <p:ph idx="4294967295"/>
          </p:nvPr>
        </p:nvPicPr>
        <p:blipFill>
          <a:blip r:embed="rId2"/>
          <a:stretch>
            <a:fillRect/>
          </a:stretch>
        </p:blipFill>
        <p:spPr>
          <a:xfrm>
            <a:off x="2673153" y="2195816"/>
            <a:ext cx="6906651" cy="4151449"/>
          </a:xfrm>
          <a:prstGeom prst="rect">
            <a:avLst/>
          </a:prstGeom>
        </p:spPr>
      </p:pic>
      <p:sp>
        <p:nvSpPr>
          <p:cNvPr id="3" name="Title 1">
            <a:extLst>
              <a:ext uri="{FF2B5EF4-FFF2-40B4-BE49-F238E27FC236}">
                <a16:creationId xmlns:a16="http://schemas.microsoft.com/office/drawing/2014/main" id="{E05FCEBA-0E49-4D37-858B-FB51DA2EAB50}"/>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7" name="Picture 6">
            <a:extLst>
              <a:ext uri="{FF2B5EF4-FFF2-40B4-BE49-F238E27FC236}">
                <a16:creationId xmlns:a16="http://schemas.microsoft.com/office/drawing/2014/main" id="{EC92C570-4B05-4E42-ABC0-BFAD6C07A0E0}"/>
              </a:ext>
            </a:extLst>
          </p:cNvPr>
          <p:cNvPicPr>
            <a:picLocks noChangeAspect="1"/>
          </p:cNvPicPr>
          <p:nvPr/>
        </p:nvPicPr>
        <p:blipFill rotWithShape="1">
          <a:blip r:embed="rId3"/>
          <a:srcRect l="183" t="37064" r="-183" b="42508"/>
          <a:stretch/>
        </p:blipFill>
        <p:spPr>
          <a:xfrm>
            <a:off x="0" y="0"/>
            <a:ext cx="12192000" cy="1400961"/>
          </a:xfrm>
          <a:prstGeom prst="rect">
            <a:avLst/>
          </a:prstGeom>
        </p:spPr>
      </p:pic>
      <p:sp>
        <p:nvSpPr>
          <p:cNvPr id="9" name="Title 1">
            <a:extLst>
              <a:ext uri="{FF2B5EF4-FFF2-40B4-BE49-F238E27FC236}">
                <a16:creationId xmlns:a16="http://schemas.microsoft.com/office/drawing/2014/main" id="{533EAB32-B6D0-4F55-9572-40F348F3DFFF}"/>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1" name="Title 1">
            <a:extLst>
              <a:ext uri="{FF2B5EF4-FFF2-40B4-BE49-F238E27FC236}">
                <a16:creationId xmlns:a16="http://schemas.microsoft.com/office/drawing/2014/main" id="{44A10AA2-4B31-41A0-B52B-59E53050987F}"/>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3" name="Title 1">
            <a:extLst>
              <a:ext uri="{FF2B5EF4-FFF2-40B4-BE49-F238E27FC236}">
                <a16:creationId xmlns:a16="http://schemas.microsoft.com/office/drawing/2014/main" id="{D7912B17-B1D2-4FEC-8493-6315E1F564EF}"/>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057B1F60-7265-4FC0-B678-C3398F1EAFE3}"/>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7" name="Title 1">
            <a:extLst>
              <a:ext uri="{FF2B5EF4-FFF2-40B4-BE49-F238E27FC236}">
                <a16:creationId xmlns:a16="http://schemas.microsoft.com/office/drawing/2014/main" id="{0D90FAF2-3CDA-4644-8DF0-976242752077}"/>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58690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F5D4-D83E-4DC4-A2FA-E32CE9009211}"/>
              </a:ext>
            </a:extLst>
          </p:cNvPr>
          <p:cNvSpPr>
            <a:spLocks noGrp="1"/>
          </p:cNvSpPr>
          <p:nvPr>
            <p:ph type="title" idx="4294967295"/>
          </p:nvPr>
        </p:nvSpPr>
        <p:spPr>
          <a:xfrm>
            <a:off x="1501456" y="747195"/>
            <a:ext cx="10058400" cy="1449387"/>
          </a:xfrm>
        </p:spPr>
        <p:txBody>
          <a:bodyPr/>
          <a:lstStyle/>
          <a:p>
            <a:r>
              <a:rPr lang="en-US" dirty="0"/>
              <a:t>Double Gravel Dump – 60 s Apart</a:t>
            </a:r>
          </a:p>
        </p:txBody>
      </p:sp>
      <p:pic>
        <p:nvPicPr>
          <p:cNvPr id="4" name="Content Placeholder 3">
            <a:extLst>
              <a:ext uri="{FF2B5EF4-FFF2-40B4-BE49-F238E27FC236}">
                <a16:creationId xmlns:a16="http://schemas.microsoft.com/office/drawing/2014/main" id="{05E23D75-9B4E-47E0-8BC7-6D5BB284FB26}"/>
              </a:ext>
            </a:extLst>
          </p:cNvPr>
          <p:cNvPicPr>
            <a:picLocks noGrp="1" noChangeAspect="1"/>
          </p:cNvPicPr>
          <p:nvPr>
            <p:ph idx="4294967295"/>
          </p:nvPr>
        </p:nvPicPr>
        <p:blipFill>
          <a:blip r:embed="rId2"/>
          <a:stretch>
            <a:fillRect/>
          </a:stretch>
        </p:blipFill>
        <p:spPr>
          <a:xfrm>
            <a:off x="2667115" y="2234886"/>
            <a:ext cx="6857769" cy="4121353"/>
          </a:xfrm>
          <a:prstGeom prst="rect">
            <a:avLst/>
          </a:prstGeom>
        </p:spPr>
      </p:pic>
      <p:sp>
        <p:nvSpPr>
          <p:cNvPr id="3" name="Title 1">
            <a:extLst>
              <a:ext uri="{FF2B5EF4-FFF2-40B4-BE49-F238E27FC236}">
                <a16:creationId xmlns:a16="http://schemas.microsoft.com/office/drawing/2014/main" id="{BF109009-C83F-4241-A776-C039E620D252}"/>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7" name="Picture 6">
            <a:extLst>
              <a:ext uri="{FF2B5EF4-FFF2-40B4-BE49-F238E27FC236}">
                <a16:creationId xmlns:a16="http://schemas.microsoft.com/office/drawing/2014/main" id="{AFD159C8-E4C8-40DA-82C6-3B66A46320EF}"/>
              </a:ext>
            </a:extLst>
          </p:cNvPr>
          <p:cNvPicPr>
            <a:picLocks noChangeAspect="1"/>
          </p:cNvPicPr>
          <p:nvPr/>
        </p:nvPicPr>
        <p:blipFill rotWithShape="1">
          <a:blip r:embed="rId3"/>
          <a:srcRect l="183" t="37064" r="-183" b="42508"/>
          <a:stretch/>
        </p:blipFill>
        <p:spPr>
          <a:xfrm>
            <a:off x="0" y="0"/>
            <a:ext cx="12192000" cy="1400961"/>
          </a:xfrm>
          <a:prstGeom prst="rect">
            <a:avLst/>
          </a:prstGeom>
        </p:spPr>
      </p:pic>
      <p:sp>
        <p:nvSpPr>
          <p:cNvPr id="9" name="Title 1">
            <a:extLst>
              <a:ext uri="{FF2B5EF4-FFF2-40B4-BE49-F238E27FC236}">
                <a16:creationId xmlns:a16="http://schemas.microsoft.com/office/drawing/2014/main" id="{73E5E398-DFCD-47DE-85D1-8C1CBB23220E}"/>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1" name="Title 1">
            <a:extLst>
              <a:ext uri="{FF2B5EF4-FFF2-40B4-BE49-F238E27FC236}">
                <a16:creationId xmlns:a16="http://schemas.microsoft.com/office/drawing/2014/main" id="{76B53A8E-5546-4443-AD60-2908A102CECC}"/>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3" name="Title 1">
            <a:extLst>
              <a:ext uri="{FF2B5EF4-FFF2-40B4-BE49-F238E27FC236}">
                <a16:creationId xmlns:a16="http://schemas.microsoft.com/office/drawing/2014/main" id="{4562DCCB-9F57-4687-BBC8-DD3E17132980}"/>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93AF3913-CF48-4FD0-9662-7B2D84190525}"/>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7" name="Title 1">
            <a:extLst>
              <a:ext uri="{FF2B5EF4-FFF2-40B4-BE49-F238E27FC236}">
                <a16:creationId xmlns:a16="http://schemas.microsoft.com/office/drawing/2014/main" id="{15C50F7C-EA25-44D3-8CD0-43438F17B2A8}"/>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245088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C3F1-9B27-424A-A9CA-D5E97433F801}"/>
              </a:ext>
            </a:extLst>
          </p:cNvPr>
          <p:cNvSpPr>
            <a:spLocks noGrp="1"/>
          </p:cNvSpPr>
          <p:nvPr>
            <p:ph type="title" idx="4294967295"/>
          </p:nvPr>
        </p:nvSpPr>
        <p:spPr>
          <a:xfrm>
            <a:off x="934264" y="1012710"/>
            <a:ext cx="11005281" cy="1449387"/>
          </a:xfrm>
        </p:spPr>
        <p:txBody>
          <a:bodyPr/>
          <a:lstStyle/>
          <a:p>
            <a:r>
              <a:rPr lang="en-US" dirty="0"/>
              <a:t>Triple Gravel Dump – Rapid Succession</a:t>
            </a:r>
          </a:p>
        </p:txBody>
      </p:sp>
      <p:pic>
        <p:nvPicPr>
          <p:cNvPr id="4" name="Content Placeholder 3">
            <a:extLst>
              <a:ext uri="{FF2B5EF4-FFF2-40B4-BE49-F238E27FC236}">
                <a16:creationId xmlns:a16="http://schemas.microsoft.com/office/drawing/2014/main" id="{F5EC41BC-7BBF-41D8-B7EF-1B797E1717A7}"/>
              </a:ext>
            </a:extLst>
          </p:cNvPr>
          <p:cNvPicPr>
            <a:picLocks noGrp="1" noChangeAspect="1"/>
          </p:cNvPicPr>
          <p:nvPr>
            <p:ph idx="4294967295"/>
          </p:nvPr>
        </p:nvPicPr>
        <p:blipFill>
          <a:blip r:embed="rId2"/>
          <a:stretch>
            <a:fillRect/>
          </a:stretch>
        </p:blipFill>
        <p:spPr>
          <a:xfrm>
            <a:off x="2936691" y="2520563"/>
            <a:ext cx="6318618" cy="3797359"/>
          </a:xfrm>
          <a:prstGeom prst="rect">
            <a:avLst/>
          </a:prstGeom>
        </p:spPr>
      </p:pic>
      <p:sp>
        <p:nvSpPr>
          <p:cNvPr id="3" name="Title 1">
            <a:extLst>
              <a:ext uri="{FF2B5EF4-FFF2-40B4-BE49-F238E27FC236}">
                <a16:creationId xmlns:a16="http://schemas.microsoft.com/office/drawing/2014/main" id="{4F9CE020-F3F8-4504-84C2-46EFAC46C2BC}"/>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7" name="Picture 6">
            <a:extLst>
              <a:ext uri="{FF2B5EF4-FFF2-40B4-BE49-F238E27FC236}">
                <a16:creationId xmlns:a16="http://schemas.microsoft.com/office/drawing/2014/main" id="{F341561D-5E03-43FD-923F-18EBD0A930D6}"/>
              </a:ext>
            </a:extLst>
          </p:cNvPr>
          <p:cNvPicPr>
            <a:picLocks noChangeAspect="1"/>
          </p:cNvPicPr>
          <p:nvPr/>
        </p:nvPicPr>
        <p:blipFill rotWithShape="1">
          <a:blip r:embed="rId3"/>
          <a:srcRect l="183" t="37064" r="-183" b="42508"/>
          <a:stretch/>
        </p:blipFill>
        <p:spPr>
          <a:xfrm>
            <a:off x="0" y="0"/>
            <a:ext cx="12192000" cy="1400961"/>
          </a:xfrm>
          <a:prstGeom prst="rect">
            <a:avLst/>
          </a:prstGeom>
        </p:spPr>
      </p:pic>
      <p:sp>
        <p:nvSpPr>
          <p:cNvPr id="9" name="Title 1">
            <a:extLst>
              <a:ext uri="{FF2B5EF4-FFF2-40B4-BE49-F238E27FC236}">
                <a16:creationId xmlns:a16="http://schemas.microsoft.com/office/drawing/2014/main" id="{8D1A22CC-94A6-4ACF-BCF5-C4ED1F911B0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1" name="Title 1">
            <a:extLst>
              <a:ext uri="{FF2B5EF4-FFF2-40B4-BE49-F238E27FC236}">
                <a16:creationId xmlns:a16="http://schemas.microsoft.com/office/drawing/2014/main" id="{63DB3076-762A-42C4-80B9-F185D07FDAB8}"/>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3" name="Title 1">
            <a:extLst>
              <a:ext uri="{FF2B5EF4-FFF2-40B4-BE49-F238E27FC236}">
                <a16:creationId xmlns:a16="http://schemas.microsoft.com/office/drawing/2014/main" id="{9A41178D-1D3B-4228-9DD7-A10498DF33F8}"/>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E5287CE5-F387-4113-8766-979D1994EC13}"/>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7" name="Title 1">
            <a:extLst>
              <a:ext uri="{FF2B5EF4-FFF2-40B4-BE49-F238E27FC236}">
                <a16:creationId xmlns:a16="http://schemas.microsoft.com/office/drawing/2014/main" id="{3FC04ED4-9F16-4D6A-81DA-7CE4DE4823CE}"/>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179332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A4F69C-749F-4BB7-BBF6-F46B197A941F}"/>
              </a:ext>
            </a:extLst>
          </p:cNvPr>
          <p:cNvSpPr>
            <a:spLocks noGrp="1"/>
          </p:cNvSpPr>
          <p:nvPr>
            <p:ph type="title"/>
          </p:nvPr>
        </p:nvSpPr>
        <p:spPr/>
        <p:txBody>
          <a:bodyPr/>
          <a:lstStyle/>
          <a:p>
            <a:r>
              <a:rPr lang="en-US" dirty="0"/>
              <a:t>QUESTIONS?</a:t>
            </a:r>
          </a:p>
        </p:txBody>
      </p:sp>
      <p:sp>
        <p:nvSpPr>
          <p:cNvPr id="12" name="Text Placeholder 11">
            <a:extLst>
              <a:ext uri="{FF2B5EF4-FFF2-40B4-BE49-F238E27FC236}">
                <a16:creationId xmlns:a16="http://schemas.microsoft.com/office/drawing/2014/main" id="{31053B80-129D-42B2-A215-F853ED30D375}"/>
              </a:ext>
            </a:extLst>
          </p:cNvPr>
          <p:cNvSpPr>
            <a:spLocks noGrp="1"/>
          </p:cNvSpPr>
          <p:nvPr>
            <p:ph type="body" idx="1"/>
          </p:nvPr>
        </p:nvSpPr>
        <p:spPr/>
        <p:txBody>
          <a:bodyPr/>
          <a:lstStyle/>
          <a:p>
            <a:r>
              <a:rPr lang="en-US" dirty="0"/>
              <a:t>THANK YOU</a:t>
            </a:r>
          </a:p>
        </p:txBody>
      </p:sp>
      <p:sp>
        <p:nvSpPr>
          <p:cNvPr id="7" name="Title 1">
            <a:extLst>
              <a:ext uri="{FF2B5EF4-FFF2-40B4-BE49-F238E27FC236}">
                <a16:creationId xmlns:a16="http://schemas.microsoft.com/office/drawing/2014/main" id="{38A4B209-B402-44A2-9CD6-AE0912FCC75A}"/>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9" name="Picture 8">
            <a:extLst>
              <a:ext uri="{FF2B5EF4-FFF2-40B4-BE49-F238E27FC236}">
                <a16:creationId xmlns:a16="http://schemas.microsoft.com/office/drawing/2014/main" id="{A8BDCB77-AFFC-48D0-A871-32A364A5D67D}"/>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10" name="Title 1">
            <a:extLst>
              <a:ext uri="{FF2B5EF4-FFF2-40B4-BE49-F238E27FC236}">
                <a16:creationId xmlns:a16="http://schemas.microsoft.com/office/drawing/2014/main" id="{8826A8D2-7A28-4436-92A6-7F42E0479148}"/>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3" name="Title 1">
            <a:extLst>
              <a:ext uri="{FF2B5EF4-FFF2-40B4-BE49-F238E27FC236}">
                <a16:creationId xmlns:a16="http://schemas.microsoft.com/office/drawing/2014/main" id="{D21636A9-BED7-46A4-BD88-17EFFDF078B3}"/>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4" name="Title 1">
            <a:extLst>
              <a:ext uri="{FF2B5EF4-FFF2-40B4-BE49-F238E27FC236}">
                <a16:creationId xmlns:a16="http://schemas.microsoft.com/office/drawing/2014/main" id="{E0819939-72E5-40AA-85AD-FFE0592E30FA}"/>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A5955E62-2E5C-4604-AF8F-FBB5E3C6E699}"/>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6" name="Title 1">
            <a:extLst>
              <a:ext uri="{FF2B5EF4-FFF2-40B4-BE49-F238E27FC236}">
                <a16:creationId xmlns:a16="http://schemas.microsoft.com/office/drawing/2014/main" id="{9D9BCB6A-E429-4C3F-9C77-BF21F0E76CE4}"/>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384775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A763-75D2-4A3E-BE2F-C6B23850CB45}"/>
              </a:ext>
            </a:extLst>
          </p:cNvPr>
          <p:cNvSpPr>
            <a:spLocks noGrp="1"/>
          </p:cNvSpPr>
          <p:nvPr>
            <p:ph type="title" idx="4294967295"/>
          </p:nvPr>
        </p:nvSpPr>
        <p:spPr>
          <a:xfrm>
            <a:off x="1066800" y="925915"/>
            <a:ext cx="7440613" cy="1449388"/>
          </a:xfrm>
        </p:spPr>
        <p:txBody>
          <a:bodyPr/>
          <a:lstStyle/>
          <a:p>
            <a:r>
              <a:rPr lang="en-US" dirty="0"/>
              <a:t>Introduction</a:t>
            </a:r>
          </a:p>
        </p:txBody>
      </p:sp>
      <p:sp>
        <p:nvSpPr>
          <p:cNvPr id="3" name="Content Placeholder 2">
            <a:extLst>
              <a:ext uri="{FF2B5EF4-FFF2-40B4-BE49-F238E27FC236}">
                <a16:creationId xmlns:a16="http://schemas.microsoft.com/office/drawing/2014/main" id="{AA86812F-4228-468A-8281-7BC36D81BD20}"/>
              </a:ext>
            </a:extLst>
          </p:cNvPr>
          <p:cNvSpPr>
            <a:spLocks noGrp="1"/>
          </p:cNvSpPr>
          <p:nvPr>
            <p:ph idx="4294967295"/>
          </p:nvPr>
        </p:nvSpPr>
        <p:spPr>
          <a:xfrm>
            <a:off x="1066800" y="2375303"/>
            <a:ext cx="10058400" cy="3760787"/>
          </a:xfrm>
        </p:spPr>
        <p:txBody>
          <a:bodyPr/>
          <a:lstStyle/>
          <a:p>
            <a:r>
              <a:rPr lang="en-US" dirty="0"/>
              <a:t>Monitoring of the cutting flow over the shaker screens is an indicator of what is occurring in the drilling operation. Mud is recovered through the screens while cuttings flow over the end.</a:t>
            </a:r>
          </a:p>
          <a:p>
            <a:r>
              <a:rPr lang="en-US" dirty="0"/>
              <a:t>Imaging provides a robust solution for detection of the cuttings and the change in the rate of flow over time by monitoring the changing profile of the screen caused by the changing height of the cuttings as they flow over the end.</a:t>
            </a:r>
          </a:p>
          <a:p>
            <a:r>
              <a:rPr lang="en-US" dirty="0"/>
              <a:t>Vision technology has the advantage of being somewhat remote from the shaker (cleanliness) and does not require recalibration once set in place. </a:t>
            </a:r>
          </a:p>
        </p:txBody>
      </p:sp>
      <p:sp>
        <p:nvSpPr>
          <p:cNvPr id="5" name="Title 1">
            <a:extLst>
              <a:ext uri="{FF2B5EF4-FFF2-40B4-BE49-F238E27FC236}">
                <a16:creationId xmlns:a16="http://schemas.microsoft.com/office/drawing/2014/main" id="{24C85388-A603-4535-A89E-63626801FE81}"/>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7" name="Picture 6">
            <a:extLst>
              <a:ext uri="{FF2B5EF4-FFF2-40B4-BE49-F238E27FC236}">
                <a16:creationId xmlns:a16="http://schemas.microsoft.com/office/drawing/2014/main" id="{F4954036-12A7-4E38-8356-EE9BC4995713}"/>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9" name="Title 1">
            <a:extLst>
              <a:ext uri="{FF2B5EF4-FFF2-40B4-BE49-F238E27FC236}">
                <a16:creationId xmlns:a16="http://schemas.microsoft.com/office/drawing/2014/main" id="{06EF096B-BF54-404B-BDA2-72A02E15A77F}"/>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1" name="Title 1">
            <a:extLst>
              <a:ext uri="{FF2B5EF4-FFF2-40B4-BE49-F238E27FC236}">
                <a16:creationId xmlns:a16="http://schemas.microsoft.com/office/drawing/2014/main" id="{9151DDE6-D768-4338-9D3B-83081A707148}"/>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3" name="Title 1">
            <a:extLst>
              <a:ext uri="{FF2B5EF4-FFF2-40B4-BE49-F238E27FC236}">
                <a16:creationId xmlns:a16="http://schemas.microsoft.com/office/drawing/2014/main" id="{1FAEE052-3716-411F-9413-2CA41149CE67}"/>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A5CA246A-FF7C-40A4-A510-40B4697879AD}"/>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7" name="Title 1">
            <a:extLst>
              <a:ext uri="{FF2B5EF4-FFF2-40B4-BE49-F238E27FC236}">
                <a16:creationId xmlns:a16="http://schemas.microsoft.com/office/drawing/2014/main" id="{F3EAF36A-910D-4E1D-8E30-F5B47232973C}"/>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415533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9B56-4C21-4063-87E0-A1CA474CA30E}"/>
              </a:ext>
            </a:extLst>
          </p:cNvPr>
          <p:cNvSpPr>
            <a:spLocks noGrp="1"/>
          </p:cNvSpPr>
          <p:nvPr>
            <p:ph type="title" idx="4294967295"/>
          </p:nvPr>
        </p:nvSpPr>
        <p:spPr>
          <a:xfrm>
            <a:off x="881254" y="1011916"/>
            <a:ext cx="10058400" cy="1450975"/>
          </a:xfrm>
        </p:spPr>
        <p:txBody>
          <a:bodyPr/>
          <a:lstStyle/>
          <a:p>
            <a:r>
              <a:rPr lang="en-US" dirty="0"/>
              <a:t>Typical Installation </a:t>
            </a:r>
          </a:p>
        </p:txBody>
      </p:sp>
      <p:pic>
        <p:nvPicPr>
          <p:cNvPr id="13" name="Content Placeholder 12">
            <a:extLst>
              <a:ext uri="{FF2B5EF4-FFF2-40B4-BE49-F238E27FC236}">
                <a16:creationId xmlns:a16="http://schemas.microsoft.com/office/drawing/2014/main" id="{32459578-895E-46F0-9472-89F13EF041B8}"/>
              </a:ext>
            </a:extLst>
          </p:cNvPr>
          <p:cNvPicPr>
            <a:picLocks noGrp="1" noChangeAspect="1"/>
          </p:cNvPicPr>
          <p:nvPr>
            <p:ph idx="4294967295"/>
          </p:nvPr>
        </p:nvPicPr>
        <p:blipFill>
          <a:blip r:embed="rId2"/>
          <a:stretch>
            <a:fillRect/>
          </a:stretch>
        </p:blipFill>
        <p:spPr>
          <a:xfrm>
            <a:off x="3245041" y="2514716"/>
            <a:ext cx="5330825" cy="3760788"/>
          </a:xfrm>
        </p:spPr>
      </p:pic>
      <p:sp>
        <p:nvSpPr>
          <p:cNvPr id="3" name="Title 1">
            <a:extLst>
              <a:ext uri="{FF2B5EF4-FFF2-40B4-BE49-F238E27FC236}">
                <a16:creationId xmlns:a16="http://schemas.microsoft.com/office/drawing/2014/main" id="{A6D0F9D4-CCC0-4420-A3E3-7B635FCB070F}"/>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5" name="Picture 4">
            <a:extLst>
              <a:ext uri="{FF2B5EF4-FFF2-40B4-BE49-F238E27FC236}">
                <a16:creationId xmlns:a16="http://schemas.microsoft.com/office/drawing/2014/main" id="{5E846E1F-C6D9-47A4-B90A-C1F7C270EC3F}"/>
              </a:ext>
            </a:extLst>
          </p:cNvPr>
          <p:cNvPicPr>
            <a:picLocks noChangeAspect="1"/>
          </p:cNvPicPr>
          <p:nvPr/>
        </p:nvPicPr>
        <p:blipFill rotWithShape="1">
          <a:blip r:embed="rId3"/>
          <a:srcRect l="183" t="37064" r="-183" b="42508"/>
          <a:stretch/>
        </p:blipFill>
        <p:spPr>
          <a:xfrm>
            <a:off x="0" y="0"/>
            <a:ext cx="12192000" cy="1400961"/>
          </a:xfrm>
          <a:prstGeom prst="rect">
            <a:avLst/>
          </a:prstGeom>
        </p:spPr>
      </p:pic>
      <p:sp>
        <p:nvSpPr>
          <p:cNvPr id="7" name="Title 1">
            <a:extLst>
              <a:ext uri="{FF2B5EF4-FFF2-40B4-BE49-F238E27FC236}">
                <a16:creationId xmlns:a16="http://schemas.microsoft.com/office/drawing/2014/main" id="{AB042676-BC19-416D-979A-2400CAA00283}"/>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9" name="Title 1">
            <a:extLst>
              <a:ext uri="{FF2B5EF4-FFF2-40B4-BE49-F238E27FC236}">
                <a16:creationId xmlns:a16="http://schemas.microsoft.com/office/drawing/2014/main" id="{7ADC3FF4-A93E-44E1-887B-F8D2EA910D68}"/>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1" name="Title 1">
            <a:extLst>
              <a:ext uri="{FF2B5EF4-FFF2-40B4-BE49-F238E27FC236}">
                <a16:creationId xmlns:a16="http://schemas.microsoft.com/office/drawing/2014/main" id="{37A73677-9601-4CB7-9A6B-D6769207D067}"/>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542D9ADE-8EBD-40FC-97CF-FA46A197F71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7" name="Title 1">
            <a:extLst>
              <a:ext uri="{FF2B5EF4-FFF2-40B4-BE49-F238E27FC236}">
                <a16:creationId xmlns:a16="http://schemas.microsoft.com/office/drawing/2014/main" id="{4D2EACD2-CA4C-41C2-8634-0CAE74562B88}"/>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97432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40F0-ECBB-477F-8320-70F09987801B}"/>
              </a:ext>
            </a:extLst>
          </p:cNvPr>
          <p:cNvSpPr>
            <a:spLocks noGrp="1"/>
          </p:cNvSpPr>
          <p:nvPr>
            <p:ph type="title" idx="4294967295"/>
          </p:nvPr>
        </p:nvSpPr>
        <p:spPr>
          <a:xfrm>
            <a:off x="504909" y="735583"/>
            <a:ext cx="11047012" cy="1449387"/>
          </a:xfrm>
        </p:spPr>
        <p:txBody>
          <a:bodyPr/>
          <a:lstStyle/>
          <a:p>
            <a:r>
              <a:rPr lang="en-US" dirty="0"/>
              <a:t>ISO View of the Camera-Laser Assembly</a:t>
            </a:r>
          </a:p>
        </p:txBody>
      </p:sp>
      <p:pic>
        <p:nvPicPr>
          <p:cNvPr id="5" name="Content Placeholder 4">
            <a:extLst>
              <a:ext uri="{FF2B5EF4-FFF2-40B4-BE49-F238E27FC236}">
                <a16:creationId xmlns:a16="http://schemas.microsoft.com/office/drawing/2014/main" id="{8EA02C54-E282-472F-AAD5-41A8AA03E0DC}"/>
              </a:ext>
            </a:extLst>
          </p:cNvPr>
          <p:cNvPicPr>
            <a:picLocks noGrp="1" noChangeAspect="1"/>
          </p:cNvPicPr>
          <p:nvPr>
            <p:ph idx="4294967295"/>
          </p:nvPr>
        </p:nvPicPr>
        <p:blipFill>
          <a:blip r:embed="rId2"/>
          <a:stretch>
            <a:fillRect/>
          </a:stretch>
        </p:blipFill>
        <p:spPr>
          <a:xfrm>
            <a:off x="3351419" y="2045503"/>
            <a:ext cx="5489162" cy="4211084"/>
          </a:xfrm>
        </p:spPr>
      </p:pic>
      <p:sp>
        <p:nvSpPr>
          <p:cNvPr id="3" name="Title 1">
            <a:extLst>
              <a:ext uri="{FF2B5EF4-FFF2-40B4-BE49-F238E27FC236}">
                <a16:creationId xmlns:a16="http://schemas.microsoft.com/office/drawing/2014/main" id="{BE154095-3D76-4DB2-B545-C07DE8185331}"/>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7" name="Picture 6">
            <a:extLst>
              <a:ext uri="{FF2B5EF4-FFF2-40B4-BE49-F238E27FC236}">
                <a16:creationId xmlns:a16="http://schemas.microsoft.com/office/drawing/2014/main" id="{0F21470F-049E-40ED-922D-27734133759E}"/>
              </a:ext>
            </a:extLst>
          </p:cNvPr>
          <p:cNvPicPr>
            <a:picLocks noChangeAspect="1"/>
          </p:cNvPicPr>
          <p:nvPr/>
        </p:nvPicPr>
        <p:blipFill rotWithShape="1">
          <a:blip r:embed="rId3"/>
          <a:srcRect l="183" t="37064" r="-183" b="42508"/>
          <a:stretch/>
        </p:blipFill>
        <p:spPr>
          <a:xfrm>
            <a:off x="0" y="0"/>
            <a:ext cx="12192000" cy="1400961"/>
          </a:xfrm>
          <a:prstGeom prst="rect">
            <a:avLst/>
          </a:prstGeom>
        </p:spPr>
      </p:pic>
      <p:sp>
        <p:nvSpPr>
          <p:cNvPr id="9" name="Title 1">
            <a:extLst>
              <a:ext uri="{FF2B5EF4-FFF2-40B4-BE49-F238E27FC236}">
                <a16:creationId xmlns:a16="http://schemas.microsoft.com/office/drawing/2014/main" id="{59E2D48D-AC45-4942-B17B-4E4479476E35}"/>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1" name="Title 1">
            <a:extLst>
              <a:ext uri="{FF2B5EF4-FFF2-40B4-BE49-F238E27FC236}">
                <a16:creationId xmlns:a16="http://schemas.microsoft.com/office/drawing/2014/main" id="{81783E0F-DF16-46A4-BFA4-02300202309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3" name="Title 1">
            <a:extLst>
              <a:ext uri="{FF2B5EF4-FFF2-40B4-BE49-F238E27FC236}">
                <a16:creationId xmlns:a16="http://schemas.microsoft.com/office/drawing/2014/main" id="{459E3C01-E8BC-4CC8-A0BB-5FE5A9DDB1EB}"/>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9E75442F-3274-4626-BA27-E827E629CC9D}"/>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7" name="Title 1">
            <a:extLst>
              <a:ext uri="{FF2B5EF4-FFF2-40B4-BE49-F238E27FC236}">
                <a16:creationId xmlns:a16="http://schemas.microsoft.com/office/drawing/2014/main" id="{275E6D6B-7B67-41EC-BA39-80CE0E30F9A9}"/>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241798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B95D-B9F3-4242-88CE-255E5C4624B6}"/>
              </a:ext>
            </a:extLst>
          </p:cNvPr>
          <p:cNvSpPr>
            <a:spLocks noGrp="1"/>
          </p:cNvSpPr>
          <p:nvPr>
            <p:ph type="title" idx="4294967295"/>
          </p:nvPr>
        </p:nvSpPr>
        <p:spPr>
          <a:xfrm>
            <a:off x="638728" y="921873"/>
            <a:ext cx="10058400" cy="1449387"/>
          </a:xfrm>
        </p:spPr>
        <p:txBody>
          <a:bodyPr/>
          <a:lstStyle/>
          <a:p>
            <a:r>
              <a:rPr lang="en-US" dirty="0"/>
              <a:t>Operational Fundamentals</a:t>
            </a:r>
          </a:p>
        </p:txBody>
      </p:sp>
      <p:sp>
        <p:nvSpPr>
          <p:cNvPr id="3" name="Content Placeholder 2">
            <a:extLst>
              <a:ext uri="{FF2B5EF4-FFF2-40B4-BE49-F238E27FC236}">
                <a16:creationId xmlns:a16="http://schemas.microsoft.com/office/drawing/2014/main" id="{B53725F4-7122-4750-B24C-79C4029EDF84}"/>
              </a:ext>
            </a:extLst>
          </p:cNvPr>
          <p:cNvSpPr>
            <a:spLocks noGrp="1"/>
          </p:cNvSpPr>
          <p:nvPr>
            <p:ph idx="4294967295"/>
          </p:nvPr>
        </p:nvSpPr>
        <p:spPr>
          <a:xfrm>
            <a:off x="638728" y="2695492"/>
            <a:ext cx="10874762" cy="3173496"/>
          </a:xfrm>
        </p:spPr>
        <p:txBody>
          <a:bodyPr/>
          <a:lstStyle/>
          <a:p>
            <a:pPr>
              <a:buFont typeface="Arial" panose="020B0604020202020204" pitchFamily="34" charset="0"/>
              <a:buChar char="•"/>
            </a:pPr>
            <a:r>
              <a:rPr lang="en-US" dirty="0"/>
              <a:t> Safe, green laser line is projected across the screen</a:t>
            </a:r>
          </a:p>
          <a:p>
            <a:pPr>
              <a:buFont typeface="Arial" panose="020B0604020202020204" pitchFamily="34" charset="0"/>
              <a:buChar char="•"/>
            </a:pPr>
            <a:r>
              <a:rPr lang="en-US" dirty="0"/>
              <a:t> Camera views screen surface including laser line</a:t>
            </a:r>
          </a:p>
          <a:p>
            <a:pPr>
              <a:buFont typeface="Arial" panose="020B0604020202020204" pitchFamily="34" charset="0"/>
              <a:buChar char="•"/>
            </a:pPr>
            <a:r>
              <a:rPr lang="en-US" dirty="0"/>
              <a:t> As cutting particles come along they intercept the laser line. When they do the camera sees a shift in the line position which is directly proportional to the height of the particle(s).</a:t>
            </a:r>
          </a:p>
          <a:p>
            <a:pPr>
              <a:buFont typeface="Arial" panose="020B0604020202020204" pitchFamily="34" charset="0"/>
              <a:buChar char="•"/>
            </a:pPr>
            <a:r>
              <a:rPr lang="en-US" dirty="0"/>
              <a:t> Several hundred measurement zones are positioned across the screen thereby assuring a high resolution detection of cuttings height on the screen in each zone which are integrated together to create the material profile.</a:t>
            </a:r>
          </a:p>
        </p:txBody>
      </p:sp>
      <p:sp>
        <p:nvSpPr>
          <p:cNvPr id="5" name="Title 1">
            <a:extLst>
              <a:ext uri="{FF2B5EF4-FFF2-40B4-BE49-F238E27FC236}">
                <a16:creationId xmlns:a16="http://schemas.microsoft.com/office/drawing/2014/main" id="{F0E72704-071A-4F0C-B26B-F7758963443A}"/>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7" name="Picture 6">
            <a:extLst>
              <a:ext uri="{FF2B5EF4-FFF2-40B4-BE49-F238E27FC236}">
                <a16:creationId xmlns:a16="http://schemas.microsoft.com/office/drawing/2014/main" id="{55A6BE89-2248-41B2-B989-5AD887BE6F3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9" name="Title 1">
            <a:extLst>
              <a:ext uri="{FF2B5EF4-FFF2-40B4-BE49-F238E27FC236}">
                <a16:creationId xmlns:a16="http://schemas.microsoft.com/office/drawing/2014/main" id="{FCB36929-60F6-4F9A-A9DC-2761DCF1DCD0}"/>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1" name="Title 1">
            <a:extLst>
              <a:ext uri="{FF2B5EF4-FFF2-40B4-BE49-F238E27FC236}">
                <a16:creationId xmlns:a16="http://schemas.microsoft.com/office/drawing/2014/main" id="{03BBF8AD-E165-4532-B776-ED3EE9F23519}"/>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3" name="Title 1">
            <a:extLst>
              <a:ext uri="{FF2B5EF4-FFF2-40B4-BE49-F238E27FC236}">
                <a16:creationId xmlns:a16="http://schemas.microsoft.com/office/drawing/2014/main" id="{171B07C4-5B32-45B5-B2F1-BCE68D245836}"/>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C057A40F-DC27-4EF9-901C-6DB82DE01041}"/>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7" name="Title 1">
            <a:extLst>
              <a:ext uri="{FF2B5EF4-FFF2-40B4-BE49-F238E27FC236}">
                <a16:creationId xmlns:a16="http://schemas.microsoft.com/office/drawing/2014/main" id="{E02EB3AC-C88E-4A53-A0A9-472E50CDE98D}"/>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298948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9671-EDDC-4E88-846A-85B3E6D55768}"/>
              </a:ext>
            </a:extLst>
          </p:cNvPr>
          <p:cNvSpPr>
            <a:spLocks noGrp="1"/>
          </p:cNvSpPr>
          <p:nvPr>
            <p:ph type="title" idx="4294967295"/>
          </p:nvPr>
        </p:nvSpPr>
        <p:spPr>
          <a:xfrm>
            <a:off x="1378226" y="868202"/>
            <a:ext cx="10058400" cy="1449387"/>
          </a:xfrm>
        </p:spPr>
        <p:txBody>
          <a:bodyPr/>
          <a:lstStyle/>
          <a:p>
            <a:r>
              <a:rPr lang="en-US" dirty="0"/>
              <a:t>Illustration of Laser Line Deflection</a:t>
            </a:r>
          </a:p>
        </p:txBody>
      </p:sp>
      <p:pic>
        <p:nvPicPr>
          <p:cNvPr id="5" name="Content Placeholder 4">
            <a:extLst>
              <a:ext uri="{FF2B5EF4-FFF2-40B4-BE49-F238E27FC236}">
                <a16:creationId xmlns:a16="http://schemas.microsoft.com/office/drawing/2014/main" id="{3F4206E3-6B0F-4B0E-9FB0-037886469C9C}"/>
              </a:ext>
            </a:extLst>
          </p:cNvPr>
          <p:cNvPicPr>
            <a:picLocks noGrp="1" noChangeAspect="1"/>
          </p:cNvPicPr>
          <p:nvPr>
            <p:ph idx="4294967295"/>
          </p:nvPr>
        </p:nvPicPr>
        <p:blipFill>
          <a:blip r:embed="rId2"/>
          <a:stretch>
            <a:fillRect/>
          </a:stretch>
        </p:blipFill>
        <p:spPr>
          <a:xfrm>
            <a:off x="3559451" y="2336681"/>
            <a:ext cx="5695950" cy="3760788"/>
          </a:xfrm>
        </p:spPr>
      </p:pic>
      <p:sp>
        <p:nvSpPr>
          <p:cNvPr id="3" name="Title 1">
            <a:extLst>
              <a:ext uri="{FF2B5EF4-FFF2-40B4-BE49-F238E27FC236}">
                <a16:creationId xmlns:a16="http://schemas.microsoft.com/office/drawing/2014/main" id="{776AE5BC-9546-465E-9411-DB28833BFA66}"/>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7" name="Picture 6">
            <a:extLst>
              <a:ext uri="{FF2B5EF4-FFF2-40B4-BE49-F238E27FC236}">
                <a16:creationId xmlns:a16="http://schemas.microsoft.com/office/drawing/2014/main" id="{AEB8C0B5-E26C-4483-89BC-28BFEDE71B9E}"/>
              </a:ext>
            </a:extLst>
          </p:cNvPr>
          <p:cNvPicPr>
            <a:picLocks noChangeAspect="1"/>
          </p:cNvPicPr>
          <p:nvPr/>
        </p:nvPicPr>
        <p:blipFill rotWithShape="1">
          <a:blip r:embed="rId3"/>
          <a:srcRect l="183" t="37064" r="-183" b="42508"/>
          <a:stretch/>
        </p:blipFill>
        <p:spPr>
          <a:xfrm>
            <a:off x="0" y="0"/>
            <a:ext cx="12192000" cy="1400961"/>
          </a:xfrm>
          <a:prstGeom prst="rect">
            <a:avLst/>
          </a:prstGeom>
        </p:spPr>
      </p:pic>
      <p:sp>
        <p:nvSpPr>
          <p:cNvPr id="9" name="Title 1">
            <a:extLst>
              <a:ext uri="{FF2B5EF4-FFF2-40B4-BE49-F238E27FC236}">
                <a16:creationId xmlns:a16="http://schemas.microsoft.com/office/drawing/2014/main" id="{7D9368DA-1E87-42E1-B510-BE10DCB6E324}"/>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1" name="Title 1">
            <a:extLst>
              <a:ext uri="{FF2B5EF4-FFF2-40B4-BE49-F238E27FC236}">
                <a16:creationId xmlns:a16="http://schemas.microsoft.com/office/drawing/2014/main" id="{0EA8563A-6745-4857-856C-9269D15964DE}"/>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3" name="Title 1">
            <a:extLst>
              <a:ext uri="{FF2B5EF4-FFF2-40B4-BE49-F238E27FC236}">
                <a16:creationId xmlns:a16="http://schemas.microsoft.com/office/drawing/2014/main" id="{E1A084FE-47B7-403D-A75D-949646BA125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94901FA3-45B2-419E-8E03-6EAA92F550FA}"/>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7" name="Title 1">
            <a:extLst>
              <a:ext uri="{FF2B5EF4-FFF2-40B4-BE49-F238E27FC236}">
                <a16:creationId xmlns:a16="http://schemas.microsoft.com/office/drawing/2014/main" id="{C43F481B-0385-4917-BF46-93DBCD6A93F3}"/>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286865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3478-6A35-4789-9AE8-87D3D8553C75}"/>
              </a:ext>
            </a:extLst>
          </p:cNvPr>
          <p:cNvSpPr>
            <a:spLocks noGrp="1"/>
          </p:cNvSpPr>
          <p:nvPr>
            <p:ph type="title" idx="4294967295"/>
          </p:nvPr>
        </p:nvSpPr>
        <p:spPr>
          <a:xfrm>
            <a:off x="802908" y="621392"/>
            <a:ext cx="10058400" cy="1449387"/>
          </a:xfrm>
        </p:spPr>
        <p:txBody>
          <a:bodyPr/>
          <a:lstStyle/>
          <a:p>
            <a:r>
              <a:rPr lang="en-US" dirty="0"/>
              <a:t>Laser Line – No Cuttings vs Cuttings</a:t>
            </a:r>
          </a:p>
        </p:txBody>
      </p:sp>
      <p:pic>
        <p:nvPicPr>
          <p:cNvPr id="5" name="Content Placeholder 4">
            <a:extLst>
              <a:ext uri="{FF2B5EF4-FFF2-40B4-BE49-F238E27FC236}">
                <a16:creationId xmlns:a16="http://schemas.microsoft.com/office/drawing/2014/main" id="{27794B7E-9CFE-4349-9934-3E226BF272FE}"/>
              </a:ext>
            </a:extLst>
          </p:cNvPr>
          <p:cNvPicPr>
            <a:picLocks noGrp="1" noChangeAspect="1"/>
          </p:cNvPicPr>
          <p:nvPr>
            <p:ph idx="4294967295"/>
          </p:nvPr>
        </p:nvPicPr>
        <p:blipFill>
          <a:blip r:embed="rId2"/>
          <a:stretch>
            <a:fillRect/>
          </a:stretch>
        </p:blipFill>
        <p:spPr>
          <a:xfrm>
            <a:off x="802908" y="2046590"/>
            <a:ext cx="10515600" cy="2174875"/>
          </a:xfrm>
        </p:spPr>
      </p:pic>
      <p:pic>
        <p:nvPicPr>
          <p:cNvPr id="7" name="Picture 6">
            <a:extLst>
              <a:ext uri="{FF2B5EF4-FFF2-40B4-BE49-F238E27FC236}">
                <a16:creationId xmlns:a16="http://schemas.microsoft.com/office/drawing/2014/main" id="{ED76772B-6B88-4D3B-954C-E80C1972F51D}"/>
              </a:ext>
            </a:extLst>
          </p:cNvPr>
          <p:cNvPicPr>
            <a:picLocks noChangeAspect="1"/>
          </p:cNvPicPr>
          <p:nvPr/>
        </p:nvPicPr>
        <p:blipFill>
          <a:blip r:embed="rId3"/>
          <a:stretch>
            <a:fillRect/>
          </a:stretch>
        </p:blipFill>
        <p:spPr>
          <a:xfrm>
            <a:off x="802908" y="4348530"/>
            <a:ext cx="10515600" cy="1914792"/>
          </a:xfrm>
          <a:prstGeom prst="rect">
            <a:avLst/>
          </a:prstGeom>
        </p:spPr>
      </p:pic>
      <p:sp>
        <p:nvSpPr>
          <p:cNvPr id="3" name="Title 1">
            <a:extLst>
              <a:ext uri="{FF2B5EF4-FFF2-40B4-BE49-F238E27FC236}">
                <a16:creationId xmlns:a16="http://schemas.microsoft.com/office/drawing/2014/main" id="{DB917DA4-DD22-4E84-AA52-C6456C3CABC8}"/>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4" name="Picture 3">
            <a:extLst>
              <a:ext uri="{FF2B5EF4-FFF2-40B4-BE49-F238E27FC236}">
                <a16:creationId xmlns:a16="http://schemas.microsoft.com/office/drawing/2014/main" id="{A24B926F-5DC0-4622-A18F-2B495431FA0F}"/>
              </a:ext>
            </a:extLst>
          </p:cNvPr>
          <p:cNvPicPr>
            <a:picLocks noChangeAspect="1"/>
          </p:cNvPicPr>
          <p:nvPr/>
        </p:nvPicPr>
        <p:blipFill rotWithShape="1">
          <a:blip r:embed="rId4"/>
          <a:srcRect l="183" t="37064" r="-183" b="42508"/>
          <a:stretch/>
        </p:blipFill>
        <p:spPr>
          <a:xfrm>
            <a:off x="0" y="0"/>
            <a:ext cx="12192000" cy="1400961"/>
          </a:xfrm>
          <a:prstGeom prst="rect">
            <a:avLst/>
          </a:prstGeom>
        </p:spPr>
      </p:pic>
      <p:sp>
        <p:nvSpPr>
          <p:cNvPr id="10" name="Title 1">
            <a:extLst>
              <a:ext uri="{FF2B5EF4-FFF2-40B4-BE49-F238E27FC236}">
                <a16:creationId xmlns:a16="http://schemas.microsoft.com/office/drawing/2014/main" id="{DEF45004-35F1-4B1A-B36E-B7DB263A4306}"/>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2" name="Title 1">
            <a:extLst>
              <a:ext uri="{FF2B5EF4-FFF2-40B4-BE49-F238E27FC236}">
                <a16:creationId xmlns:a16="http://schemas.microsoft.com/office/drawing/2014/main" id="{16F8180A-BB92-4845-B060-9C8B907291B0}"/>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4" name="Title 1">
            <a:extLst>
              <a:ext uri="{FF2B5EF4-FFF2-40B4-BE49-F238E27FC236}">
                <a16:creationId xmlns:a16="http://schemas.microsoft.com/office/drawing/2014/main" id="{D21967E5-844B-412D-94B5-E7F6EBE639F1}"/>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6" name="Title 1">
            <a:extLst>
              <a:ext uri="{FF2B5EF4-FFF2-40B4-BE49-F238E27FC236}">
                <a16:creationId xmlns:a16="http://schemas.microsoft.com/office/drawing/2014/main" id="{9218EF20-FDA3-4B23-9C8D-3CAEDD15C1BC}"/>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8" name="Title 1">
            <a:extLst>
              <a:ext uri="{FF2B5EF4-FFF2-40B4-BE49-F238E27FC236}">
                <a16:creationId xmlns:a16="http://schemas.microsoft.com/office/drawing/2014/main" id="{A6CDE94B-1609-474C-8D51-C2D851E647AC}"/>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130955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FA57-E90C-41DD-A8A2-B2033BD64C6A}"/>
              </a:ext>
            </a:extLst>
          </p:cNvPr>
          <p:cNvSpPr>
            <a:spLocks noGrp="1"/>
          </p:cNvSpPr>
          <p:nvPr>
            <p:ph type="title" idx="4294967295"/>
          </p:nvPr>
        </p:nvSpPr>
        <p:spPr>
          <a:xfrm>
            <a:off x="1097279" y="766287"/>
            <a:ext cx="10058400" cy="1449387"/>
          </a:xfrm>
        </p:spPr>
        <p:txBody>
          <a:bodyPr/>
          <a:lstStyle/>
          <a:p>
            <a:r>
              <a:rPr lang="en-US" dirty="0"/>
              <a:t>Image Descriptions</a:t>
            </a:r>
          </a:p>
        </p:txBody>
      </p:sp>
      <p:sp>
        <p:nvSpPr>
          <p:cNvPr id="3" name="Content Placeholder 2">
            <a:extLst>
              <a:ext uri="{FF2B5EF4-FFF2-40B4-BE49-F238E27FC236}">
                <a16:creationId xmlns:a16="http://schemas.microsoft.com/office/drawing/2014/main" id="{5F6E56DA-5204-4A7D-8801-B8D90E25881A}"/>
              </a:ext>
            </a:extLst>
          </p:cNvPr>
          <p:cNvSpPr>
            <a:spLocks noGrp="1"/>
          </p:cNvSpPr>
          <p:nvPr>
            <p:ph idx="4294967295"/>
          </p:nvPr>
        </p:nvSpPr>
        <p:spPr>
          <a:xfrm>
            <a:off x="1179443" y="2228996"/>
            <a:ext cx="10058400" cy="3760788"/>
          </a:xfrm>
        </p:spPr>
        <p:txBody>
          <a:bodyPr>
            <a:normAutofit lnSpcReduction="10000"/>
          </a:bodyPr>
          <a:lstStyle/>
          <a:p>
            <a:pPr>
              <a:buFont typeface="Arial" panose="020B0604020202020204" pitchFamily="34" charset="0"/>
              <a:buChar char="•"/>
            </a:pPr>
            <a:r>
              <a:rPr lang="en-US" dirty="0"/>
              <a:t>The first image (previous slide) shows the laser line uninterrupted across the width of the screen. This is the case when there is no flow.</a:t>
            </a:r>
          </a:p>
          <a:p>
            <a:pPr>
              <a:buFont typeface="Arial" panose="020B0604020202020204" pitchFamily="34" charset="0"/>
              <a:buChar char="•"/>
            </a:pPr>
            <a:r>
              <a:rPr lang="en-US" dirty="0"/>
              <a:t>The second image shows cuttings coming down the left hand side of the shaker screen. As they intercept the laser line it is shifted toward the bottom of the image. An object on the screen will intercept the laser line at a higher point than the screen surface. Combined with the angle of approach of the laser, this shifts the line toward the bottom of the image.</a:t>
            </a:r>
          </a:p>
          <a:p>
            <a:pPr>
              <a:buFont typeface="Arial" panose="020B0604020202020204" pitchFamily="34" charset="0"/>
              <a:buChar char="•"/>
            </a:pPr>
            <a:r>
              <a:rPr lang="en-US" dirty="0"/>
              <a:t>The higher the mass on the screen the farther toward the bottom of the image is the shifted laser line, so the position of the laser line, in each measurement zone, relative to the empty screen position is linearly associated with the actual material height.</a:t>
            </a:r>
          </a:p>
        </p:txBody>
      </p:sp>
      <p:sp>
        <p:nvSpPr>
          <p:cNvPr id="5" name="Title 1">
            <a:extLst>
              <a:ext uri="{FF2B5EF4-FFF2-40B4-BE49-F238E27FC236}">
                <a16:creationId xmlns:a16="http://schemas.microsoft.com/office/drawing/2014/main" id="{64E07CE8-C7E5-438C-93C7-0CB8EC866592}"/>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7" name="Picture 6">
            <a:extLst>
              <a:ext uri="{FF2B5EF4-FFF2-40B4-BE49-F238E27FC236}">
                <a16:creationId xmlns:a16="http://schemas.microsoft.com/office/drawing/2014/main" id="{F794B7E4-B64C-4531-A354-68291505E8FF}"/>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9" name="Title 1">
            <a:extLst>
              <a:ext uri="{FF2B5EF4-FFF2-40B4-BE49-F238E27FC236}">
                <a16:creationId xmlns:a16="http://schemas.microsoft.com/office/drawing/2014/main" id="{7D4F61B7-4DE0-4E79-8693-9B66BF708E7A}"/>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1" name="Title 1">
            <a:extLst>
              <a:ext uri="{FF2B5EF4-FFF2-40B4-BE49-F238E27FC236}">
                <a16:creationId xmlns:a16="http://schemas.microsoft.com/office/drawing/2014/main" id="{A28161BC-1903-438E-BEAA-B56F6345A66E}"/>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3" name="Title 1">
            <a:extLst>
              <a:ext uri="{FF2B5EF4-FFF2-40B4-BE49-F238E27FC236}">
                <a16:creationId xmlns:a16="http://schemas.microsoft.com/office/drawing/2014/main" id="{D6D2AEC0-2672-488C-998B-D08A7F160CD7}"/>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4FF0ADE8-AEB6-4C93-BAB0-7EB1F6A86718}"/>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7" name="Title 1">
            <a:extLst>
              <a:ext uri="{FF2B5EF4-FFF2-40B4-BE49-F238E27FC236}">
                <a16:creationId xmlns:a16="http://schemas.microsoft.com/office/drawing/2014/main" id="{863C95D6-C11C-4CAB-BBC3-FD36F6C163EE}"/>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7307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EE97-C6E4-490B-8BC2-6F8178F4C687}"/>
              </a:ext>
            </a:extLst>
          </p:cNvPr>
          <p:cNvSpPr>
            <a:spLocks noGrp="1"/>
          </p:cNvSpPr>
          <p:nvPr>
            <p:ph type="title" idx="4294967295"/>
          </p:nvPr>
        </p:nvSpPr>
        <p:spPr>
          <a:xfrm>
            <a:off x="507219" y="836513"/>
            <a:ext cx="11398872" cy="1449387"/>
          </a:xfrm>
        </p:spPr>
        <p:txBody>
          <a:bodyPr/>
          <a:lstStyle/>
          <a:p>
            <a:r>
              <a:rPr lang="en-US" dirty="0"/>
              <a:t>Typical Test Data – Gravel/Mud on Shaker</a:t>
            </a:r>
          </a:p>
        </p:txBody>
      </p:sp>
      <p:sp>
        <p:nvSpPr>
          <p:cNvPr id="3" name="Content Placeholder 2">
            <a:extLst>
              <a:ext uri="{FF2B5EF4-FFF2-40B4-BE49-F238E27FC236}">
                <a16:creationId xmlns:a16="http://schemas.microsoft.com/office/drawing/2014/main" id="{10A7B3D7-434D-4CDC-B441-C1B7DBEA250B}"/>
              </a:ext>
            </a:extLst>
          </p:cNvPr>
          <p:cNvSpPr>
            <a:spLocks noGrp="1"/>
          </p:cNvSpPr>
          <p:nvPr>
            <p:ph idx="4294967295"/>
          </p:nvPr>
        </p:nvSpPr>
        <p:spPr>
          <a:xfrm>
            <a:off x="1274860" y="2386495"/>
            <a:ext cx="10058400" cy="3760788"/>
          </a:xfrm>
        </p:spPr>
        <p:txBody>
          <a:bodyPr/>
          <a:lstStyle/>
          <a:p>
            <a:pPr>
              <a:buFont typeface="Arial" panose="020B0604020202020204" pitchFamily="34" charset="0"/>
              <a:buChar char="•"/>
            </a:pPr>
            <a:r>
              <a:rPr lang="en-US" dirty="0"/>
              <a:t> The data that follows includes three test runs of gravel/mud dumped onto the back end of the shaker and tracked as it comes through the measurement zone.</a:t>
            </a:r>
          </a:p>
          <a:p>
            <a:pPr>
              <a:buFont typeface="Arial" panose="020B0604020202020204" pitchFamily="34" charset="0"/>
              <a:buChar char="•"/>
            </a:pPr>
            <a:r>
              <a:rPr lang="en-US" dirty="0"/>
              <a:t> The height is the average height across the entire shaker width (~36”)</a:t>
            </a:r>
          </a:p>
          <a:p>
            <a:pPr>
              <a:buFont typeface="Arial" panose="020B0604020202020204" pitchFamily="34" charset="0"/>
              <a:buChar char="•"/>
            </a:pPr>
            <a:r>
              <a:rPr lang="en-US" dirty="0"/>
              <a:t> Trial #3 shows a single dump of gravel</a:t>
            </a:r>
          </a:p>
          <a:p>
            <a:pPr>
              <a:buFont typeface="Arial" panose="020B0604020202020204" pitchFamily="34" charset="0"/>
              <a:buChar char="•"/>
            </a:pPr>
            <a:r>
              <a:rPr lang="en-US" dirty="0"/>
              <a:t> Trial #14 shows two dumps of gravel spaced ~ 60 seconds apart</a:t>
            </a:r>
          </a:p>
          <a:p>
            <a:pPr>
              <a:buFont typeface="Arial" panose="020B0604020202020204" pitchFamily="34" charset="0"/>
              <a:buChar char="•"/>
            </a:pPr>
            <a:r>
              <a:rPr lang="en-US" dirty="0"/>
              <a:t> Trial #21 shows three rapid dumps of gravel within 20 seconds</a:t>
            </a:r>
          </a:p>
          <a:p>
            <a:pPr marL="0" indent="0">
              <a:buNone/>
            </a:pPr>
            <a:endParaRPr lang="en-US" dirty="0"/>
          </a:p>
        </p:txBody>
      </p:sp>
      <p:sp>
        <p:nvSpPr>
          <p:cNvPr id="5" name="Title 1">
            <a:extLst>
              <a:ext uri="{FF2B5EF4-FFF2-40B4-BE49-F238E27FC236}">
                <a16:creationId xmlns:a16="http://schemas.microsoft.com/office/drawing/2014/main" id="{49016F63-008D-4F11-8F9F-6B021CCD70C0}"/>
              </a:ext>
            </a:extLst>
          </p:cNvPr>
          <p:cNvSpPr txBox="1">
            <a:spLocks/>
          </p:cNvSpPr>
          <p:nvPr/>
        </p:nvSpPr>
        <p:spPr>
          <a:xfrm>
            <a:off x="349843" y="6517452"/>
            <a:ext cx="11553273" cy="39656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7" name="Picture 6">
            <a:extLst>
              <a:ext uri="{FF2B5EF4-FFF2-40B4-BE49-F238E27FC236}">
                <a16:creationId xmlns:a16="http://schemas.microsoft.com/office/drawing/2014/main" id="{BAFBE4CC-AA80-475A-AFF1-1A016D48E164}"/>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9" name="Title 1">
            <a:extLst>
              <a:ext uri="{FF2B5EF4-FFF2-40B4-BE49-F238E27FC236}">
                <a16:creationId xmlns:a16="http://schemas.microsoft.com/office/drawing/2014/main" id="{2C44E06C-94B5-40ED-89FE-B0D6DD1CDCEF}"/>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1" name="Title 1">
            <a:extLst>
              <a:ext uri="{FF2B5EF4-FFF2-40B4-BE49-F238E27FC236}">
                <a16:creationId xmlns:a16="http://schemas.microsoft.com/office/drawing/2014/main" id="{33B95F35-9346-4881-BEA6-1E17EDB2984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3" name="Title 1">
            <a:extLst>
              <a:ext uri="{FF2B5EF4-FFF2-40B4-BE49-F238E27FC236}">
                <a16:creationId xmlns:a16="http://schemas.microsoft.com/office/drawing/2014/main" id="{D85E7DC4-4424-4C49-856F-28F9CB9D581E}"/>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3B3FF45C-1B78-4A5B-897E-6E7965F70028}"/>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7" name="Title 1">
            <a:extLst>
              <a:ext uri="{FF2B5EF4-FFF2-40B4-BE49-F238E27FC236}">
                <a16:creationId xmlns:a16="http://schemas.microsoft.com/office/drawing/2014/main" id="{C8BEB5CA-83F1-4B71-AC25-BB2CE66C203B}"/>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Tree>
    <p:extLst>
      <p:ext uri="{BB962C8B-B14F-4D97-AF65-F5344CB8AC3E}">
        <p14:creationId xmlns:p14="http://schemas.microsoft.com/office/powerpoint/2010/main" val="2137277199"/>
      </p:ext>
    </p:extLst>
  </p:cSld>
  <p:clrMapOvr>
    <a:masterClrMapping/>
  </p:clrMapOvr>
</p:sld>
</file>

<file path=ppt/theme/theme1.xml><?xml version="1.0" encoding="utf-8"?>
<a:theme xmlns:a="http://schemas.openxmlformats.org/drawingml/2006/main" name="Theme1">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0A6FE3D0-CB58-4E34-BA3E-0FFD016D7B34}" vid="{84B2E91D-AAC5-4D39-8C00-687B320E998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C0DC55F4EE0A499F3FC45EDB33BF27" ma:contentTypeVersion="7" ma:contentTypeDescription="Create a new document." ma:contentTypeScope="" ma:versionID="c645f55b2c67b33965e71eaf493e0de6">
  <xsd:schema xmlns:xsd="http://www.w3.org/2001/XMLSchema" xmlns:xs="http://www.w3.org/2001/XMLSchema" xmlns:p="http://schemas.microsoft.com/office/2006/metadata/properties" xmlns:ns2="145aceed-14e8-4730-87cf-9d0abf659d77" targetNamespace="http://schemas.microsoft.com/office/2006/metadata/properties" ma:root="true" ma:fieldsID="919c6464744ac76a0a3f4f82fa24d2ad" ns2:_="">
    <xsd:import namespace="145aceed-14e8-4730-87cf-9d0abf659d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aceed-14e8-4730-87cf-9d0abf659d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270A30-F5C3-49F0-A090-3BE728A4471B}">
  <ds:schemaRefs>
    <ds:schemaRef ds:uri="http://schemas.microsoft.com/sharepoint/v3/contenttype/forms"/>
  </ds:schemaRefs>
</ds:datastoreItem>
</file>

<file path=customXml/itemProps2.xml><?xml version="1.0" encoding="utf-8"?>
<ds:datastoreItem xmlns:ds="http://schemas.openxmlformats.org/officeDocument/2006/customXml" ds:itemID="{09D8C56F-C045-4234-B1CD-71BC7C60F7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aceed-14e8-4730-87cf-9d0abf659d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696605-37DB-43F7-B31F-4EC93DA43E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Theme1</Template>
  <TotalTime>429</TotalTime>
  <Words>1178</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Next LT Pro</vt:lpstr>
      <vt:lpstr>Avenir Next LT Pro Light</vt:lpstr>
      <vt:lpstr>Calibri</vt:lpstr>
      <vt:lpstr>Microgramma D Extended</vt:lpstr>
      <vt:lpstr>Theme1</vt:lpstr>
      <vt:lpstr>Cuttings Flow Detection Shale Shaker Operation  Detecting Flow Rate Variations on the Shaker Screens </vt:lpstr>
      <vt:lpstr>Introduction</vt:lpstr>
      <vt:lpstr>Typical Installation </vt:lpstr>
      <vt:lpstr>ISO View of the Camera-Laser Assembly</vt:lpstr>
      <vt:lpstr>Operational Fundamentals</vt:lpstr>
      <vt:lpstr>Illustration of Laser Line Deflection</vt:lpstr>
      <vt:lpstr>Laser Line – No Cuttings vs Cuttings</vt:lpstr>
      <vt:lpstr>Image Descriptions</vt:lpstr>
      <vt:lpstr>Typical Test Data – Gravel/Mud on Shaker</vt:lpstr>
      <vt:lpstr>Single Gravel Dump</vt:lpstr>
      <vt:lpstr>Double Gravel Dump – 60 s Apart</vt:lpstr>
      <vt:lpstr>Triple Gravel Dump – Rapid Succession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Cuttings Flow Detection Shale Shaker Operation</dc:title>
  <dc:creator>Paul O'Brien</dc:creator>
  <cp:lastModifiedBy>Jena Deck</cp:lastModifiedBy>
  <cp:revision>18</cp:revision>
  <dcterms:created xsi:type="dcterms:W3CDTF">2020-07-28T13:22:54Z</dcterms:created>
  <dcterms:modified xsi:type="dcterms:W3CDTF">2020-09-18T16:34:10Z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0x010100FAC0DC55F4EE0A499F3FC45EDB33BF27</vt:lpwstr>
  </property>
</Properties>
</file>