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84" r:id="rId2"/>
    <p:sldId id="397" r:id="rId3"/>
    <p:sldId id="463" r:id="rId4"/>
    <p:sldId id="460" r:id="rId5"/>
    <p:sldId id="466" r:id="rId6"/>
    <p:sldId id="468" r:id="rId7"/>
    <p:sldId id="469" r:id="rId8"/>
    <p:sldId id="41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4EFFD-1B3E-4114-8011-06CBBA287970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329C6-6048-4726-BE7A-12DEB5A8A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86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1266AA-B312-451E-B4DF-B02D3346CA4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F8835-5D06-4416-B660-EC7A5014071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476827-F9C9-4B12-AA10-FD7EDE6E50B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25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E3AF7A-7623-496C-B2D3-13B55DEAC37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E3AF7A-7623-496C-B2D3-13B55DEAC37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32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5A4370-6BA7-45E7-ACDA-C18507CD736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79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5A4370-6BA7-45E7-ACDA-C18507CD736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59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5A4370-6BA7-45E7-ACDA-C18507CD736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7198F-0F47-4E07-AB39-0498A8B63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9F6E03-7B90-4B46-8EA0-356EECEBD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18869-63E0-46E0-A0D2-93EAC665A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D00A-1535-4F48-BBA7-140144F5031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97784-A502-4029-99F8-FF25606E7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5B4D1-C905-4503-8736-E6FA6F0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4313-7CD6-417E-BFE9-B3F3BC137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8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5F7E-F6C4-4176-A523-F65E83C1F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557180-0A87-4594-987E-F369134B8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1F0D3-E130-45D5-9CC5-D95F0F065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D00A-1535-4F48-BBA7-140144F5031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FB2E3-95DB-4460-9FAE-4974DCBE3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DCED-5E5C-4434-87FF-0E9A037EE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4313-7CD6-417E-BFE9-B3F3BC137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04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0D4A3-3AC4-463A-9362-83D813744A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8D3470-15F8-49E0-98FB-D6CAE8C175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EA4A1-CEAA-489B-B14C-59BA3A07E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D00A-1535-4F48-BBA7-140144F5031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D2C6D-76E7-4231-B5BB-DBF57A766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B799B-44A5-488C-A5F2-52919B4D2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4313-7CD6-417E-BFE9-B3F3BC137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56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EAFD4-B9A5-482B-978D-80380FBAA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7FC80-8AC9-4942-A4C1-BA58FB14E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45C93-410B-405C-A7FD-FB9A84893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D00A-1535-4F48-BBA7-140144F5031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FA3E-BD1D-4594-B38C-762728650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B564C-9316-42C0-8C43-EEA2AC8C5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4313-7CD6-417E-BFE9-B3F3BC137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19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8BD76-E8D1-493D-ADDF-A7DE7CAB8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DC370-6BBA-47AE-B92C-602CEF938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C6F51-F3E2-49C1-98A4-57EA14F80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D00A-1535-4F48-BBA7-140144F5031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E078-A909-45B6-A784-E72A56B68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C3EBE-5B41-4AF1-A823-158475DED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4313-7CD6-417E-BFE9-B3F3BC137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65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DDF81-8451-42EA-B369-4D6806CF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5860F-A7AE-4948-8BA8-0106DE992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CEDF77-2526-4663-BF88-111D9AFA7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7BFB5-2C5B-4ABF-A589-CE6BBF01A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D00A-1535-4F48-BBA7-140144F5031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98A70-46FF-4345-91FE-012337297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19CD8-6946-48C4-92A9-D20AA4354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4313-7CD6-417E-BFE9-B3F3BC137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0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0DA17-5DBB-461D-B867-C96BAA475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118AB-D5FF-4585-8DA3-61178A38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6B0F1-B376-4B5D-A2C5-CF2A3C559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7CE16-425B-4D8C-A8C0-C15F9952F1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F14A88-81D0-42DD-A9B7-9D60E0E22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A480DD-3B14-4565-929B-0CA0C7A78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D00A-1535-4F48-BBA7-140144F5031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04A35-99A2-44AF-ABA9-7C02D3D20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4A05A-983F-446C-8F6E-40C06C57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4313-7CD6-417E-BFE9-B3F3BC137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E7B2C-7F34-4ADB-AB77-8BC357DBA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881AD6-A593-4394-943C-4F952503E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D00A-1535-4F48-BBA7-140144F5031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D07816-33AE-479C-B30D-8914DB5AB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9595E-6466-4C7C-B203-F1B79CE23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4313-7CD6-417E-BFE9-B3F3BC137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95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C89BB4-B1A7-41E1-8A17-D4F809F97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D00A-1535-4F48-BBA7-140144F5031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8A954D-2FEF-439A-BB64-551E3FF8A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26E4C-923F-419A-A9C0-4F9502847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4313-7CD6-417E-BFE9-B3F3BC137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45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F6DF4-2974-4CC4-BFAF-C1E280BF4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5FC49-E925-472B-9852-B4C15D82F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784DE-DD2F-4BE5-9112-951844A5F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971E0-BEA7-4D60-889A-46D8EBD2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D00A-1535-4F48-BBA7-140144F5031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50D57-512C-4A7C-B3CC-B2CE20B8E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0BD2A-20F8-45D4-BA14-44D69919A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4313-7CD6-417E-BFE9-B3F3BC137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93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CB4EA-F7C0-486F-9974-85C056DEC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BD1238-0098-49B3-9404-30B5292192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01F3-7438-4676-9BCE-BD4A84991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E8AF4-C196-4BCF-B4D3-7972D8DD0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D00A-1535-4F48-BBA7-140144F5031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891E7-3AE4-41F3-B5E9-B3F3B0230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C2BAB-0324-4422-98BE-FE67BB836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54313-7CD6-417E-BFE9-B3F3BC137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58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8F95A-6071-41C4-8DC0-1FDFCA946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FD087-DBE0-48A6-8B0D-3ACC4E60C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1823-133C-4D68-9CAC-EB03E99C45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DD00A-1535-4F48-BBA7-140144F5031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E8F43-EDE0-4438-82DA-D7FC0F154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36E37-14BA-43CD-A968-9A459F678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54313-7CD6-417E-BFE9-B3F3BC137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7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3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473200" y="6477001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dirty="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 dirty="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473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 dirty="0"/>
          </a:p>
        </p:txBody>
      </p:sp>
      <p:sp>
        <p:nvSpPr>
          <p:cNvPr id="1741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638300" y="2133599"/>
            <a:ext cx="8915400" cy="3663886"/>
          </a:xfrm>
        </p:spPr>
        <p:txBody>
          <a:bodyPr>
            <a:normAutofit fontScale="25000" lnSpcReduction="20000"/>
          </a:bodyPr>
          <a:lstStyle/>
          <a:p>
            <a:pPr algn="ctr" eaLnBrk="1" hangingPunct="1">
              <a:buFontTx/>
              <a:buNone/>
            </a:pPr>
            <a:endParaRPr lang="en-US" dirty="0"/>
          </a:p>
          <a:p>
            <a:pPr algn="ctr">
              <a:buNone/>
            </a:pPr>
            <a:r>
              <a:rPr lang="en-US" sz="32000" b="1" dirty="0">
                <a:solidFill>
                  <a:srgbClr val="0000FF"/>
                </a:solidFill>
              </a:rPr>
              <a:t>INFLOW</a:t>
            </a:r>
            <a:r>
              <a:rPr lang="en-US" sz="32000" b="1" baseline="30000" dirty="0">
                <a:solidFill>
                  <a:srgbClr val="0000FF"/>
                </a:solidFill>
              </a:rPr>
              <a:t>TM</a:t>
            </a:r>
          </a:p>
          <a:p>
            <a:pPr algn="ctr">
              <a:buNone/>
            </a:pPr>
            <a:r>
              <a:rPr lang="en-US" sz="12800" dirty="0"/>
              <a:t>OIL in WATER / WATER in OIL</a:t>
            </a:r>
          </a:p>
          <a:p>
            <a:pPr algn="ctr">
              <a:buNone/>
            </a:pPr>
            <a:r>
              <a:rPr lang="en-US" sz="12800" dirty="0"/>
              <a:t>PPM &amp; TSS</a:t>
            </a:r>
          </a:p>
          <a:p>
            <a:pPr algn="ctr">
              <a:buNone/>
            </a:pPr>
            <a:r>
              <a:rPr lang="en-US" sz="12800" dirty="0"/>
              <a:t>OIL / WATER / SOLIDS / GAS</a:t>
            </a:r>
            <a:endParaRPr lang="en-US" sz="9600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          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3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473200" y="6477001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473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676400" y="1371600"/>
            <a:ext cx="84201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b="1" dirty="0"/>
              <a:t>Dynamic Imaging Basic Principle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676400" y="1981200"/>
            <a:ext cx="5257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</a:pPr>
            <a:endParaRPr lang="en-IE" dirty="0"/>
          </a:p>
          <a:p>
            <a:pPr algn="just">
              <a:spcBef>
                <a:spcPct val="20000"/>
              </a:spcBef>
            </a:pPr>
            <a:r>
              <a:rPr lang="en-IE" dirty="0"/>
              <a:t>CANTY’s Dynamic Imaging based technique works on the basic principle of presenting the fluid (hydrocarbon or water stream) between a high intensity light source, and microscopic camera</a:t>
            </a:r>
          </a:p>
          <a:p>
            <a:pPr algn="just">
              <a:spcBef>
                <a:spcPct val="20000"/>
              </a:spcBef>
            </a:pPr>
            <a:endParaRPr lang="en-IE" dirty="0"/>
          </a:p>
          <a:p>
            <a:pPr algn="just">
              <a:spcBef>
                <a:spcPct val="20000"/>
              </a:spcBef>
            </a:pPr>
            <a:r>
              <a:rPr lang="en-IE" dirty="0"/>
              <a:t>The captured images are analysed in real time by </a:t>
            </a:r>
            <a:r>
              <a:rPr lang="en-IE" dirty="0" err="1"/>
              <a:t>CantyVision</a:t>
            </a:r>
            <a:r>
              <a:rPr lang="en-IE" dirty="0"/>
              <a:t>, which differentiates between Water Droplets in Oil, Oil Droplets in Water, Solid Particles and Gas Bubbles, and simultaneously provides concentration and size data for each</a:t>
            </a:r>
          </a:p>
          <a:p>
            <a:pPr>
              <a:spcBef>
                <a:spcPct val="20000"/>
              </a:spcBef>
            </a:pPr>
            <a:endParaRPr lang="en-IE" dirty="0"/>
          </a:p>
        </p:txBody>
      </p:sp>
      <p:pic>
        <p:nvPicPr>
          <p:cNvPr id="8" name="Picture 8" descr="ps proce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883" y="3420967"/>
            <a:ext cx="1801820" cy="277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94" y="1879038"/>
            <a:ext cx="3111507" cy="153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854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AC15F5-9F7F-416D-89B2-079406ED4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475310"/>
            <a:ext cx="4791636" cy="3610135"/>
          </a:xfrm>
          <a:prstGeom prst="rect">
            <a:avLst/>
          </a:prstGeom>
        </p:spPr>
      </p:pic>
      <p:pic>
        <p:nvPicPr>
          <p:cNvPr id="17410" name="Picture 2" descr="canty_title with we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3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473200" y="6477001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473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CCEF8D4-97EB-4E78-8A55-399220BE9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200" y="3396183"/>
            <a:ext cx="1193800" cy="40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en-IE" dirty="0"/>
              <a:t>LED Light Source</a:t>
            </a:r>
          </a:p>
          <a:p>
            <a:pPr>
              <a:spcBef>
                <a:spcPct val="20000"/>
              </a:spcBef>
            </a:pPr>
            <a:endParaRPr lang="en-IE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504A7B1E-1898-4A28-8480-3B744D5C2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0436" y="2986448"/>
            <a:ext cx="2362200" cy="40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en-IE" dirty="0"/>
              <a:t>Gigabit Camera with Microscopic Lens</a:t>
            </a:r>
          </a:p>
          <a:p>
            <a:pPr>
              <a:spcBef>
                <a:spcPct val="20000"/>
              </a:spcBef>
            </a:pPr>
            <a:endParaRPr lang="en-IE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F586A9FD-7618-465B-B3B9-2ADBBEB8C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4422" y="3924492"/>
            <a:ext cx="1242732" cy="40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en-IE" dirty="0"/>
              <a:t>Flow Cell</a:t>
            </a:r>
          </a:p>
          <a:p>
            <a:pPr>
              <a:spcBef>
                <a:spcPct val="20000"/>
              </a:spcBef>
            </a:pPr>
            <a:endParaRPr lang="en-IE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4D31DDD3-851E-420C-9F53-7971A9E48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353" y="4796839"/>
            <a:ext cx="1242732" cy="40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en-IE" dirty="0"/>
              <a:t>Sample In</a:t>
            </a:r>
          </a:p>
          <a:p>
            <a:pPr>
              <a:spcBef>
                <a:spcPct val="20000"/>
              </a:spcBef>
            </a:pPr>
            <a:endParaRPr lang="en-IE" dirty="0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9790C8F8-75BA-4E78-8366-15D1C9A81A6A}"/>
              </a:ext>
            </a:extLst>
          </p:cNvPr>
          <p:cNvSpPr/>
          <p:nvPr/>
        </p:nvSpPr>
        <p:spPr>
          <a:xfrm>
            <a:off x="5867400" y="4343400"/>
            <a:ext cx="228600" cy="4853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3C3C25A-64A8-470F-9B45-F9DFB1FA559C}"/>
              </a:ext>
            </a:extLst>
          </p:cNvPr>
          <p:cNvCxnSpPr>
            <a:cxnSpLocks/>
          </p:cNvCxnSpPr>
          <p:nvPr/>
        </p:nvCxnSpPr>
        <p:spPr>
          <a:xfrm>
            <a:off x="2514600" y="3844932"/>
            <a:ext cx="1215884" cy="2844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FB70D80-0A66-477D-B907-957FDCEE7DEF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6858000" y="2808585"/>
            <a:ext cx="1032436" cy="3827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88AA74F-DF5C-40CE-BB71-22480305A18B}"/>
              </a:ext>
            </a:extLst>
          </p:cNvPr>
          <p:cNvCxnSpPr>
            <a:cxnSpLocks/>
          </p:cNvCxnSpPr>
          <p:nvPr/>
        </p:nvCxnSpPr>
        <p:spPr>
          <a:xfrm flipH="1" flipV="1">
            <a:off x="5852130" y="3559804"/>
            <a:ext cx="1502292" cy="5269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CC1BD531-001D-4607-84F2-2D7C3632D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1" y="5325865"/>
            <a:ext cx="5943601" cy="114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84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3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473200" y="6477001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dirty="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 dirty="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473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 dirty="0"/>
          </a:p>
        </p:txBody>
      </p:sp>
      <p:pic>
        <p:nvPicPr>
          <p:cNvPr id="10" name="Picture 8" descr="OIW Diffrent Particle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1236436"/>
            <a:ext cx="6858000" cy="510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8945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anty_title with 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3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473200" y="6477001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dirty="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 dirty="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473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FB8DB-D491-4458-B0AD-B579843FE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772263"/>
            <a:ext cx="9194800" cy="355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1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nty_title with we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3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473200" y="6477001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473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676400" y="137160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Image Analysis – </a:t>
            </a:r>
            <a:r>
              <a:rPr lang="en-US" sz="2400" kern="0" dirty="0" err="1">
                <a:latin typeface="+mj-lt"/>
                <a:ea typeface="+mj-ea"/>
                <a:cs typeface="+mj-cs"/>
              </a:rPr>
              <a:t>CantyVision</a:t>
            </a:r>
            <a:r>
              <a:rPr lang="en-US" sz="2400" kern="0" dirty="0">
                <a:latin typeface="+mj-lt"/>
                <a:ea typeface="+mj-ea"/>
                <a:cs typeface="+mj-cs"/>
              </a:rPr>
              <a:t> Software – Oil Droplet Sizing</a:t>
            </a:r>
          </a:p>
        </p:txBody>
      </p:sp>
      <p:pic>
        <p:nvPicPr>
          <p:cNvPr id="3" name="Water in Jet PSD CVIA">
            <a:hlinkClick r:id="" action="ppaction://media"/>
            <a:extLst>
              <a:ext uri="{FF2B5EF4-FFF2-40B4-BE49-F238E27FC236}">
                <a16:creationId xmlns:a16="http://schemas.microsoft.com/office/drawing/2014/main" id="{995CCFC1-63FF-4D31-ADBD-EB18F854AA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7446" y="1828800"/>
            <a:ext cx="9144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2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nty_title with we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3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473200" y="6477001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473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676400" y="1371600"/>
            <a:ext cx="84201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Image Analysis – </a:t>
            </a:r>
            <a:r>
              <a:rPr lang="en-US" sz="2400" kern="0" dirty="0" err="1">
                <a:latin typeface="+mj-lt"/>
                <a:ea typeface="+mj-ea"/>
                <a:cs typeface="+mj-cs"/>
              </a:rPr>
              <a:t>CantyVision</a:t>
            </a:r>
            <a:r>
              <a:rPr lang="en-US" sz="2400" kern="0" dirty="0">
                <a:latin typeface="+mj-lt"/>
                <a:ea typeface="+mj-ea"/>
                <a:cs typeface="+mj-cs"/>
              </a:rPr>
              <a:t> Software – Solids PSD</a:t>
            </a:r>
          </a:p>
        </p:txBody>
      </p:sp>
      <p:pic>
        <p:nvPicPr>
          <p:cNvPr id="2" name="Solids in Water PSD CVIA">
            <a:hlinkClick r:id="" action="ppaction://media"/>
            <a:extLst>
              <a:ext uri="{FF2B5EF4-FFF2-40B4-BE49-F238E27FC236}">
                <a16:creationId xmlns:a16="http://schemas.microsoft.com/office/drawing/2014/main" id="{08C1D471-B46E-470E-AAB3-096AE6FEE8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1824446"/>
            <a:ext cx="9116258" cy="434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0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nty_title with we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3200" y="152400"/>
            <a:ext cx="9245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473200" y="6477001"/>
            <a:ext cx="9245600" cy="244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JM Canty, Inc. · Buffalo, New York  ·  Phone: (716) 625-4227  | JM Canty, Ltd. · Dublin, Ireland · Phone: +353 (1) 882-9621</a:t>
            </a:r>
            <a:r>
              <a:rPr lang="en-US" sz="800">
                <a:solidFill>
                  <a:schemeClr val="bg1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473200" y="152400"/>
            <a:ext cx="92456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676400" y="1371600"/>
            <a:ext cx="88392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Image Analysis – </a:t>
            </a:r>
            <a:r>
              <a:rPr lang="en-US" sz="2400" kern="0" dirty="0" err="1">
                <a:latin typeface="+mj-lt"/>
                <a:ea typeface="+mj-ea"/>
                <a:cs typeface="+mj-cs"/>
              </a:rPr>
              <a:t>CantyVision</a:t>
            </a:r>
            <a:r>
              <a:rPr lang="en-US" sz="2400" kern="0" dirty="0">
                <a:latin typeface="+mj-lt"/>
                <a:ea typeface="+mj-ea"/>
                <a:cs typeface="+mj-cs"/>
              </a:rPr>
              <a:t> Software – Concentration / Size</a:t>
            </a:r>
          </a:p>
        </p:txBody>
      </p:sp>
      <p:pic>
        <p:nvPicPr>
          <p:cNvPr id="2" name="Op Scree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0250" y="1828801"/>
            <a:ext cx="8096250" cy="45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5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426</Words>
  <Application>Microsoft Office PowerPoint</Application>
  <PresentationFormat>Widescreen</PresentationFormat>
  <Paragraphs>38</Paragraphs>
  <Slides>8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Tahoma</vt:lpstr>
      <vt:lpstr>Office Theme</vt:lpstr>
      <vt:lpstr>PowerPoint Presentation</vt:lpstr>
      <vt:lpstr>Dynamic Imaging Basic Principle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 Canty, Jr.</dc:creator>
  <cp:lastModifiedBy>Tod Canty, Jr.</cp:lastModifiedBy>
  <cp:revision>1</cp:revision>
  <dcterms:created xsi:type="dcterms:W3CDTF">2020-09-16T13:56:20Z</dcterms:created>
  <dcterms:modified xsi:type="dcterms:W3CDTF">2020-09-16T14:03:37Z</dcterms:modified>
</cp:coreProperties>
</file>