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84" r:id="rId2"/>
    <p:sldId id="373" r:id="rId3"/>
    <p:sldId id="427" r:id="rId4"/>
    <p:sldId id="397" r:id="rId5"/>
    <p:sldId id="435" r:id="rId6"/>
    <p:sldId id="437" r:id="rId7"/>
    <p:sldId id="436" r:id="rId8"/>
    <p:sldId id="439" r:id="rId9"/>
    <p:sldId id="406" r:id="rId10"/>
    <p:sldId id="426" r:id="rId11"/>
    <p:sldId id="398" r:id="rId12"/>
    <p:sldId id="409" r:id="rId13"/>
    <p:sldId id="438" r:id="rId14"/>
    <p:sldId id="440" r:id="rId15"/>
    <p:sldId id="442" r:id="rId16"/>
    <p:sldId id="445" r:id="rId17"/>
    <p:sldId id="379" r:id="rId18"/>
    <p:sldId id="392" r:id="rId19"/>
    <p:sldId id="419" r:id="rId20"/>
    <p:sldId id="446" r:id="rId21"/>
    <p:sldId id="447" r:id="rId22"/>
    <p:sldId id="443" r:id="rId23"/>
    <p:sldId id="448" r:id="rId24"/>
    <p:sldId id="413" r:id="rId25"/>
    <p:sldId id="414" r:id="rId26"/>
    <p:sldId id="415" r:id="rId27"/>
    <p:sldId id="416" r:id="rId28"/>
    <p:sldId id="417" r:id="rId29"/>
    <p:sldId id="418" r:id="rId30"/>
    <p:sldId id="428" r:id="rId31"/>
    <p:sldId id="420" r:id="rId32"/>
    <p:sldId id="421" r:id="rId33"/>
    <p:sldId id="422" r:id="rId34"/>
    <p:sldId id="423" r:id="rId35"/>
    <p:sldId id="424" r:id="rId36"/>
    <p:sldId id="429" r:id="rId37"/>
    <p:sldId id="430" r:id="rId38"/>
    <p:sldId id="431" r:id="rId39"/>
    <p:sldId id="432" r:id="rId40"/>
    <p:sldId id="425" r:id="rId41"/>
  </p:sldIdLst>
  <p:sldSz cx="9906000" cy="6858000" type="A4"/>
  <p:notesSz cx="9296400" cy="70104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Dalton" initials="CD" lastIdx="1" clrIdx="0">
    <p:extLst>
      <p:ext uri="{19B8F6BF-5375-455C-9EA6-DF929625EA0E}">
        <p15:presenceInfo xmlns:p15="http://schemas.microsoft.com/office/powerpoint/2012/main" userId="S-1-5-21-4238397453-3859407216-2175834750-1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EAEAEA"/>
    <a:srgbClr val="CCE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734" autoAdjust="0"/>
    <p:restoredTop sz="97117" autoAdjust="0"/>
  </p:normalViewPr>
  <p:slideViewPr>
    <p:cSldViewPr>
      <p:cViewPr varScale="1">
        <p:scale>
          <a:sx n="110" d="100"/>
          <a:sy n="110" d="100"/>
        </p:scale>
        <p:origin x="888" y="108"/>
      </p:cViewPr>
      <p:guideLst>
        <p:guide orient="horz" pos="2160"/>
        <p:guide pos="312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70F174-EEDC-4B8A-8C12-6C25057D0FA5}" type="doc">
      <dgm:prSet loTypeId="urn:microsoft.com/office/officeart/2005/8/layout/hierarchy6" loCatId="hierarchy" qsTypeId="urn:microsoft.com/office/officeart/2005/8/quickstyle/simple1" qsCatId="simple" csTypeId="urn:microsoft.com/office/officeart/2005/8/colors/accent0_2" csCatId="mainScheme" phldr="1"/>
      <dgm:spPr/>
      <dgm:t>
        <a:bodyPr/>
        <a:lstStyle/>
        <a:p>
          <a:endParaRPr lang="en-IE"/>
        </a:p>
      </dgm:t>
    </dgm:pt>
    <dgm:pt modelId="{A25CE573-F3C1-4690-8332-39075D28641D}">
      <dgm:prSet phldrT="[Text]"/>
      <dgm:spPr/>
      <dgm:t>
        <a:bodyPr/>
        <a:lstStyle/>
        <a:p>
          <a:r>
            <a:rPr lang="en-IE" dirty="0"/>
            <a:t>Produced Water Analysis</a:t>
          </a:r>
        </a:p>
      </dgm:t>
    </dgm:pt>
    <dgm:pt modelId="{68F37437-DE0C-43E1-9F30-A1311EF3AC2D}" type="parTrans" cxnId="{20C3ECFE-E35E-4C4D-9CB1-0A546EFADA9E}">
      <dgm:prSet/>
      <dgm:spPr/>
      <dgm:t>
        <a:bodyPr/>
        <a:lstStyle/>
        <a:p>
          <a:endParaRPr lang="en-IE"/>
        </a:p>
      </dgm:t>
    </dgm:pt>
    <dgm:pt modelId="{79F25F38-0BB1-497C-B0C7-AA437E3564C3}" type="sibTrans" cxnId="{20C3ECFE-E35E-4C4D-9CB1-0A546EFADA9E}">
      <dgm:prSet/>
      <dgm:spPr/>
      <dgm:t>
        <a:bodyPr/>
        <a:lstStyle/>
        <a:p>
          <a:endParaRPr lang="en-IE"/>
        </a:p>
      </dgm:t>
    </dgm:pt>
    <dgm:pt modelId="{DCB92AD7-BCE6-462C-AFD8-0A2801C7D0EF}">
      <dgm:prSet phldrT="[Text]"/>
      <dgm:spPr/>
      <dgm:t>
        <a:bodyPr/>
        <a:lstStyle/>
        <a:p>
          <a:r>
            <a:rPr lang="en-IE" dirty="0"/>
            <a:t>Oil in Water</a:t>
          </a:r>
        </a:p>
      </dgm:t>
    </dgm:pt>
    <dgm:pt modelId="{692B5C82-A030-4B44-AC14-23E5EE77D753}" type="parTrans" cxnId="{3F7F0C30-78D0-4AF8-AB81-2B899D61AC1B}">
      <dgm:prSet/>
      <dgm:spPr/>
      <dgm:t>
        <a:bodyPr/>
        <a:lstStyle/>
        <a:p>
          <a:endParaRPr lang="en-IE" dirty="0"/>
        </a:p>
      </dgm:t>
    </dgm:pt>
    <dgm:pt modelId="{147E97CB-8400-468E-8D4C-AF7125B02947}" type="sibTrans" cxnId="{3F7F0C30-78D0-4AF8-AB81-2B899D61AC1B}">
      <dgm:prSet/>
      <dgm:spPr/>
      <dgm:t>
        <a:bodyPr/>
        <a:lstStyle/>
        <a:p>
          <a:endParaRPr lang="en-IE"/>
        </a:p>
      </dgm:t>
    </dgm:pt>
    <dgm:pt modelId="{0595CC83-4E15-48E7-90FB-916F9A3AE502}">
      <dgm:prSet phldrT="[Text]"/>
      <dgm:spPr/>
      <dgm:t>
        <a:bodyPr/>
        <a:lstStyle/>
        <a:p>
          <a:r>
            <a:rPr lang="en-IE" dirty="0"/>
            <a:t>Environmental</a:t>
          </a:r>
        </a:p>
      </dgm:t>
    </dgm:pt>
    <dgm:pt modelId="{64C269EB-1108-4676-A810-D356273960B2}" type="parTrans" cxnId="{CD8D3F80-8E90-4484-AD48-57331E2D3441}">
      <dgm:prSet/>
      <dgm:spPr/>
      <dgm:t>
        <a:bodyPr/>
        <a:lstStyle/>
        <a:p>
          <a:endParaRPr lang="en-IE" dirty="0"/>
        </a:p>
      </dgm:t>
    </dgm:pt>
    <dgm:pt modelId="{00AC8B3E-17BA-42AE-B13B-C155A15E52BB}" type="sibTrans" cxnId="{CD8D3F80-8E90-4484-AD48-57331E2D3441}">
      <dgm:prSet/>
      <dgm:spPr/>
      <dgm:t>
        <a:bodyPr/>
        <a:lstStyle/>
        <a:p>
          <a:endParaRPr lang="en-IE"/>
        </a:p>
      </dgm:t>
    </dgm:pt>
    <dgm:pt modelId="{8D64646E-E4AC-48A3-BD65-353C5A9DEC1D}">
      <dgm:prSet phldrT="[Text]"/>
      <dgm:spPr/>
      <dgm:t>
        <a:bodyPr/>
        <a:lstStyle/>
        <a:p>
          <a:r>
            <a:rPr lang="en-IE" dirty="0"/>
            <a:t>TSS in Water</a:t>
          </a:r>
        </a:p>
      </dgm:t>
    </dgm:pt>
    <dgm:pt modelId="{C2409729-0B0A-4754-B321-16737D6CE306}" type="parTrans" cxnId="{8B3104C9-2B98-4E63-B978-E4467E391644}">
      <dgm:prSet/>
      <dgm:spPr/>
      <dgm:t>
        <a:bodyPr/>
        <a:lstStyle/>
        <a:p>
          <a:endParaRPr lang="en-IE" dirty="0"/>
        </a:p>
      </dgm:t>
    </dgm:pt>
    <dgm:pt modelId="{CA02C148-ACE1-4C49-BB03-0D7A9BD7D979}" type="sibTrans" cxnId="{8B3104C9-2B98-4E63-B978-E4467E391644}">
      <dgm:prSet/>
      <dgm:spPr/>
      <dgm:t>
        <a:bodyPr/>
        <a:lstStyle/>
        <a:p>
          <a:endParaRPr lang="en-IE"/>
        </a:p>
      </dgm:t>
    </dgm:pt>
    <dgm:pt modelId="{BAC1CAAD-36DE-44B4-BF53-35CDBECF205A}">
      <dgm:prSet phldrT="[Text]"/>
      <dgm:spPr/>
      <dgm:t>
        <a:bodyPr/>
        <a:lstStyle/>
        <a:p>
          <a:r>
            <a:rPr lang="en-IE" dirty="0"/>
            <a:t>Process Control &amp; Optimisation</a:t>
          </a:r>
        </a:p>
      </dgm:t>
    </dgm:pt>
    <dgm:pt modelId="{4FA1C89A-16FA-4E20-9069-EBF4CA4AE221}" type="parTrans" cxnId="{2AF3619B-9B1D-424F-90D8-246C084E961C}">
      <dgm:prSet/>
      <dgm:spPr/>
      <dgm:t>
        <a:bodyPr/>
        <a:lstStyle/>
        <a:p>
          <a:endParaRPr lang="en-IE" dirty="0"/>
        </a:p>
      </dgm:t>
    </dgm:pt>
    <dgm:pt modelId="{D13EBD39-464A-42F0-8DE4-4CF4CB7BBBAE}" type="sibTrans" cxnId="{2AF3619B-9B1D-424F-90D8-246C084E961C}">
      <dgm:prSet/>
      <dgm:spPr/>
      <dgm:t>
        <a:bodyPr/>
        <a:lstStyle/>
        <a:p>
          <a:endParaRPr lang="en-IE"/>
        </a:p>
      </dgm:t>
    </dgm:pt>
    <dgm:pt modelId="{426B83C6-1776-45D1-BFD7-966AB58898B4}">
      <dgm:prSet phldrT="[Text]"/>
      <dgm:spPr/>
      <dgm:t>
        <a:bodyPr/>
        <a:lstStyle/>
        <a:p>
          <a:r>
            <a:rPr lang="en-IE" dirty="0"/>
            <a:t>Process Control &amp; Optimisation</a:t>
          </a:r>
        </a:p>
      </dgm:t>
    </dgm:pt>
    <dgm:pt modelId="{C9CBB437-C3E3-4BD6-B0F1-2AC077137302}" type="parTrans" cxnId="{4D732729-1378-4490-8285-DE9B84E029CB}">
      <dgm:prSet/>
      <dgm:spPr/>
      <dgm:t>
        <a:bodyPr/>
        <a:lstStyle/>
        <a:p>
          <a:endParaRPr lang="en-IE"/>
        </a:p>
      </dgm:t>
    </dgm:pt>
    <dgm:pt modelId="{310758C3-29A7-42B0-831F-07B47E7C157B}" type="sibTrans" cxnId="{4D732729-1378-4490-8285-DE9B84E029CB}">
      <dgm:prSet/>
      <dgm:spPr/>
      <dgm:t>
        <a:bodyPr/>
        <a:lstStyle/>
        <a:p>
          <a:endParaRPr lang="en-IE"/>
        </a:p>
      </dgm:t>
    </dgm:pt>
    <dgm:pt modelId="{9DC489F3-6736-48FA-8F72-670DC5AF411B}">
      <dgm:prSet phldrT="[Text]"/>
      <dgm:spPr/>
      <dgm:t>
        <a:bodyPr/>
        <a:lstStyle/>
        <a:p>
          <a:r>
            <a:rPr lang="en-IE" dirty="0"/>
            <a:t>Separation Equipment / Chemical Performance Analysis</a:t>
          </a:r>
        </a:p>
      </dgm:t>
    </dgm:pt>
    <dgm:pt modelId="{708DD92A-28D3-471B-99DB-F59BCBDCD0E7}" type="parTrans" cxnId="{FC0BBFC5-6F57-4F5F-9300-DF946C35810F}">
      <dgm:prSet/>
      <dgm:spPr/>
      <dgm:t>
        <a:bodyPr/>
        <a:lstStyle/>
        <a:p>
          <a:endParaRPr lang="en-IE"/>
        </a:p>
      </dgm:t>
    </dgm:pt>
    <dgm:pt modelId="{751F9D90-1DEE-41C7-A036-6B157987C043}" type="sibTrans" cxnId="{FC0BBFC5-6F57-4F5F-9300-DF946C35810F}">
      <dgm:prSet/>
      <dgm:spPr/>
      <dgm:t>
        <a:bodyPr/>
        <a:lstStyle/>
        <a:p>
          <a:endParaRPr lang="en-IE"/>
        </a:p>
      </dgm:t>
    </dgm:pt>
    <dgm:pt modelId="{E505E06E-7A93-4FEB-91BB-59ADD1FF47D9}">
      <dgm:prSet phldrT="[Text]"/>
      <dgm:spPr/>
      <dgm:t>
        <a:bodyPr/>
        <a:lstStyle/>
        <a:p>
          <a:r>
            <a:rPr lang="en-IE" dirty="0"/>
            <a:t>30ppm Dispersed Oil in Water</a:t>
          </a:r>
        </a:p>
      </dgm:t>
    </dgm:pt>
    <dgm:pt modelId="{DD0A6404-87AC-4614-A8BD-112A487806AB}" type="parTrans" cxnId="{92707FCD-78BB-4E70-9D85-514A5FED88A3}">
      <dgm:prSet/>
      <dgm:spPr/>
      <dgm:t>
        <a:bodyPr/>
        <a:lstStyle/>
        <a:p>
          <a:endParaRPr lang="en-IE"/>
        </a:p>
      </dgm:t>
    </dgm:pt>
    <dgm:pt modelId="{2C7A8ECC-FDB7-4158-95FA-7E739237E517}" type="sibTrans" cxnId="{92707FCD-78BB-4E70-9D85-514A5FED88A3}">
      <dgm:prSet/>
      <dgm:spPr/>
      <dgm:t>
        <a:bodyPr/>
        <a:lstStyle/>
        <a:p>
          <a:endParaRPr lang="en-IE"/>
        </a:p>
      </dgm:t>
    </dgm:pt>
    <dgm:pt modelId="{256FFADE-46B5-4D13-9AB1-AACB12E0B3BB}">
      <dgm:prSet phldrT="[Text]"/>
      <dgm:spPr/>
      <dgm:t>
        <a:bodyPr/>
        <a:lstStyle/>
        <a:p>
          <a:r>
            <a:rPr lang="en-IE" dirty="0"/>
            <a:t>Separation Equipment Performance Analysis</a:t>
          </a:r>
        </a:p>
      </dgm:t>
    </dgm:pt>
    <dgm:pt modelId="{5E197B59-32A4-4E99-A9D0-D817B540BC35}" type="parTrans" cxnId="{C4F54492-289C-480B-9DF8-72DA615CA835}">
      <dgm:prSet/>
      <dgm:spPr/>
      <dgm:t>
        <a:bodyPr/>
        <a:lstStyle/>
        <a:p>
          <a:endParaRPr lang="en-IE"/>
        </a:p>
      </dgm:t>
    </dgm:pt>
    <dgm:pt modelId="{0A8B17CB-0B9E-4323-AC58-DFBA465A2A36}" type="sibTrans" cxnId="{C4F54492-289C-480B-9DF8-72DA615CA835}">
      <dgm:prSet/>
      <dgm:spPr/>
      <dgm:t>
        <a:bodyPr/>
        <a:lstStyle/>
        <a:p>
          <a:endParaRPr lang="en-IE"/>
        </a:p>
      </dgm:t>
    </dgm:pt>
    <dgm:pt modelId="{3F1DEF45-B09F-4AB6-98D2-EB5B2F4A6A1D}">
      <dgm:prSet phldrT="[Text]"/>
      <dgm:spPr/>
      <dgm:t>
        <a:bodyPr/>
        <a:lstStyle/>
        <a:p>
          <a:r>
            <a:rPr lang="en-IE" dirty="0"/>
            <a:t>WFI – TSS Size &amp; Concentration Analysis to Avoid Well Plugging</a:t>
          </a:r>
        </a:p>
      </dgm:t>
    </dgm:pt>
    <dgm:pt modelId="{538AC29E-F846-4E8A-B3C6-A9684AD2CD64}" type="parTrans" cxnId="{EFF555EE-08E2-4D68-9EA8-4311D421B341}">
      <dgm:prSet/>
      <dgm:spPr/>
      <dgm:t>
        <a:bodyPr/>
        <a:lstStyle/>
        <a:p>
          <a:endParaRPr lang="en-IE"/>
        </a:p>
      </dgm:t>
    </dgm:pt>
    <dgm:pt modelId="{2C1136E4-BA65-4E88-B7CA-662EC549B10F}" type="sibTrans" cxnId="{EFF555EE-08E2-4D68-9EA8-4311D421B341}">
      <dgm:prSet/>
      <dgm:spPr/>
      <dgm:t>
        <a:bodyPr/>
        <a:lstStyle/>
        <a:p>
          <a:endParaRPr lang="en-IE"/>
        </a:p>
      </dgm:t>
    </dgm:pt>
    <dgm:pt modelId="{AE16FB74-92F7-4B3A-8045-D39605161725}">
      <dgm:prSet phldrT="[Text]"/>
      <dgm:spPr/>
      <dgm:t>
        <a:bodyPr/>
        <a:lstStyle/>
        <a:p>
          <a:r>
            <a:rPr lang="en-IE" dirty="0"/>
            <a:t>Well Formation Studies – Core Sample Testing</a:t>
          </a:r>
        </a:p>
      </dgm:t>
    </dgm:pt>
    <dgm:pt modelId="{26A99851-EC93-4678-9E71-3F3CD4972019}" type="parTrans" cxnId="{A30C5BAF-E831-4ECD-ABDB-3C12F0458AE9}">
      <dgm:prSet/>
      <dgm:spPr/>
      <dgm:t>
        <a:bodyPr/>
        <a:lstStyle/>
        <a:p>
          <a:endParaRPr lang="en-IE"/>
        </a:p>
      </dgm:t>
    </dgm:pt>
    <dgm:pt modelId="{B1B4668C-A91E-4C09-8BCC-D1E6110962BF}" type="sibTrans" cxnId="{A30C5BAF-E831-4ECD-ABDB-3C12F0458AE9}">
      <dgm:prSet/>
      <dgm:spPr/>
      <dgm:t>
        <a:bodyPr/>
        <a:lstStyle/>
        <a:p>
          <a:endParaRPr lang="en-IE"/>
        </a:p>
      </dgm:t>
    </dgm:pt>
    <dgm:pt modelId="{6020256D-0C73-4B7E-B609-6FB3F52CB1C8}" type="pres">
      <dgm:prSet presAssocID="{A570F174-EEDC-4B8A-8C12-6C25057D0FA5}" presName="mainComposite" presStyleCnt="0">
        <dgm:presLayoutVars>
          <dgm:chPref val="1"/>
          <dgm:dir/>
          <dgm:animOne val="branch"/>
          <dgm:animLvl val="lvl"/>
          <dgm:resizeHandles val="exact"/>
        </dgm:presLayoutVars>
      </dgm:prSet>
      <dgm:spPr/>
    </dgm:pt>
    <dgm:pt modelId="{CA533934-9217-402D-96E0-EF5E6D13DF4E}" type="pres">
      <dgm:prSet presAssocID="{A570F174-EEDC-4B8A-8C12-6C25057D0FA5}" presName="hierFlow" presStyleCnt="0"/>
      <dgm:spPr/>
    </dgm:pt>
    <dgm:pt modelId="{CE8E524D-A8E1-442D-9488-709CA4465A20}" type="pres">
      <dgm:prSet presAssocID="{A570F174-EEDC-4B8A-8C12-6C25057D0FA5}" presName="hierChild1" presStyleCnt="0">
        <dgm:presLayoutVars>
          <dgm:chPref val="1"/>
          <dgm:animOne val="branch"/>
          <dgm:animLvl val="lvl"/>
        </dgm:presLayoutVars>
      </dgm:prSet>
      <dgm:spPr/>
    </dgm:pt>
    <dgm:pt modelId="{C328B3ED-8EAD-4227-95FE-1D154375AD05}" type="pres">
      <dgm:prSet presAssocID="{A25CE573-F3C1-4690-8332-39075D28641D}" presName="Name14" presStyleCnt="0"/>
      <dgm:spPr/>
    </dgm:pt>
    <dgm:pt modelId="{5691A1A1-3682-42B5-B534-C66F884F71CC}" type="pres">
      <dgm:prSet presAssocID="{A25CE573-F3C1-4690-8332-39075D28641D}" presName="level1Shape" presStyleLbl="node0" presStyleIdx="0" presStyleCnt="1">
        <dgm:presLayoutVars>
          <dgm:chPref val="3"/>
        </dgm:presLayoutVars>
      </dgm:prSet>
      <dgm:spPr/>
    </dgm:pt>
    <dgm:pt modelId="{D17F7047-40A1-4F00-B710-62C7457939FC}" type="pres">
      <dgm:prSet presAssocID="{A25CE573-F3C1-4690-8332-39075D28641D}" presName="hierChild2" presStyleCnt="0"/>
      <dgm:spPr/>
    </dgm:pt>
    <dgm:pt modelId="{EAA5C1CB-46D1-40F3-AFE5-1FB456E37855}" type="pres">
      <dgm:prSet presAssocID="{692B5C82-A030-4B44-AC14-23E5EE77D753}" presName="Name19" presStyleLbl="parChTrans1D2" presStyleIdx="0" presStyleCnt="2"/>
      <dgm:spPr/>
    </dgm:pt>
    <dgm:pt modelId="{E9EFAC71-704F-42A1-B3A0-E8F4E96A0DB7}" type="pres">
      <dgm:prSet presAssocID="{DCB92AD7-BCE6-462C-AFD8-0A2801C7D0EF}" presName="Name21" presStyleCnt="0"/>
      <dgm:spPr/>
    </dgm:pt>
    <dgm:pt modelId="{8E273FEA-8556-4667-B8E2-E1BD3CF65E41}" type="pres">
      <dgm:prSet presAssocID="{DCB92AD7-BCE6-462C-AFD8-0A2801C7D0EF}" presName="level2Shape" presStyleLbl="node2" presStyleIdx="0" presStyleCnt="2"/>
      <dgm:spPr/>
    </dgm:pt>
    <dgm:pt modelId="{7C61BC06-BFED-437C-86DE-1259E9A6CA50}" type="pres">
      <dgm:prSet presAssocID="{DCB92AD7-BCE6-462C-AFD8-0A2801C7D0EF}" presName="hierChild3" presStyleCnt="0"/>
      <dgm:spPr/>
    </dgm:pt>
    <dgm:pt modelId="{E32CDA5F-9BDF-4CED-9E8C-70521D8FDD34}" type="pres">
      <dgm:prSet presAssocID="{64C269EB-1108-4676-A810-D356273960B2}" presName="Name19" presStyleLbl="parChTrans1D3" presStyleIdx="0" presStyleCnt="3"/>
      <dgm:spPr/>
    </dgm:pt>
    <dgm:pt modelId="{03FD8EA5-E667-443B-B986-F33766C6242B}" type="pres">
      <dgm:prSet presAssocID="{0595CC83-4E15-48E7-90FB-916F9A3AE502}" presName="Name21" presStyleCnt="0"/>
      <dgm:spPr/>
    </dgm:pt>
    <dgm:pt modelId="{ED8ED8C8-FA6A-444B-92EF-E41F85302046}" type="pres">
      <dgm:prSet presAssocID="{0595CC83-4E15-48E7-90FB-916F9A3AE502}" presName="level2Shape" presStyleLbl="node3" presStyleIdx="0" presStyleCnt="3"/>
      <dgm:spPr/>
    </dgm:pt>
    <dgm:pt modelId="{30746479-9176-4FAC-AD79-FF692B0A9DBB}" type="pres">
      <dgm:prSet presAssocID="{0595CC83-4E15-48E7-90FB-916F9A3AE502}" presName="hierChild3" presStyleCnt="0"/>
      <dgm:spPr/>
    </dgm:pt>
    <dgm:pt modelId="{7B5D4000-4445-43EB-BF8C-0F749E4F0A48}" type="pres">
      <dgm:prSet presAssocID="{DD0A6404-87AC-4614-A8BD-112A487806AB}" presName="Name19" presStyleLbl="parChTrans1D4" presStyleIdx="0" presStyleCnt="5"/>
      <dgm:spPr/>
    </dgm:pt>
    <dgm:pt modelId="{89ACF708-6025-44AD-A216-8014344F7A8C}" type="pres">
      <dgm:prSet presAssocID="{E505E06E-7A93-4FEB-91BB-59ADD1FF47D9}" presName="Name21" presStyleCnt="0"/>
      <dgm:spPr/>
    </dgm:pt>
    <dgm:pt modelId="{C52E93AF-DBFB-4A07-8EE0-96161706C79F}" type="pres">
      <dgm:prSet presAssocID="{E505E06E-7A93-4FEB-91BB-59ADD1FF47D9}" presName="level2Shape" presStyleLbl="node4" presStyleIdx="0" presStyleCnt="5"/>
      <dgm:spPr/>
    </dgm:pt>
    <dgm:pt modelId="{3AAF3A3F-16CD-4150-93FB-1D8C98FFB8E1}" type="pres">
      <dgm:prSet presAssocID="{E505E06E-7A93-4FEB-91BB-59ADD1FF47D9}" presName="hierChild3" presStyleCnt="0"/>
      <dgm:spPr/>
    </dgm:pt>
    <dgm:pt modelId="{E0F8AF92-2552-47CA-A128-19ECF30F7E2A}" type="pres">
      <dgm:prSet presAssocID="{C9CBB437-C3E3-4BD6-B0F1-2AC077137302}" presName="Name19" presStyleLbl="parChTrans1D3" presStyleIdx="1" presStyleCnt="3"/>
      <dgm:spPr/>
    </dgm:pt>
    <dgm:pt modelId="{F5993134-E44A-4F3D-B040-4DFC6247DFD3}" type="pres">
      <dgm:prSet presAssocID="{426B83C6-1776-45D1-BFD7-966AB58898B4}" presName="Name21" presStyleCnt="0"/>
      <dgm:spPr/>
    </dgm:pt>
    <dgm:pt modelId="{95AAC9D9-7A38-4D34-A5F0-594CBBA802C0}" type="pres">
      <dgm:prSet presAssocID="{426B83C6-1776-45D1-BFD7-966AB58898B4}" presName="level2Shape" presStyleLbl="node3" presStyleIdx="1" presStyleCnt="3"/>
      <dgm:spPr/>
    </dgm:pt>
    <dgm:pt modelId="{1139E80D-AB0E-4A52-9C25-F84649D00FAC}" type="pres">
      <dgm:prSet presAssocID="{426B83C6-1776-45D1-BFD7-966AB58898B4}" presName="hierChild3" presStyleCnt="0"/>
      <dgm:spPr/>
    </dgm:pt>
    <dgm:pt modelId="{E2C376AC-B4F2-4157-BA57-E9B86CCA7AB1}" type="pres">
      <dgm:prSet presAssocID="{708DD92A-28D3-471B-99DB-F59BCBDCD0E7}" presName="Name19" presStyleLbl="parChTrans1D4" presStyleIdx="1" presStyleCnt="5"/>
      <dgm:spPr/>
    </dgm:pt>
    <dgm:pt modelId="{95A76320-2E93-4197-8E9C-9C69B74B2160}" type="pres">
      <dgm:prSet presAssocID="{9DC489F3-6736-48FA-8F72-670DC5AF411B}" presName="Name21" presStyleCnt="0"/>
      <dgm:spPr/>
    </dgm:pt>
    <dgm:pt modelId="{49CF21FA-0960-46DF-BBC8-7C449284B5AF}" type="pres">
      <dgm:prSet presAssocID="{9DC489F3-6736-48FA-8F72-670DC5AF411B}" presName="level2Shape" presStyleLbl="node4" presStyleIdx="1" presStyleCnt="5"/>
      <dgm:spPr/>
    </dgm:pt>
    <dgm:pt modelId="{2A88425C-1239-4F59-94CF-D82D644AF60E}" type="pres">
      <dgm:prSet presAssocID="{9DC489F3-6736-48FA-8F72-670DC5AF411B}" presName="hierChild3" presStyleCnt="0"/>
      <dgm:spPr/>
    </dgm:pt>
    <dgm:pt modelId="{4C22120F-01E5-44AE-99EF-DC766FC92B64}" type="pres">
      <dgm:prSet presAssocID="{C2409729-0B0A-4754-B321-16737D6CE306}" presName="Name19" presStyleLbl="parChTrans1D2" presStyleIdx="1" presStyleCnt="2"/>
      <dgm:spPr/>
    </dgm:pt>
    <dgm:pt modelId="{E320FB25-5149-40BC-A220-B9EDCE92C6F2}" type="pres">
      <dgm:prSet presAssocID="{8D64646E-E4AC-48A3-BD65-353C5A9DEC1D}" presName="Name21" presStyleCnt="0"/>
      <dgm:spPr/>
    </dgm:pt>
    <dgm:pt modelId="{0BBF9CEB-0310-43AC-B099-FDAFDE54B95A}" type="pres">
      <dgm:prSet presAssocID="{8D64646E-E4AC-48A3-BD65-353C5A9DEC1D}" presName="level2Shape" presStyleLbl="node2" presStyleIdx="1" presStyleCnt="2"/>
      <dgm:spPr/>
    </dgm:pt>
    <dgm:pt modelId="{54A10901-604F-4AAF-B751-40D8897E9BD3}" type="pres">
      <dgm:prSet presAssocID="{8D64646E-E4AC-48A3-BD65-353C5A9DEC1D}" presName="hierChild3" presStyleCnt="0"/>
      <dgm:spPr/>
    </dgm:pt>
    <dgm:pt modelId="{6758EBA0-A85E-4E43-AE9D-5CE54C6A1313}" type="pres">
      <dgm:prSet presAssocID="{4FA1C89A-16FA-4E20-9069-EBF4CA4AE221}" presName="Name19" presStyleLbl="parChTrans1D3" presStyleIdx="2" presStyleCnt="3"/>
      <dgm:spPr/>
    </dgm:pt>
    <dgm:pt modelId="{EE3CEC6B-0023-450B-BC2D-76D77017FFF4}" type="pres">
      <dgm:prSet presAssocID="{BAC1CAAD-36DE-44B4-BF53-35CDBECF205A}" presName="Name21" presStyleCnt="0"/>
      <dgm:spPr/>
    </dgm:pt>
    <dgm:pt modelId="{01D0A122-F92E-4672-8ABE-0EF9674EEAD1}" type="pres">
      <dgm:prSet presAssocID="{BAC1CAAD-36DE-44B4-BF53-35CDBECF205A}" presName="level2Shape" presStyleLbl="node3" presStyleIdx="2" presStyleCnt="3"/>
      <dgm:spPr/>
    </dgm:pt>
    <dgm:pt modelId="{5A076666-2706-4D17-96B6-9D1811162EC1}" type="pres">
      <dgm:prSet presAssocID="{BAC1CAAD-36DE-44B4-BF53-35CDBECF205A}" presName="hierChild3" presStyleCnt="0"/>
      <dgm:spPr/>
    </dgm:pt>
    <dgm:pt modelId="{F7B3C3A3-8B8F-4006-B8F9-836955FA1545}" type="pres">
      <dgm:prSet presAssocID="{5E197B59-32A4-4E99-A9D0-D817B540BC35}" presName="Name19" presStyleLbl="parChTrans1D4" presStyleIdx="2" presStyleCnt="5"/>
      <dgm:spPr/>
    </dgm:pt>
    <dgm:pt modelId="{3FFD38EF-FB66-4385-955D-4EC5C263622A}" type="pres">
      <dgm:prSet presAssocID="{256FFADE-46B5-4D13-9AB1-AACB12E0B3BB}" presName="Name21" presStyleCnt="0"/>
      <dgm:spPr/>
    </dgm:pt>
    <dgm:pt modelId="{92CE9FC2-FC8E-4191-916E-66512A88FECA}" type="pres">
      <dgm:prSet presAssocID="{256FFADE-46B5-4D13-9AB1-AACB12E0B3BB}" presName="level2Shape" presStyleLbl="node4" presStyleIdx="2" presStyleCnt="5"/>
      <dgm:spPr/>
    </dgm:pt>
    <dgm:pt modelId="{8CBF4045-CD43-4AC3-8C47-71E4B7ED33DA}" type="pres">
      <dgm:prSet presAssocID="{256FFADE-46B5-4D13-9AB1-AACB12E0B3BB}" presName="hierChild3" presStyleCnt="0"/>
      <dgm:spPr/>
    </dgm:pt>
    <dgm:pt modelId="{71D24608-5D4E-48D2-81E8-233AB941D1F3}" type="pres">
      <dgm:prSet presAssocID="{538AC29E-F846-4E8A-B3C6-A9684AD2CD64}" presName="Name19" presStyleLbl="parChTrans1D4" presStyleIdx="3" presStyleCnt="5"/>
      <dgm:spPr/>
    </dgm:pt>
    <dgm:pt modelId="{92034910-E83A-49E2-A9B8-F18C8B600FC4}" type="pres">
      <dgm:prSet presAssocID="{3F1DEF45-B09F-4AB6-98D2-EB5B2F4A6A1D}" presName="Name21" presStyleCnt="0"/>
      <dgm:spPr/>
    </dgm:pt>
    <dgm:pt modelId="{321B095C-D5B0-4423-8AD0-AF9DEA597316}" type="pres">
      <dgm:prSet presAssocID="{3F1DEF45-B09F-4AB6-98D2-EB5B2F4A6A1D}" presName="level2Shape" presStyleLbl="node4" presStyleIdx="3" presStyleCnt="5"/>
      <dgm:spPr/>
    </dgm:pt>
    <dgm:pt modelId="{8B6E94C8-EF59-4D00-A962-E36892A16E0F}" type="pres">
      <dgm:prSet presAssocID="{3F1DEF45-B09F-4AB6-98D2-EB5B2F4A6A1D}" presName="hierChild3" presStyleCnt="0"/>
      <dgm:spPr/>
    </dgm:pt>
    <dgm:pt modelId="{5E4A307C-75A5-4D63-807A-19B1C715A2DD}" type="pres">
      <dgm:prSet presAssocID="{26A99851-EC93-4678-9E71-3F3CD4972019}" presName="Name19" presStyleLbl="parChTrans1D4" presStyleIdx="4" presStyleCnt="5"/>
      <dgm:spPr/>
    </dgm:pt>
    <dgm:pt modelId="{FE2A632A-08E7-4BA0-9FB7-A05EE3C89814}" type="pres">
      <dgm:prSet presAssocID="{AE16FB74-92F7-4B3A-8045-D39605161725}" presName="Name21" presStyleCnt="0"/>
      <dgm:spPr/>
    </dgm:pt>
    <dgm:pt modelId="{4C0A05D0-1107-4634-9840-EC1F5D4ACFFE}" type="pres">
      <dgm:prSet presAssocID="{AE16FB74-92F7-4B3A-8045-D39605161725}" presName="level2Shape" presStyleLbl="node4" presStyleIdx="4" presStyleCnt="5"/>
      <dgm:spPr/>
    </dgm:pt>
    <dgm:pt modelId="{504F8054-7045-4F58-8D00-370802833D0B}" type="pres">
      <dgm:prSet presAssocID="{AE16FB74-92F7-4B3A-8045-D39605161725}" presName="hierChild3" presStyleCnt="0"/>
      <dgm:spPr/>
    </dgm:pt>
    <dgm:pt modelId="{8EC4883C-BA0F-410A-B30D-C8DB7043D331}" type="pres">
      <dgm:prSet presAssocID="{A570F174-EEDC-4B8A-8C12-6C25057D0FA5}" presName="bgShapesFlow" presStyleCnt="0"/>
      <dgm:spPr/>
    </dgm:pt>
  </dgm:ptLst>
  <dgm:cxnLst>
    <dgm:cxn modelId="{EE24470E-592F-4FA8-A0B2-1774C315E5B0}" type="presOf" srcId="{5E197B59-32A4-4E99-A9D0-D817B540BC35}" destId="{F7B3C3A3-8B8F-4006-B8F9-836955FA1545}" srcOrd="0" destOrd="0" presId="urn:microsoft.com/office/officeart/2005/8/layout/hierarchy6"/>
    <dgm:cxn modelId="{C7B3F020-6E62-42AB-9050-1AACA065ECC1}" type="presOf" srcId="{C9CBB437-C3E3-4BD6-B0F1-2AC077137302}" destId="{E0F8AF92-2552-47CA-A128-19ECF30F7E2A}" srcOrd="0" destOrd="0" presId="urn:microsoft.com/office/officeart/2005/8/layout/hierarchy6"/>
    <dgm:cxn modelId="{CBBF0627-288F-4341-9038-9F1236949AEC}" type="presOf" srcId="{3F1DEF45-B09F-4AB6-98D2-EB5B2F4A6A1D}" destId="{321B095C-D5B0-4423-8AD0-AF9DEA597316}" srcOrd="0" destOrd="0" presId="urn:microsoft.com/office/officeart/2005/8/layout/hierarchy6"/>
    <dgm:cxn modelId="{4D732729-1378-4490-8285-DE9B84E029CB}" srcId="{DCB92AD7-BCE6-462C-AFD8-0A2801C7D0EF}" destId="{426B83C6-1776-45D1-BFD7-966AB58898B4}" srcOrd="1" destOrd="0" parTransId="{C9CBB437-C3E3-4BD6-B0F1-2AC077137302}" sibTransId="{310758C3-29A7-42B0-831F-07B47E7C157B}"/>
    <dgm:cxn modelId="{3F7F0C30-78D0-4AF8-AB81-2B899D61AC1B}" srcId="{A25CE573-F3C1-4690-8332-39075D28641D}" destId="{DCB92AD7-BCE6-462C-AFD8-0A2801C7D0EF}" srcOrd="0" destOrd="0" parTransId="{692B5C82-A030-4B44-AC14-23E5EE77D753}" sibTransId="{147E97CB-8400-468E-8D4C-AF7125B02947}"/>
    <dgm:cxn modelId="{B1F3985C-521F-4A0A-A2A4-A52010F1E91C}" type="presOf" srcId="{AE16FB74-92F7-4B3A-8045-D39605161725}" destId="{4C0A05D0-1107-4634-9840-EC1F5D4ACFFE}" srcOrd="0" destOrd="0" presId="urn:microsoft.com/office/officeart/2005/8/layout/hierarchy6"/>
    <dgm:cxn modelId="{246C7C5F-E7BE-4425-A7E7-3617C34042EC}" type="presOf" srcId="{A25CE573-F3C1-4690-8332-39075D28641D}" destId="{5691A1A1-3682-42B5-B534-C66F884F71CC}" srcOrd="0" destOrd="0" presId="urn:microsoft.com/office/officeart/2005/8/layout/hierarchy6"/>
    <dgm:cxn modelId="{58FCD260-1676-486C-BE28-FF32DCB7F90A}" type="presOf" srcId="{8D64646E-E4AC-48A3-BD65-353C5A9DEC1D}" destId="{0BBF9CEB-0310-43AC-B099-FDAFDE54B95A}" srcOrd="0" destOrd="0" presId="urn:microsoft.com/office/officeart/2005/8/layout/hierarchy6"/>
    <dgm:cxn modelId="{DE0F7E62-98B9-49C7-8DC8-8EB3F67F3F4B}" type="presOf" srcId="{C2409729-0B0A-4754-B321-16737D6CE306}" destId="{4C22120F-01E5-44AE-99EF-DC766FC92B64}" srcOrd="0" destOrd="0" presId="urn:microsoft.com/office/officeart/2005/8/layout/hierarchy6"/>
    <dgm:cxn modelId="{490BE964-03CE-49F8-BFAE-40D546A841CF}" type="presOf" srcId="{256FFADE-46B5-4D13-9AB1-AACB12E0B3BB}" destId="{92CE9FC2-FC8E-4191-916E-66512A88FECA}" srcOrd="0" destOrd="0" presId="urn:microsoft.com/office/officeart/2005/8/layout/hierarchy6"/>
    <dgm:cxn modelId="{86E10D66-7F38-4A70-A789-4A7FE1D7CFA8}" type="presOf" srcId="{708DD92A-28D3-471B-99DB-F59BCBDCD0E7}" destId="{E2C376AC-B4F2-4157-BA57-E9B86CCA7AB1}" srcOrd="0" destOrd="0" presId="urn:microsoft.com/office/officeart/2005/8/layout/hierarchy6"/>
    <dgm:cxn modelId="{AA697A69-4FC5-4042-A633-4056435F0EB9}" type="presOf" srcId="{A570F174-EEDC-4B8A-8C12-6C25057D0FA5}" destId="{6020256D-0C73-4B7E-B609-6FB3F52CB1C8}" srcOrd="0" destOrd="0" presId="urn:microsoft.com/office/officeart/2005/8/layout/hierarchy6"/>
    <dgm:cxn modelId="{7A670D70-DCE3-4678-A734-47E56A5DBCE6}" type="presOf" srcId="{E505E06E-7A93-4FEB-91BB-59ADD1FF47D9}" destId="{C52E93AF-DBFB-4A07-8EE0-96161706C79F}" srcOrd="0" destOrd="0" presId="urn:microsoft.com/office/officeart/2005/8/layout/hierarchy6"/>
    <dgm:cxn modelId="{20840576-1836-43FC-BCE4-9961099A7681}" type="presOf" srcId="{538AC29E-F846-4E8A-B3C6-A9684AD2CD64}" destId="{71D24608-5D4E-48D2-81E8-233AB941D1F3}" srcOrd="0" destOrd="0" presId="urn:microsoft.com/office/officeart/2005/8/layout/hierarchy6"/>
    <dgm:cxn modelId="{60AD6B79-4499-4814-9BCB-D4F36C9C6898}" type="presOf" srcId="{DCB92AD7-BCE6-462C-AFD8-0A2801C7D0EF}" destId="{8E273FEA-8556-4667-B8E2-E1BD3CF65E41}" srcOrd="0" destOrd="0" presId="urn:microsoft.com/office/officeart/2005/8/layout/hierarchy6"/>
    <dgm:cxn modelId="{CD8D3F80-8E90-4484-AD48-57331E2D3441}" srcId="{DCB92AD7-BCE6-462C-AFD8-0A2801C7D0EF}" destId="{0595CC83-4E15-48E7-90FB-916F9A3AE502}" srcOrd="0" destOrd="0" parTransId="{64C269EB-1108-4676-A810-D356273960B2}" sibTransId="{00AC8B3E-17BA-42AE-B13B-C155A15E52BB}"/>
    <dgm:cxn modelId="{37BCFA88-EB13-43B7-92D6-40A80F4DA70C}" type="presOf" srcId="{4FA1C89A-16FA-4E20-9069-EBF4CA4AE221}" destId="{6758EBA0-A85E-4E43-AE9D-5CE54C6A1313}" srcOrd="0" destOrd="0" presId="urn:microsoft.com/office/officeart/2005/8/layout/hierarchy6"/>
    <dgm:cxn modelId="{C4F54492-289C-480B-9DF8-72DA615CA835}" srcId="{BAC1CAAD-36DE-44B4-BF53-35CDBECF205A}" destId="{256FFADE-46B5-4D13-9AB1-AACB12E0B3BB}" srcOrd="0" destOrd="0" parTransId="{5E197B59-32A4-4E99-A9D0-D817B540BC35}" sibTransId="{0A8B17CB-0B9E-4323-AC58-DFBA465A2A36}"/>
    <dgm:cxn modelId="{367B6194-1DDA-4CDB-AAA7-9DC39DC7EBDC}" type="presOf" srcId="{0595CC83-4E15-48E7-90FB-916F9A3AE502}" destId="{ED8ED8C8-FA6A-444B-92EF-E41F85302046}" srcOrd="0" destOrd="0" presId="urn:microsoft.com/office/officeart/2005/8/layout/hierarchy6"/>
    <dgm:cxn modelId="{2AF3619B-9B1D-424F-90D8-246C084E961C}" srcId="{8D64646E-E4AC-48A3-BD65-353C5A9DEC1D}" destId="{BAC1CAAD-36DE-44B4-BF53-35CDBECF205A}" srcOrd="0" destOrd="0" parTransId="{4FA1C89A-16FA-4E20-9069-EBF4CA4AE221}" sibTransId="{D13EBD39-464A-42F0-8DE4-4CF4CB7BBBAE}"/>
    <dgm:cxn modelId="{74982CA3-C52F-441B-AB8C-5F8363308532}" type="presOf" srcId="{692B5C82-A030-4B44-AC14-23E5EE77D753}" destId="{EAA5C1CB-46D1-40F3-AFE5-1FB456E37855}" srcOrd="0" destOrd="0" presId="urn:microsoft.com/office/officeart/2005/8/layout/hierarchy6"/>
    <dgm:cxn modelId="{062C58AA-E3AC-4B6B-8ECF-C75D88DDC408}" type="presOf" srcId="{26A99851-EC93-4678-9E71-3F3CD4972019}" destId="{5E4A307C-75A5-4D63-807A-19B1C715A2DD}" srcOrd="0" destOrd="0" presId="urn:microsoft.com/office/officeart/2005/8/layout/hierarchy6"/>
    <dgm:cxn modelId="{9E9479AB-53D1-4391-9706-919D65A2563D}" type="presOf" srcId="{DD0A6404-87AC-4614-A8BD-112A487806AB}" destId="{7B5D4000-4445-43EB-BF8C-0F749E4F0A48}" srcOrd="0" destOrd="0" presId="urn:microsoft.com/office/officeart/2005/8/layout/hierarchy6"/>
    <dgm:cxn modelId="{A30C5BAF-E831-4ECD-ABDB-3C12F0458AE9}" srcId="{BAC1CAAD-36DE-44B4-BF53-35CDBECF205A}" destId="{AE16FB74-92F7-4B3A-8045-D39605161725}" srcOrd="2" destOrd="0" parTransId="{26A99851-EC93-4678-9E71-3F3CD4972019}" sibTransId="{B1B4668C-A91E-4C09-8BCC-D1E6110962BF}"/>
    <dgm:cxn modelId="{C3FFEAB2-6485-40D9-998E-5751854D0F6C}" type="presOf" srcId="{426B83C6-1776-45D1-BFD7-966AB58898B4}" destId="{95AAC9D9-7A38-4D34-A5F0-594CBBA802C0}" srcOrd="0" destOrd="0" presId="urn:microsoft.com/office/officeart/2005/8/layout/hierarchy6"/>
    <dgm:cxn modelId="{E30941BC-0354-4C8D-B0ED-10B7329B4401}" type="presOf" srcId="{BAC1CAAD-36DE-44B4-BF53-35CDBECF205A}" destId="{01D0A122-F92E-4672-8ABE-0EF9674EEAD1}" srcOrd="0" destOrd="0" presId="urn:microsoft.com/office/officeart/2005/8/layout/hierarchy6"/>
    <dgm:cxn modelId="{310003BD-E17F-435A-82A5-A08CD0A18B3B}" type="presOf" srcId="{64C269EB-1108-4676-A810-D356273960B2}" destId="{E32CDA5F-9BDF-4CED-9E8C-70521D8FDD34}" srcOrd="0" destOrd="0" presId="urn:microsoft.com/office/officeart/2005/8/layout/hierarchy6"/>
    <dgm:cxn modelId="{FC0BBFC5-6F57-4F5F-9300-DF946C35810F}" srcId="{426B83C6-1776-45D1-BFD7-966AB58898B4}" destId="{9DC489F3-6736-48FA-8F72-670DC5AF411B}" srcOrd="0" destOrd="0" parTransId="{708DD92A-28D3-471B-99DB-F59BCBDCD0E7}" sibTransId="{751F9D90-1DEE-41C7-A036-6B157987C043}"/>
    <dgm:cxn modelId="{8B3104C9-2B98-4E63-B978-E4467E391644}" srcId="{A25CE573-F3C1-4690-8332-39075D28641D}" destId="{8D64646E-E4AC-48A3-BD65-353C5A9DEC1D}" srcOrd="1" destOrd="0" parTransId="{C2409729-0B0A-4754-B321-16737D6CE306}" sibTransId="{CA02C148-ACE1-4C49-BB03-0D7A9BD7D979}"/>
    <dgm:cxn modelId="{92707FCD-78BB-4E70-9D85-514A5FED88A3}" srcId="{0595CC83-4E15-48E7-90FB-916F9A3AE502}" destId="{E505E06E-7A93-4FEB-91BB-59ADD1FF47D9}" srcOrd="0" destOrd="0" parTransId="{DD0A6404-87AC-4614-A8BD-112A487806AB}" sibTransId="{2C7A8ECC-FDB7-4158-95FA-7E739237E517}"/>
    <dgm:cxn modelId="{EFF555EE-08E2-4D68-9EA8-4311D421B341}" srcId="{BAC1CAAD-36DE-44B4-BF53-35CDBECF205A}" destId="{3F1DEF45-B09F-4AB6-98D2-EB5B2F4A6A1D}" srcOrd="1" destOrd="0" parTransId="{538AC29E-F846-4E8A-B3C6-A9684AD2CD64}" sibTransId="{2C1136E4-BA65-4E88-B7CA-662EC549B10F}"/>
    <dgm:cxn modelId="{D85996EE-3EEB-44ED-8EA5-965F47243D4A}" type="presOf" srcId="{9DC489F3-6736-48FA-8F72-670DC5AF411B}" destId="{49CF21FA-0960-46DF-BBC8-7C449284B5AF}" srcOrd="0" destOrd="0" presId="urn:microsoft.com/office/officeart/2005/8/layout/hierarchy6"/>
    <dgm:cxn modelId="{20C3ECFE-E35E-4C4D-9CB1-0A546EFADA9E}" srcId="{A570F174-EEDC-4B8A-8C12-6C25057D0FA5}" destId="{A25CE573-F3C1-4690-8332-39075D28641D}" srcOrd="0" destOrd="0" parTransId="{68F37437-DE0C-43E1-9F30-A1311EF3AC2D}" sibTransId="{79F25F38-0BB1-497C-B0C7-AA437E3564C3}"/>
    <dgm:cxn modelId="{B216DA08-7F7D-41C5-BF10-99F90B1BA95F}" type="presParOf" srcId="{6020256D-0C73-4B7E-B609-6FB3F52CB1C8}" destId="{CA533934-9217-402D-96E0-EF5E6D13DF4E}" srcOrd="0" destOrd="0" presId="urn:microsoft.com/office/officeart/2005/8/layout/hierarchy6"/>
    <dgm:cxn modelId="{BB50CA72-A38F-4DDA-8BE8-0EC62EBD782A}" type="presParOf" srcId="{CA533934-9217-402D-96E0-EF5E6D13DF4E}" destId="{CE8E524D-A8E1-442D-9488-709CA4465A20}" srcOrd="0" destOrd="0" presId="urn:microsoft.com/office/officeart/2005/8/layout/hierarchy6"/>
    <dgm:cxn modelId="{7EF72975-FB32-4BAA-823D-E79DDBAD94A3}" type="presParOf" srcId="{CE8E524D-A8E1-442D-9488-709CA4465A20}" destId="{C328B3ED-8EAD-4227-95FE-1D154375AD05}" srcOrd="0" destOrd="0" presId="urn:microsoft.com/office/officeart/2005/8/layout/hierarchy6"/>
    <dgm:cxn modelId="{20842E79-66B4-4C9B-81F1-BB8AB94A4C64}" type="presParOf" srcId="{C328B3ED-8EAD-4227-95FE-1D154375AD05}" destId="{5691A1A1-3682-42B5-B534-C66F884F71CC}" srcOrd="0" destOrd="0" presId="urn:microsoft.com/office/officeart/2005/8/layout/hierarchy6"/>
    <dgm:cxn modelId="{BD425ECF-5CA8-4BB3-8D60-CFF54C8224D2}" type="presParOf" srcId="{C328B3ED-8EAD-4227-95FE-1D154375AD05}" destId="{D17F7047-40A1-4F00-B710-62C7457939FC}" srcOrd="1" destOrd="0" presId="urn:microsoft.com/office/officeart/2005/8/layout/hierarchy6"/>
    <dgm:cxn modelId="{E3B6BE49-73C1-40C2-83A6-B65E669EF76A}" type="presParOf" srcId="{D17F7047-40A1-4F00-B710-62C7457939FC}" destId="{EAA5C1CB-46D1-40F3-AFE5-1FB456E37855}" srcOrd="0" destOrd="0" presId="urn:microsoft.com/office/officeart/2005/8/layout/hierarchy6"/>
    <dgm:cxn modelId="{BD610DCE-888C-4383-A4CF-74792D0B4BC8}" type="presParOf" srcId="{D17F7047-40A1-4F00-B710-62C7457939FC}" destId="{E9EFAC71-704F-42A1-B3A0-E8F4E96A0DB7}" srcOrd="1" destOrd="0" presId="urn:microsoft.com/office/officeart/2005/8/layout/hierarchy6"/>
    <dgm:cxn modelId="{FDB56A20-98BA-49E7-98E2-0FF5AD031035}" type="presParOf" srcId="{E9EFAC71-704F-42A1-B3A0-E8F4E96A0DB7}" destId="{8E273FEA-8556-4667-B8E2-E1BD3CF65E41}" srcOrd="0" destOrd="0" presId="urn:microsoft.com/office/officeart/2005/8/layout/hierarchy6"/>
    <dgm:cxn modelId="{35B22F8D-0A5F-4691-BFE0-9A656C936A6D}" type="presParOf" srcId="{E9EFAC71-704F-42A1-B3A0-E8F4E96A0DB7}" destId="{7C61BC06-BFED-437C-86DE-1259E9A6CA50}" srcOrd="1" destOrd="0" presId="urn:microsoft.com/office/officeart/2005/8/layout/hierarchy6"/>
    <dgm:cxn modelId="{3957DE10-3776-43DE-A3B5-E0BA21615A90}" type="presParOf" srcId="{7C61BC06-BFED-437C-86DE-1259E9A6CA50}" destId="{E32CDA5F-9BDF-4CED-9E8C-70521D8FDD34}" srcOrd="0" destOrd="0" presId="urn:microsoft.com/office/officeart/2005/8/layout/hierarchy6"/>
    <dgm:cxn modelId="{A1381BAF-726B-4FD3-BB03-BE3D5505D174}" type="presParOf" srcId="{7C61BC06-BFED-437C-86DE-1259E9A6CA50}" destId="{03FD8EA5-E667-443B-B986-F33766C6242B}" srcOrd="1" destOrd="0" presId="urn:microsoft.com/office/officeart/2005/8/layout/hierarchy6"/>
    <dgm:cxn modelId="{9F1DFB20-678F-477E-BFA6-EBD094931684}" type="presParOf" srcId="{03FD8EA5-E667-443B-B986-F33766C6242B}" destId="{ED8ED8C8-FA6A-444B-92EF-E41F85302046}" srcOrd="0" destOrd="0" presId="urn:microsoft.com/office/officeart/2005/8/layout/hierarchy6"/>
    <dgm:cxn modelId="{8C540134-88AD-4DE6-A9DE-B944DFE91832}" type="presParOf" srcId="{03FD8EA5-E667-443B-B986-F33766C6242B}" destId="{30746479-9176-4FAC-AD79-FF692B0A9DBB}" srcOrd="1" destOrd="0" presId="urn:microsoft.com/office/officeart/2005/8/layout/hierarchy6"/>
    <dgm:cxn modelId="{30ED4ABD-CA8D-4CAD-A3A7-764BEB6D8FCE}" type="presParOf" srcId="{30746479-9176-4FAC-AD79-FF692B0A9DBB}" destId="{7B5D4000-4445-43EB-BF8C-0F749E4F0A48}" srcOrd="0" destOrd="0" presId="urn:microsoft.com/office/officeart/2005/8/layout/hierarchy6"/>
    <dgm:cxn modelId="{310083CB-6F6D-4BCB-A3C0-FDF7E2228273}" type="presParOf" srcId="{30746479-9176-4FAC-AD79-FF692B0A9DBB}" destId="{89ACF708-6025-44AD-A216-8014344F7A8C}" srcOrd="1" destOrd="0" presId="urn:microsoft.com/office/officeart/2005/8/layout/hierarchy6"/>
    <dgm:cxn modelId="{6FC5DAB2-7650-4C50-94D0-3B7EA28B876F}" type="presParOf" srcId="{89ACF708-6025-44AD-A216-8014344F7A8C}" destId="{C52E93AF-DBFB-4A07-8EE0-96161706C79F}" srcOrd="0" destOrd="0" presId="urn:microsoft.com/office/officeart/2005/8/layout/hierarchy6"/>
    <dgm:cxn modelId="{D5856FBD-ED8A-4FB3-B043-E578C8E0956B}" type="presParOf" srcId="{89ACF708-6025-44AD-A216-8014344F7A8C}" destId="{3AAF3A3F-16CD-4150-93FB-1D8C98FFB8E1}" srcOrd="1" destOrd="0" presId="urn:microsoft.com/office/officeart/2005/8/layout/hierarchy6"/>
    <dgm:cxn modelId="{004C8F93-2E7A-4A4F-A6DA-5AE371070A95}" type="presParOf" srcId="{7C61BC06-BFED-437C-86DE-1259E9A6CA50}" destId="{E0F8AF92-2552-47CA-A128-19ECF30F7E2A}" srcOrd="2" destOrd="0" presId="urn:microsoft.com/office/officeart/2005/8/layout/hierarchy6"/>
    <dgm:cxn modelId="{41006C14-63CE-4C3D-B8D7-FE2B61EE35C9}" type="presParOf" srcId="{7C61BC06-BFED-437C-86DE-1259E9A6CA50}" destId="{F5993134-E44A-4F3D-B040-4DFC6247DFD3}" srcOrd="3" destOrd="0" presId="urn:microsoft.com/office/officeart/2005/8/layout/hierarchy6"/>
    <dgm:cxn modelId="{44BCE83F-3E2A-44DA-B596-CB70DF16D9B8}" type="presParOf" srcId="{F5993134-E44A-4F3D-B040-4DFC6247DFD3}" destId="{95AAC9D9-7A38-4D34-A5F0-594CBBA802C0}" srcOrd="0" destOrd="0" presId="urn:microsoft.com/office/officeart/2005/8/layout/hierarchy6"/>
    <dgm:cxn modelId="{9576C1A7-DF18-4EC2-B3D0-2BA11DBDADFD}" type="presParOf" srcId="{F5993134-E44A-4F3D-B040-4DFC6247DFD3}" destId="{1139E80D-AB0E-4A52-9C25-F84649D00FAC}" srcOrd="1" destOrd="0" presId="urn:microsoft.com/office/officeart/2005/8/layout/hierarchy6"/>
    <dgm:cxn modelId="{19E45F93-3EC3-4114-82F1-096025D8DE52}" type="presParOf" srcId="{1139E80D-AB0E-4A52-9C25-F84649D00FAC}" destId="{E2C376AC-B4F2-4157-BA57-E9B86CCA7AB1}" srcOrd="0" destOrd="0" presId="urn:microsoft.com/office/officeart/2005/8/layout/hierarchy6"/>
    <dgm:cxn modelId="{DCB741BD-5DB8-41CF-818E-F17BB8742AE2}" type="presParOf" srcId="{1139E80D-AB0E-4A52-9C25-F84649D00FAC}" destId="{95A76320-2E93-4197-8E9C-9C69B74B2160}" srcOrd="1" destOrd="0" presId="urn:microsoft.com/office/officeart/2005/8/layout/hierarchy6"/>
    <dgm:cxn modelId="{2E956A66-5746-4222-91AF-1E93CA174375}" type="presParOf" srcId="{95A76320-2E93-4197-8E9C-9C69B74B2160}" destId="{49CF21FA-0960-46DF-BBC8-7C449284B5AF}" srcOrd="0" destOrd="0" presId="urn:microsoft.com/office/officeart/2005/8/layout/hierarchy6"/>
    <dgm:cxn modelId="{7A71FE8C-AB32-4B52-BBA4-AA55E7C8269F}" type="presParOf" srcId="{95A76320-2E93-4197-8E9C-9C69B74B2160}" destId="{2A88425C-1239-4F59-94CF-D82D644AF60E}" srcOrd="1" destOrd="0" presId="urn:microsoft.com/office/officeart/2005/8/layout/hierarchy6"/>
    <dgm:cxn modelId="{15956EE2-72DE-4253-9096-0E187689316E}" type="presParOf" srcId="{D17F7047-40A1-4F00-B710-62C7457939FC}" destId="{4C22120F-01E5-44AE-99EF-DC766FC92B64}" srcOrd="2" destOrd="0" presId="urn:microsoft.com/office/officeart/2005/8/layout/hierarchy6"/>
    <dgm:cxn modelId="{31F2BE8F-40C1-4AB1-B9E3-41CF6F0D0B92}" type="presParOf" srcId="{D17F7047-40A1-4F00-B710-62C7457939FC}" destId="{E320FB25-5149-40BC-A220-B9EDCE92C6F2}" srcOrd="3" destOrd="0" presId="urn:microsoft.com/office/officeart/2005/8/layout/hierarchy6"/>
    <dgm:cxn modelId="{6C103402-5AB7-45D7-BB48-57189A78BE30}" type="presParOf" srcId="{E320FB25-5149-40BC-A220-B9EDCE92C6F2}" destId="{0BBF9CEB-0310-43AC-B099-FDAFDE54B95A}" srcOrd="0" destOrd="0" presId="urn:microsoft.com/office/officeart/2005/8/layout/hierarchy6"/>
    <dgm:cxn modelId="{A2869E44-DE01-4CB9-BA47-BC42A96A63FA}" type="presParOf" srcId="{E320FB25-5149-40BC-A220-B9EDCE92C6F2}" destId="{54A10901-604F-4AAF-B751-40D8897E9BD3}" srcOrd="1" destOrd="0" presId="urn:microsoft.com/office/officeart/2005/8/layout/hierarchy6"/>
    <dgm:cxn modelId="{FBE8AC8F-B91F-4BC1-B69C-C0BB68BBFDA5}" type="presParOf" srcId="{54A10901-604F-4AAF-B751-40D8897E9BD3}" destId="{6758EBA0-A85E-4E43-AE9D-5CE54C6A1313}" srcOrd="0" destOrd="0" presId="urn:microsoft.com/office/officeart/2005/8/layout/hierarchy6"/>
    <dgm:cxn modelId="{C905921D-5968-4260-8E40-A1E0EE4B209C}" type="presParOf" srcId="{54A10901-604F-4AAF-B751-40D8897E9BD3}" destId="{EE3CEC6B-0023-450B-BC2D-76D77017FFF4}" srcOrd="1" destOrd="0" presId="urn:microsoft.com/office/officeart/2005/8/layout/hierarchy6"/>
    <dgm:cxn modelId="{8CD65812-CB4C-4380-B8DC-53CEE614BBC0}" type="presParOf" srcId="{EE3CEC6B-0023-450B-BC2D-76D77017FFF4}" destId="{01D0A122-F92E-4672-8ABE-0EF9674EEAD1}" srcOrd="0" destOrd="0" presId="urn:microsoft.com/office/officeart/2005/8/layout/hierarchy6"/>
    <dgm:cxn modelId="{49619D07-1B74-42FC-AF30-48D7096913BC}" type="presParOf" srcId="{EE3CEC6B-0023-450B-BC2D-76D77017FFF4}" destId="{5A076666-2706-4D17-96B6-9D1811162EC1}" srcOrd="1" destOrd="0" presId="urn:microsoft.com/office/officeart/2005/8/layout/hierarchy6"/>
    <dgm:cxn modelId="{98914E0B-2FC0-4779-8298-16C20607863D}" type="presParOf" srcId="{5A076666-2706-4D17-96B6-9D1811162EC1}" destId="{F7B3C3A3-8B8F-4006-B8F9-836955FA1545}" srcOrd="0" destOrd="0" presId="urn:microsoft.com/office/officeart/2005/8/layout/hierarchy6"/>
    <dgm:cxn modelId="{DE3817BA-9FCA-41D8-B3DF-7CE336515555}" type="presParOf" srcId="{5A076666-2706-4D17-96B6-9D1811162EC1}" destId="{3FFD38EF-FB66-4385-955D-4EC5C263622A}" srcOrd="1" destOrd="0" presId="urn:microsoft.com/office/officeart/2005/8/layout/hierarchy6"/>
    <dgm:cxn modelId="{827844CB-4B48-4892-995E-11563FE01AB0}" type="presParOf" srcId="{3FFD38EF-FB66-4385-955D-4EC5C263622A}" destId="{92CE9FC2-FC8E-4191-916E-66512A88FECA}" srcOrd="0" destOrd="0" presId="urn:microsoft.com/office/officeart/2005/8/layout/hierarchy6"/>
    <dgm:cxn modelId="{C9CA3C21-9F94-4B79-9650-9E9032E39DCA}" type="presParOf" srcId="{3FFD38EF-FB66-4385-955D-4EC5C263622A}" destId="{8CBF4045-CD43-4AC3-8C47-71E4B7ED33DA}" srcOrd="1" destOrd="0" presId="urn:microsoft.com/office/officeart/2005/8/layout/hierarchy6"/>
    <dgm:cxn modelId="{0F02BE6A-4080-4348-AB5B-5EB47A65619A}" type="presParOf" srcId="{5A076666-2706-4D17-96B6-9D1811162EC1}" destId="{71D24608-5D4E-48D2-81E8-233AB941D1F3}" srcOrd="2" destOrd="0" presId="urn:microsoft.com/office/officeart/2005/8/layout/hierarchy6"/>
    <dgm:cxn modelId="{28D6B331-62FB-46C2-8DE9-CE8327E044DC}" type="presParOf" srcId="{5A076666-2706-4D17-96B6-9D1811162EC1}" destId="{92034910-E83A-49E2-A9B8-F18C8B600FC4}" srcOrd="3" destOrd="0" presId="urn:microsoft.com/office/officeart/2005/8/layout/hierarchy6"/>
    <dgm:cxn modelId="{A259E4C7-70E1-46F1-88EC-55B017B5482A}" type="presParOf" srcId="{92034910-E83A-49E2-A9B8-F18C8B600FC4}" destId="{321B095C-D5B0-4423-8AD0-AF9DEA597316}" srcOrd="0" destOrd="0" presId="urn:microsoft.com/office/officeart/2005/8/layout/hierarchy6"/>
    <dgm:cxn modelId="{05B95126-B022-4143-9832-D9DDED223D62}" type="presParOf" srcId="{92034910-E83A-49E2-A9B8-F18C8B600FC4}" destId="{8B6E94C8-EF59-4D00-A962-E36892A16E0F}" srcOrd="1" destOrd="0" presId="urn:microsoft.com/office/officeart/2005/8/layout/hierarchy6"/>
    <dgm:cxn modelId="{D78F5F50-C97D-46B6-B2C8-7C59B774ECC5}" type="presParOf" srcId="{5A076666-2706-4D17-96B6-9D1811162EC1}" destId="{5E4A307C-75A5-4D63-807A-19B1C715A2DD}" srcOrd="4" destOrd="0" presId="urn:microsoft.com/office/officeart/2005/8/layout/hierarchy6"/>
    <dgm:cxn modelId="{3952D00D-9F1C-4008-AA09-25D8F9628E3F}" type="presParOf" srcId="{5A076666-2706-4D17-96B6-9D1811162EC1}" destId="{FE2A632A-08E7-4BA0-9FB7-A05EE3C89814}" srcOrd="5" destOrd="0" presId="urn:microsoft.com/office/officeart/2005/8/layout/hierarchy6"/>
    <dgm:cxn modelId="{D794701E-3C15-49F5-89EA-E599FA31EFE1}" type="presParOf" srcId="{FE2A632A-08E7-4BA0-9FB7-A05EE3C89814}" destId="{4C0A05D0-1107-4634-9840-EC1F5D4ACFFE}" srcOrd="0" destOrd="0" presId="urn:microsoft.com/office/officeart/2005/8/layout/hierarchy6"/>
    <dgm:cxn modelId="{D1B5344C-8A19-44B3-B172-CF39040BC6E3}" type="presParOf" srcId="{FE2A632A-08E7-4BA0-9FB7-A05EE3C89814}" destId="{504F8054-7045-4F58-8D00-370802833D0B}" srcOrd="1" destOrd="0" presId="urn:microsoft.com/office/officeart/2005/8/layout/hierarchy6"/>
    <dgm:cxn modelId="{1F654A9E-9D45-4935-B8E0-648D891D3B13}" type="presParOf" srcId="{6020256D-0C73-4B7E-B609-6FB3F52CB1C8}" destId="{8EC4883C-BA0F-410A-B30D-C8DB7043D331}" srcOrd="1" destOrd="0" presId="urn:microsoft.com/office/officeart/2005/8/layout/hierarchy6"/>
  </dgm:cxnLst>
  <dgm:bg>
    <a:effectLst>
      <a:outerShdw blurRad="50800" dist="50800" dir="5400000" algn="ctr" rotWithShape="0">
        <a:schemeClr val="bg1"/>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1A1A1-3682-42B5-B534-C66F884F71CC}">
      <dsp:nvSpPr>
        <dsp:cNvPr id="0" name=""/>
        <dsp:cNvSpPr/>
      </dsp:nvSpPr>
      <dsp:spPr>
        <a:xfrm>
          <a:off x="3027431" y="1428"/>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Produced Water Analysis</a:t>
          </a:r>
        </a:p>
      </dsp:txBody>
      <dsp:txXfrm>
        <a:off x="3053167" y="27164"/>
        <a:ext cx="1266549" cy="827209"/>
      </dsp:txXfrm>
    </dsp:sp>
    <dsp:sp modelId="{EAA5C1CB-46D1-40F3-AFE5-1FB456E37855}">
      <dsp:nvSpPr>
        <dsp:cNvPr id="0" name=""/>
        <dsp:cNvSpPr/>
      </dsp:nvSpPr>
      <dsp:spPr>
        <a:xfrm>
          <a:off x="1544657" y="880109"/>
          <a:ext cx="2141785" cy="351472"/>
        </a:xfrm>
        <a:custGeom>
          <a:avLst/>
          <a:gdLst/>
          <a:ahLst/>
          <a:cxnLst/>
          <a:rect l="0" t="0" r="0" b="0"/>
          <a:pathLst>
            <a:path>
              <a:moveTo>
                <a:pt x="2141785" y="0"/>
              </a:moveTo>
              <a:lnTo>
                <a:pt x="2141785" y="175736"/>
              </a:lnTo>
              <a:lnTo>
                <a:pt x="0" y="175736"/>
              </a:lnTo>
              <a:lnTo>
                <a:pt x="0" y="35147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273FEA-8556-4667-B8E2-E1BD3CF65E41}">
      <dsp:nvSpPr>
        <dsp:cNvPr id="0" name=""/>
        <dsp:cNvSpPr/>
      </dsp:nvSpPr>
      <dsp:spPr>
        <a:xfrm>
          <a:off x="885646" y="1231582"/>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Oil in Water</a:t>
          </a:r>
        </a:p>
      </dsp:txBody>
      <dsp:txXfrm>
        <a:off x="911382" y="1257318"/>
        <a:ext cx="1266549" cy="827209"/>
      </dsp:txXfrm>
    </dsp:sp>
    <dsp:sp modelId="{E32CDA5F-9BDF-4CED-9E8C-70521D8FDD34}">
      <dsp:nvSpPr>
        <dsp:cNvPr id="0" name=""/>
        <dsp:cNvSpPr/>
      </dsp:nvSpPr>
      <dsp:spPr>
        <a:xfrm>
          <a:off x="687943" y="2110263"/>
          <a:ext cx="856714" cy="351472"/>
        </a:xfrm>
        <a:custGeom>
          <a:avLst/>
          <a:gdLst/>
          <a:ahLst/>
          <a:cxnLst/>
          <a:rect l="0" t="0" r="0" b="0"/>
          <a:pathLst>
            <a:path>
              <a:moveTo>
                <a:pt x="856714" y="0"/>
              </a:moveTo>
              <a:lnTo>
                <a:pt x="856714" y="175736"/>
              </a:lnTo>
              <a:lnTo>
                <a:pt x="0" y="175736"/>
              </a:lnTo>
              <a:lnTo>
                <a:pt x="0" y="3514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8ED8C8-FA6A-444B-92EF-E41F85302046}">
      <dsp:nvSpPr>
        <dsp:cNvPr id="0" name=""/>
        <dsp:cNvSpPr/>
      </dsp:nvSpPr>
      <dsp:spPr>
        <a:xfrm>
          <a:off x="28932" y="2461736"/>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Environmental</a:t>
          </a:r>
        </a:p>
      </dsp:txBody>
      <dsp:txXfrm>
        <a:off x="54668" y="2487472"/>
        <a:ext cx="1266549" cy="827209"/>
      </dsp:txXfrm>
    </dsp:sp>
    <dsp:sp modelId="{7B5D4000-4445-43EB-BF8C-0F749E4F0A48}">
      <dsp:nvSpPr>
        <dsp:cNvPr id="0" name=""/>
        <dsp:cNvSpPr/>
      </dsp:nvSpPr>
      <dsp:spPr>
        <a:xfrm>
          <a:off x="642223" y="3340417"/>
          <a:ext cx="91440" cy="351472"/>
        </a:xfrm>
        <a:custGeom>
          <a:avLst/>
          <a:gdLst/>
          <a:ahLst/>
          <a:cxnLst/>
          <a:rect l="0" t="0" r="0" b="0"/>
          <a:pathLst>
            <a:path>
              <a:moveTo>
                <a:pt x="45720" y="0"/>
              </a:moveTo>
              <a:lnTo>
                <a:pt x="45720" y="3514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E93AF-DBFB-4A07-8EE0-96161706C79F}">
      <dsp:nvSpPr>
        <dsp:cNvPr id="0" name=""/>
        <dsp:cNvSpPr/>
      </dsp:nvSpPr>
      <dsp:spPr>
        <a:xfrm>
          <a:off x="28932" y="3691890"/>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30ppm Dispersed Oil in Water</a:t>
          </a:r>
        </a:p>
      </dsp:txBody>
      <dsp:txXfrm>
        <a:off x="54668" y="3717626"/>
        <a:ext cx="1266549" cy="827209"/>
      </dsp:txXfrm>
    </dsp:sp>
    <dsp:sp modelId="{E0F8AF92-2552-47CA-A128-19ECF30F7E2A}">
      <dsp:nvSpPr>
        <dsp:cNvPr id="0" name=""/>
        <dsp:cNvSpPr/>
      </dsp:nvSpPr>
      <dsp:spPr>
        <a:xfrm>
          <a:off x="1544657" y="2110263"/>
          <a:ext cx="856714" cy="351472"/>
        </a:xfrm>
        <a:custGeom>
          <a:avLst/>
          <a:gdLst/>
          <a:ahLst/>
          <a:cxnLst/>
          <a:rect l="0" t="0" r="0" b="0"/>
          <a:pathLst>
            <a:path>
              <a:moveTo>
                <a:pt x="0" y="0"/>
              </a:moveTo>
              <a:lnTo>
                <a:pt x="0" y="175736"/>
              </a:lnTo>
              <a:lnTo>
                <a:pt x="856714" y="175736"/>
              </a:lnTo>
              <a:lnTo>
                <a:pt x="856714" y="3514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AAC9D9-7A38-4D34-A5F0-594CBBA802C0}">
      <dsp:nvSpPr>
        <dsp:cNvPr id="0" name=""/>
        <dsp:cNvSpPr/>
      </dsp:nvSpPr>
      <dsp:spPr>
        <a:xfrm>
          <a:off x="1742360" y="2461736"/>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Process Control &amp; Optimisation</a:t>
          </a:r>
        </a:p>
      </dsp:txBody>
      <dsp:txXfrm>
        <a:off x="1768096" y="2487472"/>
        <a:ext cx="1266549" cy="827209"/>
      </dsp:txXfrm>
    </dsp:sp>
    <dsp:sp modelId="{E2C376AC-B4F2-4157-BA57-E9B86CCA7AB1}">
      <dsp:nvSpPr>
        <dsp:cNvPr id="0" name=""/>
        <dsp:cNvSpPr/>
      </dsp:nvSpPr>
      <dsp:spPr>
        <a:xfrm>
          <a:off x="2355651" y="3340417"/>
          <a:ext cx="91440" cy="351472"/>
        </a:xfrm>
        <a:custGeom>
          <a:avLst/>
          <a:gdLst/>
          <a:ahLst/>
          <a:cxnLst/>
          <a:rect l="0" t="0" r="0" b="0"/>
          <a:pathLst>
            <a:path>
              <a:moveTo>
                <a:pt x="45720" y="0"/>
              </a:moveTo>
              <a:lnTo>
                <a:pt x="45720" y="3514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CF21FA-0960-46DF-BBC8-7C449284B5AF}">
      <dsp:nvSpPr>
        <dsp:cNvPr id="0" name=""/>
        <dsp:cNvSpPr/>
      </dsp:nvSpPr>
      <dsp:spPr>
        <a:xfrm>
          <a:off x="1742360" y="3691890"/>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Separation Equipment / Chemical Performance Analysis</a:t>
          </a:r>
        </a:p>
      </dsp:txBody>
      <dsp:txXfrm>
        <a:off x="1768096" y="3717626"/>
        <a:ext cx="1266549" cy="827209"/>
      </dsp:txXfrm>
    </dsp:sp>
    <dsp:sp modelId="{4C22120F-01E5-44AE-99EF-DC766FC92B64}">
      <dsp:nvSpPr>
        <dsp:cNvPr id="0" name=""/>
        <dsp:cNvSpPr/>
      </dsp:nvSpPr>
      <dsp:spPr>
        <a:xfrm>
          <a:off x="3686442" y="880109"/>
          <a:ext cx="2141785" cy="351472"/>
        </a:xfrm>
        <a:custGeom>
          <a:avLst/>
          <a:gdLst/>
          <a:ahLst/>
          <a:cxnLst/>
          <a:rect l="0" t="0" r="0" b="0"/>
          <a:pathLst>
            <a:path>
              <a:moveTo>
                <a:pt x="0" y="0"/>
              </a:moveTo>
              <a:lnTo>
                <a:pt x="0" y="175736"/>
              </a:lnTo>
              <a:lnTo>
                <a:pt x="2141785" y="175736"/>
              </a:lnTo>
              <a:lnTo>
                <a:pt x="2141785" y="35147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BF9CEB-0310-43AC-B099-FDAFDE54B95A}">
      <dsp:nvSpPr>
        <dsp:cNvPr id="0" name=""/>
        <dsp:cNvSpPr/>
      </dsp:nvSpPr>
      <dsp:spPr>
        <a:xfrm>
          <a:off x="5169217" y="1231582"/>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TSS in Water</a:t>
          </a:r>
        </a:p>
      </dsp:txBody>
      <dsp:txXfrm>
        <a:off x="5194953" y="1257318"/>
        <a:ext cx="1266549" cy="827209"/>
      </dsp:txXfrm>
    </dsp:sp>
    <dsp:sp modelId="{6758EBA0-A85E-4E43-AE9D-5CE54C6A1313}">
      <dsp:nvSpPr>
        <dsp:cNvPr id="0" name=""/>
        <dsp:cNvSpPr/>
      </dsp:nvSpPr>
      <dsp:spPr>
        <a:xfrm>
          <a:off x="5782508" y="2110263"/>
          <a:ext cx="91440" cy="351472"/>
        </a:xfrm>
        <a:custGeom>
          <a:avLst/>
          <a:gdLst/>
          <a:ahLst/>
          <a:cxnLst/>
          <a:rect l="0" t="0" r="0" b="0"/>
          <a:pathLst>
            <a:path>
              <a:moveTo>
                <a:pt x="45720" y="0"/>
              </a:moveTo>
              <a:lnTo>
                <a:pt x="45720" y="3514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D0A122-F92E-4672-8ABE-0EF9674EEAD1}">
      <dsp:nvSpPr>
        <dsp:cNvPr id="0" name=""/>
        <dsp:cNvSpPr/>
      </dsp:nvSpPr>
      <dsp:spPr>
        <a:xfrm>
          <a:off x="5169217" y="2461736"/>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Process Control &amp; Optimisation</a:t>
          </a:r>
        </a:p>
      </dsp:txBody>
      <dsp:txXfrm>
        <a:off x="5194953" y="2487472"/>
        <a:ext cx="1266549" cy="827209"/>
      </dsp:txXfrm>
    </dsp:sp>
    <dsp:sp modelId="{F7B3C3A3-8B8F-4006-B8F9-836955FA1545}">
      <dsp:nvSpPr>
        <dsp:cNvPr id="0" name=""/>
        <dsp:cNvSpPr/>
      </dsp:nvSpPr>
      <dsp:spPr>
        <a:xfrm>
          <a:off x="4114800" y="3340417"/>
          <a:ext cx="1713428" cy="351472"/>
        </a:xfrm>
        <a:custGeom>
          <a:avLst/>
          <a:gdLst/>
          <a:ahLst/>
          <a:cxnLst/>
          <a:rect l="0" t="0" r="0" b="0"/>
          <a:pathLst>
            <a:path>
              <a:moveTo>
                <a:pt x="1713428" y="0"/>
              </a:moveTo>
              <a:lnTo>
                <a:pt x="1713428" y="175736"/>
              </a:lnTo>
              <a:lnTo>
                <a:pt x="0" y="175736"/>
              </a:lnTo>
              <a:lnTo>
                <a:pt x="0" y="3514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CE9FC2-FC8E-4191-916E-66512A88FECA}">
      <dsp:nvSpPr>
        <dsp:cNvPr id="0" name=""/>
        <dsp:cNvSpPr/>
      </dsp:nvSpPr>
      <dsp:spPr>
        <a:xfrm>
          <a:off x="3455789" y="3691890"/>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Separation Equipment Performance Analysis</a:t>
          </a:r>
        </a:p>
      </dsp:txBody>
      <dsp:txXfrm>
        <a:off x="3481525" y="3717626"/>
        <a:ext cx="1266549" cy="827209"/>
      </dsp:txXfrm>
    </dsp:sp>
    <dsp:sp modelId="{71D24608-5D4E-48D2-81E8-233AB941D1F3}">
      <dsp:nvSpPr>
        <dsp:cNvPr id="0" name=""/>
        <dsp:cNvSpPr/>
      </dsp:nvSpPr>
      <dsp:spPr>
        <a:xfrm>
          <a:off x="5782508" y="3340417"/>
          <a:ext cx="91440" cy="351472"/>
        </a:xfrm>
        <a:custGeom>
          <a:avLst/>
          <a:gdLst/>
          <a:ahLst/>
          <a:cxnLst/>
          <a:rect l="0" t="0" r="0" b="0"/>
          <a:pathLst>
            <a:path>
              <a:moveTo>
                <a:pt x="45720" y="0"/>
              </a:moveTo>
              <a:lnTo>
                <a:pt x="45720" y="3514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1B095C-D5B0-4423-8AD0-AF9DEA597316}">
      <dsp:nvSpPr>
        <dsp:cNvPr id="0" name=""/>
        <dsp:cNvSpPr/>
      </dsp:nvSpPr>
      <dsp:spPr>
        <a:xfrm>
          <a:off x="5169217" y="3691890"/>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WFI – TSS Size &amp; Concentration Analysis to Avoid Well Plugging</a:t>
          </a:r>
        </a:p>
      </dsp:txBody>
      <dsp:txXfrm>
        <a:off x="5194953" y="3717626"/>
        <a:ext cx="1266549" cy="827209"/>
      </dsp:txXfrm>
    </dsp:sp>
    <dsp:sp modelId="{5E4A307C-75A5-4D63-807A-19B1C715A2DD}">
      <dsp:nvSpPr>
        <dsp:cNvPr id="0" name=""/>
        <dsp:cNvSpPr/>
      </dsp:nvSpPr>
      <dsp:spPr>
        <a:xfrm>
          <a:off x="5828228" y="3340417"/>
          <a:ext cx="1713428" cy="351472"/>
        </a:xfrm>
        <a:custGeom>
          <a:avLst/>
          <a:gdLst/>
          <a:ahLst/>
          <a:cxnLst/>
          <a:rect l="0" t="0" r="0" b="0"/>
          <a:pathLst>
            <a:path>
              <a:moveTo>
                <a:pt x="0" y="0"/>
              </a:moveTo>
              <a:lnTo>
                <a:pt x="0" y="175736"/>
              </a:lnTo>
              <a:lnTo>
                <a:pt x="1713428" y="175736"/>
              </a:lnTo>
              <a:lnTo>
                <a:pt x="1713428" y="3514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0A05D0-1107-4634-9840-EC1F5D4ACFFE}">
      <dsp:nvSpPr>
        <dsp:cNvPr id="0" name=""/>
        <dsp:cNvSpPr/>
      </dsp:nvSpPr>
      <dsp:spPr>
        <a:xfrm>
          <a:off x="6882645" y="3691890"/>
          <a:ext cx="1318021" cy="8786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Well Formation Studies – Core Sample Testing</a:t>
          </a:r>
        </a:p>
      </dsp:txBody>
      <dsp:txXfrm>
        <a:off x="6908381" y="3717626"/>
        <a:ext cx="1266549" cy="8272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defTabSz="928688">
              <a:defRPr sz="1200"/>
            </a:lvl1pPr>
          </a:lstStyle>
          <a:p>
            <a:pPr>
              <a:defRPr/>
            </a:pPr>
            <a:endParaRPr lang="en-US"/>
          </a:p>
        </p:txBody>
      </p:sp>
      <p:sp>
        <p:nvSpPr>
          <p:cNvPr id="183299" name="Rectangle 3"/>
          <p:cNvSpPr>
            <a:spLocks noGrp="1" noChangeArrowheads="1"/>
          </p:cNvSpPr>
          <p:nvPr>
            <p:ph type="dt" sz="quarter" idx="1"/>
          </p:nvPr>
        </p:nvSpPr>
        <p:spPr bwMode="auto">
          <a:xfrm>
            <a:off x="5265738" y="0"/>
            <a:ext cx="4029075"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defTabSz="928688">
              <a:defRPr sz="1200"/>
            </a:lvl1pPr>
          </a:lstStyle>
          <a:p>
            <a:pPr>
              <a:defRPr/>
            </a:pPr>
            <a:endParaRPr lang="en-US"/>
          </a:p>
        </p:txBody>
      </p:sp>
      <p:sp>
        <p:nvSpPr>
          <p:cNvPr id="183300" name="Rectangle 4"/>
          <p:cNvSpPr>
            <a:spLocks noGrp="1" noChangeArrowheads="1"/>
          </p:cNvSpPr>
          <p:nvPr>
            <p:ph type="ftr" sz="quarter" idx="2"/>
          </p:nvPr>
        </p:nvSpPr>
        <p:spPr bwMode="auto">
          <a:xfrm>
            <a:off x="0" y="6657975"/>
            <a:ext cx="4027488"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defTabSz="928688">
              <a:defRPr sz="1200"/>
            </a:lvl1pPr>
          </a:lstStyle>
          <a:p>
            <a:pPr>
              <a:defRPr/>
            </a:pPr>
            <a:endParaRPr lang="en-US"/>
          </a:p>
        </p:txBody>
      </p:sp>
      <p:sp>
        <p:nvSpPr>
          <p:cNvPr id="183301" name="Rectangle 5"/>
          <p:cNvSpPr>
            <a:spLocks noGrp="1" noChangeArrowheads="1"/>
          </p:cNvSpPr>
          <p:nvPr>
            <p:ph type="sldNum" sz="quarter" idx="3"/>
          </p:nvPr>
        </p:nvSpPr>
        <p:spPr bwMode="auto">
          <a:xfrm>
            <a:off x="5265738" y="6657975"/>
            <a:ext cx="4029075"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defTabSz="928688">
              <a:defRPr sz="1200"/>
            </a:lvl1pPr>
          </a:lstStyle>
          <a:p>
            <a:pPr>
              <a:defRPr/>
            </a:pPr>
            <a:fld id="{56DB94AF-93B2-490C-B182-43B8587EEC75}" type="slidenum">
              <a:rPr lang="en-US"/>
              <a:pPr>
                <a:defRPr/>
              </a:pPr>
              <a:t>‹#›</a:t>
            </a:fld>
            <a:endParaRPr lang="en-US"/>
          </a:p>
        </p:txBody>
      </p:sp>
    </p:spTree>
    <p:extLst>
      <p:ext uri="{BB962C8B-B14F-4D97-AF65-F5344CB8AC3E}">
        <p14:creationId xmlns:p14="http://schemas.microsoft.com/office/powerpoint/2010/main" val="4247680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defTabSz="928688">
              <a:defRPr sz="1200"/>
            </a:lvl1pPr>
          </a:lstStyle>
          <a:p>
            <a:pPr>
              <a:defRPr/>
            </a:pPr>
            <a:endParaRPr lang="en-US"/>
          </a:p>
        </p:txBody>
      </p:sp>
      <p:sp>
        <p:nvSpPr>
          <p:cNvPr id="26627"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defTabSz="928688">
              <a:defRPr sz="1200"/>
            </a:lvl1pPr>
          </a:lstStyle>
          <a:p>
            <a:pPr>
              <a:defRPr/>
            </a:pPr>
            <a:endParaRPr lang="en-US"/>
          </a:p>
        </p:txBody>
      </p:sp>
      <p:sp>
        <p:nvSpPr>
          <p:cNvPr id="34820" name="Rectangle 4"/>
          <p:cNvSpPr>
            <a:spLocks noGrp="1" noRot="1" noChangeAspect="1" noChangeArrowheads="1" noTextEdit="1"/>
          </p:cNvSpPr>
          <p:nvPr>
            <p:ph type="sldImg" idx="2"/>
          </p:nvPr>
        </p:nvSpPr>
        <p:spPr bwMode="auto">
          <a:xfrm>
            <a:off x="2749550" y="525463"/>
            <a:ext cx="3797300" cy="26289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6657975"/>
            <a:ext cx="4027488"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defTabSz="928688">
              <a:defRPr sz="1200"/>
            </a:lvl1pPr>
          </a:lstStyle>
          <a:p>
            <a:pPr>
              <a:defRPr/>
            </a:pPr>
            <a:endParaRPr lang="en-US"/>
          </a:p>
        </p:txBody>
      </p:sp>
      <p:sp>
        <p:nvSpPr>
          <p:cNvPr id="26631"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defTabSz="928688">
              <a:defRPr sz="1200"/>
            </a:lvl1pPr>
          </a:lstStyle>
          <a:p>
            <a:pPr>
              <a:defRPr/>
            </a:pPr>
            <a:fld id="{657CFFCD-0C2B-440C-A8AD-E9CBAE91ED55}" type="slidenum">
              <a:rPr lang="en-US"/>
              <a:pPr>
                <a:defRPr/>
              </a:pPr>
              <a:t>‹#›</a:t>
            </a:fld>
            <a:endParaRPr lang="en-US"/>
          </a:p>
        </p:txBody>
      </p:sp>
    </p:spTree>
    <p:extLst>
      <p:ext uri="{BB962C8B-B14F-4D97-AF65-F5344CB8AC3E}">
        <p14:creationId xmlns:p14="http://schemas.microsoft.com/office/powerpoint/2010/main" val="18218171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B1266AA-B312-451E-B4DF-B02D3346CA46}" type="slidenum">
              <a:rPr lang="en-US" smtClean="0"/>
              <a:pPr/>
              <a:t>1</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10</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11</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14</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15</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5788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5E807CE-F86D-4EF0-BC44-6F13131A03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87473213-870A-4319-991B-B5C736AA36D3}" type="slidenum">
              <a:rPr lang="en-US" altLang="en-US"/>
              <a:pPr eaLnBrk="1" hangingPunct="1">
                <a:spcBef>
                  <a:spcPct val="0"/>
                </a:spcBef>
              </a:pPr>
              <a:t>16</a:t>
            </a:fld>
            <a:endParaRPr lang="en-US" altLang="en-US"/>
          </a:p>
        </p:txBody>
      </p:sp>
      <p:sp>
        <p:nvSpPr>
          <p:cNvPr id="30723" name="Rectangle 2">
            <a:extLst>
              <a:ext uri="{FF2B5EF4-FFF2-40B4-BE49-F238E27FC236}">
                <a16:creationId xmlns:a16="http://schemas.microsoft.com/office/drawing/2014/main" id="{EA71C73B-441D-4296-A7DE-5A848433A08F}"/>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812549E-82F6-4DC9-97EC-7B7CDCEA76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34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D63A097-10F6-4E98-BF64-227F0407918D}" type="slidenum">
              <a:rPr lang="en-US" smtClean="0"/>
              <a:pPr/>
              <a:t>17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6CA0BD4-E9B6-4723-A439-7AF4409774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2CCA9CE-8221-4B8B-897B-E4146097ADB9}" type="slidenum">
              <a:rPr lang="en-US" altLang="en-US"/>
              <a:pPr>
                <a:spcBef>
                  <a:spcPct val="0"/>
                </a:spcBef>
              </a:pPr>
              <a:t>18</a:t>
            </a:fld>
            <a:endParaRPr lang="en-US" altLang="en-US"/>
          </a:p>
        </p:txBody>
      </p:sp>
      <p:sp>
        <p:nvSpPr>
          <p:cNvPr id="45059" name="Rectangle 2">
            <a:extLst>
              <a:ext uri="{FF2B5EF4-FFF2-40B4-BE49-F238E27FC236}">
                <a16:creationId xmlns:a16="http://schemas.microsoft.com/office/drawing/2014/main" id="{166DA980-9C14-4406-9CE6-6D6A02116D57}"/>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687CF1BA-C186-4E44-A307-9BCFE72AC7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6AFB2FA1-4D95-4A28-86D5-4F0B41169C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405B3F1-82EA-4788-8F48-1D68D7EC36FE}" type="slidenum">
              <a:rPr lang="en-US" altLang="en-US"/>
              <a:pPr>
                <a:spcBef>
                  <a:spcPct val="0"/>
                </a:spcBef>
              </a:pPr>
              <a:t>19</a:t>
            </a:fld>
            <a:endParaRPr lang="en-US" altLang="en-US"/>
          </a:p>
        </p:txBody>
      </p:sp>
      <p:sp>
        <p:nvSpPr>
          <p:cNvPr id="47107" name="Rectangle 2">
            <a:extLst>
              <a:ext uri="{FF2B5EF4-FFF2-40B4-BE49-F238E27FC236}">
                <a16:creationId xmlns:a16="http://schemas.microsoft.com/office/drawing/2014/main" id="{61CF152D-449E-40B5-92ED-B95D4E3B466A}"/>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2F95BBC3-F697-4A46-903C-BB8D6B5F5C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3071A22-2881-4859-808B-87F0436DCD62}" type="slidenum">
              <a:rPr lang="en-US" smtClean="0"/>
              <a:pPr/>
              <a:t>2</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D63A097-10F6-4E98-BF64-227F0407918D}" type="slidenum">
              <a:rPr lang="en-US" smtClean="0"/>
              <a:pPr/>
              <a:t>20</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D63A097-10F6-4E98-BF64-227F0407918D}" type="slidenum">
              <a:rPr lang="en-US" smtClean="0"/>
              <a:pPr/>
              <a:t>21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2602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D1967BA-1B17-4ED6-84EC-AE29B4D1B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54FC5E-C7D4-4046-BA4C-4F474D8E617F}" type="slidenum">
              <a:rPr lang="en-US" altLang="en-US"/>
              <a:pPr>
                <a:spcBef>
                  <a:spcPct val="0"/>
                </a:spcBef>
              </a:pPr>
              <a:t>22</a:t>
            </a:fld>
            <a:endParaRPr lang="en-US" altLang="en-US"/>
          </a:p>
        </p:txBody>
      </p:sp>
      <p:sp>
        <p:nvSpPr>
          <p:cNvPr id="51203" name="Rectangle 2">
            <a:extLst>
              <a:ext uri="{FF2B5EF4-FFF2-40B4-BE49-F238E27FC236}">
                <a16:creationId xmlns:a16="http://schemas.microsoft.com/office/drawing/2014/main" id="{9A522A0D-26F4-4C6B-88AF-3E8F68C12FA5}"/>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F2E60CE2-6AC9-4843-B3D1-79337540B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077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3071A22-2881-4859-808B-87F0436DCD62}" type="slidenum">
              <a:rPr lang="en-US" smtClean="0"/>
              <a:pPr/>
              <a:t>23</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49165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25</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28</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C47028C-E78B-4D63-9015-88ED62F8EFA9}" type="slidenum">
              <a:rPr lang="en-US" smtClean="0"/>
              <a:pPr/>
              <a:t>29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7243FF42-D3A3-4E3B-BEAA-61E357803FD1}" type="slidenum">
              <a:rPr lang="en-US" smtClean="0"/>
              <a:pPr/>
              <a:t>3</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C47028C-E78B-4D63-9015-88ED62F8EFA9}" type="slidenum">
              <a:rPr lang="en-US" smtClean="0"/>
              <a:pPr/>
              <a:t>30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C47028C-E78B-4D63-9015-88ED62F8EFA9}" type="slidenum">
              <a:rPr lang="en-US" smtClean="0"/>
              <a:pPr/>
              <a:t>31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32</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33</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34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35</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36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37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38</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39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10F8835-5D06-4416-B660-EC7A5014071C}" type="slidenum">
              <a:rPr lang="en-US" smtClean="0"/>
              <a:pPr/>
              <a:t>4</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C47028C-E78B-4D63-9015-88ED62F8EFA9}" type="slidenum">
              <a:rPr lang="en-US" smtClean="0"/>
              <a:pPr/>
              <a:t>40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9E3D98A-6287-497C-AB75-40884455CCC3}" type="slidenum">
              <a:rPr lang="en-US" smtClean="0"/>
              <a:pPr/>
              <a:t>5</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75B0FCA-5838-4585-B259-EB51E969F566}" type="slidenum">
              <a:rPr lang="en-US" smtClean="0"/>
              <a:pPr/>
              <a:t>6</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40E4DCF-407B-4C9D-BD1B-CBCE2AEBF3E0}" type="slidenum">
              <a:rPr lang="en-US" smtClean="0"/>
              <a:pPr/>
              <a:t>7</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40E4DCF-407B-4C9D-BD1B-CBCE2AEBF3E0}" type="slidenum">
              <a:rPr lang="en-US" smtClean="0"/>
              <a:pPr/>
              <a:t>8</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9</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A14CAA-CC6A-4C69-A0CE-30B3FF4259B0}" type="slidenum">
              <a:rPr lang="en-US"/>
              <a:pPr>
                <a:defRPr/>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F4DA3EF-C6E0-4182-8966-98D987751685}" type="slidenum">
              <a:rPr lang="en-US"/>
              <a:pPr>
                <a:defRPr/>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1CAEB93-1B51-475F-A482-5666AC168EB3}" type="slidenum">
              <a:rPr lang="en-US"/>
              <a:pPr>
                <a:defRPr/>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2111E5E-59B8-43EF-A395-011C5AD9F123}" type="slidenum">
              <a:rPr lang="en-US"/>
              <a:pPr>
                <a:defRPr/>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63BC48E-396E-4D29-922B-FDCAC21C66E6}" type="slidenum">
              <a:rPr lang="en-US"/>
              <a:pPr>
                <a:defRPr/>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0CA66EB-FB62-490B-B1D1-88FA0D7D1E55}" type="slidenum">
              <a:rPr lang="en-US"/>
              <a:pPr>
                <a:defRPr/>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1D69A6C-1840-4058-AB32-9D3049933405}" type="slidenum">
              <a:rPr lang="en-US"/>
              <a:pPr>
                <a:defRPr/>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00BE4F3-B17E-493D-AC6F-E2089DFA6393}" type="slidenum">
              <a:rPr lang="en-US"/>
              <a:pPr>
                <a:defRPr/>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221185C3-CA1F-402F-A2EC-92CD721FFE70}" type="slidenum">
              <a:rPr lang="en-US"/>
              <a:pPr>
                <a:defRPr/>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07EA1EB-88A4-4D1E-B329-70816FA1DD5B}" type="slidenum">
              <a:rPr lang="en-US"/>
              <a:pPr>
                <a:defRPr/>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B9D300B-1454-485F-AB30-F70EA9FD3160}" type="slidenum">
              <a:rPr lang="en-US"/>
              <a:pPr>
                <a:defRPr/>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81760D4-BCE0-4FA6-AAA3-761ADC7D34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emf"/><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dirty="0"/>
          </a:p>
        </p:txBody>
      </p:sp>
      <p:sp>
        <p:nvSpPr>
          <p:cNvPr id="17413" name="Rectangle 6"/>
          <p:cNvSpPr>
            <a:spLocks noGrp="1" noChangeArrowheads="1"/>
          </p:cNvSpPr>
          <p:nvPr>
            <p:ph type="body" idx="1"/>
          </p:nvPr>
        </p:nvSpPr>
        <p:spPr/>
        <p:txBody>
          <a:bodyPr/>
          <a:lstStyle/>
          <a:p>
            <a:pPr algn="ctr" eaLnBrk="1" hangingPunct="1">
              <a:buFontTx/>
              <a:buNone/>
            </a:pPr>
            <a:endParaRPr lang="en-US" dirty="0"/>
          </a:p>
          <a:p>
            <a:pPr algn="ctr">
              <a:buNone/>
            </a:pPr>
            <a:r>
              <a:rPr lang="en-IE" b="1" dirty="0"/>
              <a:t>Monitoring </a:t>
            </a:r>
          </a:p>
          <a:p>
            <a:pPr algn="ctr">
              <a:buNone/>
            </a:pPr>
            <a:r>
              <a:rPr lang="en-IE" b="1" dirty="0"/>
              <a:t>Oil &amp; TSS in Water </a:t>
            </a:r>
          </a:p>
          <a:p>
            <a:pPr algn="ctr">
              <a:buNone/>
            </a:pPr>
            <a:r>
              <a:rPr lang="en-IE" b="1" dirty="0"/>
              <a:t>&amp;</a:t>
            </a:r>
          </a:p>
          <a:p>
            <a:pPr algn="ctr">
              <a:buNone/>
            </a:pPr>
            <a:r>
              <a:rPr lang="en-IE" b="1" dirty="0"/>
              <a:t>BS &amp; W in Oil</a:t>
            </a:r>
          </a:p>
          <a:p>
            <a:pPr algn="ctr">
              <a:buNone/>
            </a:pPr>
            <a:r>
              <a:rPr lang="en-IE" b="1" dirty="0"/>
              <a:t>Through Dynamic Imaging Technology </a:t>
            </a:r>
            <a:endParaRPr lang="en-US" dirty="0"/>
          </a:p>
          <a:p>
            <a:pPr algn="ctr" eaLnBrk="1" hangingPunct="1">
              <a:buFontTx/>
              <a:buNone/>
            </a:pPr>
            <a:endParaRPr lang="en-US" dirty="0"/>
          </a:p>
          <a:p>
            <a:pPr algn="ctr" eaLnBrk="1" hangingPunct="1">
              <a:buNone/>
            </a:pPr>
            <a:r>
              <a:rPr lang="en-US" sz="2400" dirty="0"/>
              <a:t>JM Canty International</a:t>
            </a:r>
          </a:p>
          <a:p>
            <a:pPr algn="ctr" eaLnBrk="1" hangingPunct="1">
              <a:buFontTx/>
              <a:buNone/>
            </a:pPr>
            <a:endParaRPr lang="en-US" dirty="0"/>
          </a:p>
          <a:p>
            <a:pPr algn="ctr" eaLnBrk="1" hangingPunct="1">
              <a:buFontTx/>
              <a:buNone/>
            </a:pPr>
            <a:endParaRPr lang="en-US" dirty="0"/>
          </a:p>
          <a:p>
            <a:pPr algn="ctr" eaLnBrk="1" hangingPunct="1">
              <a:buFontTx/>
              <a:buNone/>
            </a:pPr>
            <a:endParaRPr lang="en-US" dirty="0"/>
          </a:p>
          <a:p>
            <a:pPr algn="ctr" eaLnBrk="1" hangingPunct="1">
              <a:buFontTx/>
              <a:buNone/>
            </a:pPr>
            <a:r>
              <a:rPr lang="en-US" dirty="0"/>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err="1">
                <a:latin typeface="+mj-lt"/>
                <a:ea typeface="+mj-ea"/>
                <a:cs typeface="+mj-cs"/>
              </a:rPr>
              <a:t>InFlow</a:t>
            </a:r>
            <a:r>
              <a:rPr lang="en-US" sz="2400" kern="0" dirty="0">
                <a:latin typeface="+mj-lt"/>
                <a:ea typeface="+mj-ea"/>
                <a:cs typeface="+mj-cs"/>
              </a:rPr>
              <a:t> – At-Line Permanent Installation</a:t>
            </a:r>
          </a:p>
        </p:txBody>
      </p:sp>
      <p:sp>
        <p:nvSpPr>
          <p:cNvPr id="8" name="Text Box 8"/>
          <p:cNvSpPr txBox="1">
            <a:spLocks noChangeArrowheads="1"/>
          </p:cNvSpPr>
          <p:nvPr/>
        </p:nvSpPr>
        <p:spPr bwMode="auto">
          <a:xfrm>
            <a:off x="330200" y="1981200"/>
            <a:ext cx="8356600" cy="1323439"/>
          </a:xfrm>
          <a:prstGeom prst="rect">
            <a:avLst/>
          </a:prstGeom>
          <a:noFill/>
          <a:ln w="9525">
            <a:noFill/>
            <a:miter lim="800000"/>
            <a:headEnd/>
            <a:tailEnd/>
          </a:ln>
        </p:spPr>
        <p:txBody>
          <a:bodyPr wrap="square">
            <a:spAutoFit/>
          </a:bodyPr>
          <a:lstStyle/>
          <a:p>
            <a:pPr marL="342900" indent="-342900" algn="just">
              <a:spcBef>
                <a:spcPct val="50000"/>
              </a:spcBef>
            </a:pPr>
            <a:r>
              <a:rPr lang="en-IE" dirty="0" err="1">
                <a:latin typeface="+mn-lt"/>
              </a:rPr>
              <a:t>InFlow</a:t>
            </a:r>
            <a:r>
              <a:rPr lang="en-IE" dirty="0">
                <a:latin typeface="+mn-lt"/>
              </a:rPr>
              <a:t> mounts in compact flow loop – wafer or flange mount to pipeline</a:t>
            </a:r>
          </a:p>
          <a:p>
            <a:pPr marL="342900" indent="-342900" algn="just">
              <a:spcBef>
                <a:spcPct val="50000"/>
              </a:spcBef>
            </a:pPr>
            <a:r>
              <a:rPr lang="en-US" dirty="0">
                <a:latin typeface="+mn-lt"/>
              </a:rPr>
              <a:t>Single fluid take off &amp; return point on pipeline</a:t>
            </a:r>
          </a:p>
          <a:p>
            <a:pPr marL="342900" indent="-342900" algn="just">
              <a:spcBef>
                <a:spcPct val="50000"/>
              </a:spcBef>
            </a:pPr>
            <a:endParaRPr lang="en-US" dirty="0">
              <a:latin typeface="+mn-lt"/>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06" y="2971800"/>
            <a:ext cx="4179094"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329296"/>
            <a:ext cx="3543670" cy="414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548129"/>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2" name="Picture 2" descr="C:\Users\alano\Desktop\IMG_20150324_1137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9915" y="2075254"/>
            <a:ext cx="3657599" cy="42943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Inline / At-Line </a:t>
            </a:r>
            <a:r>
              <a:rPr lang="en-US" sz="2400" kern="0" dirty="0" err="1">
                <a:latin typeface="+mj-lt"/>
                <a:ea typeface="+mj-ea"/>
                <a:cs typeface="+mj-cs"/>
              </a:rPr>
              <a:t>InFlow</a:t>
            </a:r>
            <a:r>
              <a:rPr lang="en-US" sz="2400" kern="0" dirty="0">
                <a:latin typeface="+mj-lt"/>
                <a:ea typeface="+mj-ea"/>
                <a:cs typeface="+mj-cs"/>
              </a:rPr>
              <a:t> with Local Image Processing</a:t>
            </a:r>
          </a:p>
        </p:txBody>
      </p:sp>
      <p:pic>
        <p:nvPicPr>
          <p:cNvPr id="9" name="Picture 8"/>
          <p:cNvPicPr/>
          <p:nvPr/>
        </p:nvPicPr>
        <p:blipFill rotWithShape="1">
          <a:blip r:embed="rId5"/>
          <a:srcRect l="7325" t="17347" r="5166" b="12394"/>
          <a:stretch/>
        </p:blipFill>
        <p:spPr bwMode="auto">
          <a:xfrm>
            <a:off x="5295900" y="2070637"/>
            <a:ext cx="3657600" cy="4297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183197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Mobile </a:t>
            </a:r>
            <a:r>
              <a:rPr lang="en-US" sz="2400" kern="0" dirty="0" err="1">
                <a:latin typeface="+mj-lt"/>
                <a:ea typeface="+mj-ea"/>
                <a:cs typeface="+mj-cs"/>
              </a:rPr>
              <a:t>InFlow</a:t>
            </a:r>
            <a:r>
              <a:rPr lang="en-US" sz="2400" kern="0" dirty="0">
                <a:latin typeface="+mj-lt"/>
                <a:ea typeface="+mj-ea"/>
                <a:cs typeface="+mj-cs"/>
              </a:rPr>
              <a:t> Cart with Local Image Processing</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144" y="2286000"/>
            <a:ext cx="3809999"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Machine generated alternative text:&#10;, , ,"/>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2286000"/>
            <a:ext cx="3086100" cy="3657600"/>
          </a:xfrm>
          <a:prstGeom prst="rect">
            <a:avLst/>
          </a:prstGeom>
          <a:noFill/>
          <a:ln>
            <a:noFill/>
          </a:ln>
        </p:spPr>
      </p:pic>
    </p:spTree>
    <p:extLst>
      <p:ext uri="{BB962C8B-B14F-4D97-AF65-F5344CB8AC3E}">
        <p14:creationId xmlns:p14="http://schemas.microsoft.com/office/powerpoint/2010/main" val="1280220936"/>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WP Portable </a:t>
            </a:r>
            <a:r>
              <a:rPr lang="en-US" sz="2400" kern="0" dirty="0" err="1">
                <a:latin typeface="+mj-lt"/>
                <a:ea typeface="+mj-ea"/>
                <a:cs typeface="+mj-cs"/>
              </a:rPr>
              <a:t>InFlow</a:t>
            </a:r>
            <a:r>
              <a:rPr lang="en-US" sz="2400" kern="0" dirty="0">
                <a:latin typeface="+mj-lt"/>
                <a:ea typeface="+mj-ea"/>
                <a:cs typeface="+mj-cs"/>
              </a:rPr>
              <a:t> – Temporary Test / Troubleshooting</a:t>
            </a:r>
          </a:p>
        </p:txBody>
      </p:sp>
      <p:pic>
        <p:nvPicPr>
          <p:cNvPr id="1027" name="Picture 3"/>
          <p:cNvPicPr>
            <a:picLocks noChangeAspect="1" noChangeArrowheads="1"/>
          </p:cNvPicPr>
          <p:nvPr/>
        </p:nvPicPr>
        <p:blipFill>
          <a:blip r:embed="rId4" cstate="print"/>
          <a:srcRect/>
          <a:stretch>
            <a:fillRect/>
          </a:stretch>
        </p:blipFill>
        <p:spPr bwMode="auto">
          <a:xfrm>
            <a:off x="990600" y="1828800"/>
            <a:ext cx="4335208" cy="2819400"/>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5887084" y="1928992"/>
            <a:ext cx="3051902" cy="2916792"/>
          </a:xfrm>
          <a:prstGeom prst="rect">
            <a:avLst/>
          </a:prstGeom>
          <a:noFill/>
          <a:ln w="9525">
            <a:noFill/>
            <a:miter lim="800000"/>
            <a:headEnd/>
            <a:tailEnd/>
          </a:ln>
        </p:spPr>
      </p:pic>
      <p:sp>
        <p:nvSpPr>
          <p:cNvPr id="12" name="Text Box 8"/>
          <p:cNvSpPr txBox="1">
            <a:spLocks noChangeArrowheads="1"/>
          </p:cNvSpPr>
          <p:nvPr/>
        </p:nvSpPr>
        <p:spPr bwMode="auto">
          <a:xfrm>
            <a:off x="379892" y="4845784"/>
            <a:ext cx="9146215" cy="1631216"/>
          </a:xfrm>
          <a:prstGeom prst="rect">
            <a:avLst/>
          </a:prstGeom>
          <a:noFill/>
          <a:ln w="9525">
            <a:noFill/>
            <a:miter lim="800000"/>
            <a:headEnd/>
            <a:tailEnd/>
          </a:ln>
        </p:spPr>
        <p:txBody>
          <a:bodyPr wrap="square">
            <a:spAutoFit/>
          </a:bodyPr>
          <a:lstStyle/>
          <a:p>
            <a:pPr marL="342900" indent="-342900" algn="just">
              <a:spcBef>
                <a:spcPct val="50000"/>
              </a:spcBef>
            </a:pPr>
            <a:r>
              <a:rPr lang="en-IE" dirty="0">
                <a:latin typeface="+mn-lt"/>
              </a:rPr>
              <a:t>½” Swagelok Connection (typical pipeline sample points)</a:t>
            </a:r>
          </a:p>
          <a:p>
            <a:pPr marL="342900" indent="-342900" algn="just">
              <a:spcBef>
                <a:spcPct val="50000"/>
              </a:spcBef>
            </a:pPr>
            <a:r>
              <a:rPr lang="en-IE" dirty="0">
                <a:latin typeface="+mn-lt"/>
              </a:rPr>
              <a:t>Outlet flow to open drain or lower pressure return point (ensure flow through analyser)</a:t>
            </a:r>
          </a:p>
          <a:p>
            <a:pPr marL="342900" indent="-342900" algn="just">
              <a:spcBef>
                <a:spcPct val="50000"/>
              </a:spcBef>
            </a:pPr>
            <a:r>
              <a:rPr lang="en-IE" dirty="0">
                <a:latin typeface="+mn-lt"/>
              </a:rPr>
              <a:t>Analysis software on local laptop </a:t>
            </a:r>
            <a:endParaRPr lang="en-US" dirty="0">
              <a:latin typeface="+mn-lt"/>
            </a:endParaRPr>
          </a:p>
        </p:txBody>
      </p:sp>
    </p:spTree>
    <p:extLst>
      <p:ext uri="{BB962C8B-B14F-4D97-AF65-F5344CB8AC3E}">
        <p14:creationId xmlns:p14="http://schemas.microsoft.com/office/powerpoint/2010/main" val="4111722374"/>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ATEX ZONE 1 Transportable </a:t>
            </a:r>
            <a:r>
              <a:rPr lang="en-US" sz="2400" kern="0" dirty="0" err="1">
                <a:latin typeface="+mj-lt"/>
                <a:ea typeface="+mj-ea"/>
                <a:cs typeface="+mj-cs"/>
              </a:rPr>
              <a:t>InFlow</a:t>
            </a:r>
            <a:r>
              <a:rPr lang="en-US" sz="2400" kern="0" dirty="0">
                <a:latin typeface="+mj-lt"/>
                <a:ea typeface="+mj-ea"/>
                <a:cs typeface="+mj-cs"/>
              </a:rPr>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994" y="2071686"/>
            <a:ext cx="240982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98498" y="5969740"/>
            <a:ext cx="5683501" cy="338554"/>
          </a:xfrm>
          <a:prstGeom prst="rect">
            <a:avLst/>
          </a:prstGeom>
        </p:spPr>
        <p:txBody>
          <a:bodyPr wrap="square">
            <a:spAutoFit/>
          </a:bodyPr>
          <a:lstStyle/>
          <a:p>
            <a:r>
              <a:rPr lang="en-US" sz="800" b="1" dirty="0"/>
              <a:t>Dimensions: Width: 520mm, Depth: 570mm, Height: 1580mm (Inflow in vertical position during transportation). </a:t>
            </a:r>
          </a:p>
          <a:p>
            <a:r>
              <a:rPr lang="en-US" sz="800" b="1" dirty="0"/>
              <a:t>Width during operation: 1000mm (Inflow in horizontal position) </a:t>
            </a:r>
          </a:p>
        </p:txBody>
      </p:sp>
      <p:pic>
        <p:nvPicPr>
          <p:cNvPr id="4" name="Picture 3">
            <a:extLst>
              <a:ext uri="{FF2B5EF4-FFF2-40B4-BE49-F238E27FC236}">
                <a16:creationId xmlns:a16="http://schemas.microsoft.com/office/drawing/2014/main" id="{07822D68-7A73-4826-8411-239122721471}"/>
              </a:ext>
            </a:extLst>
          </p:cNvPr>
          <p:cNvPicPr>
            <a:picLocks noChangeAspect="1"/>
          </p:cNvPicPr>
          <p:nvPr/>
        </p:nvPicPr>
        <p:blipFill>
          <a:blip r:embed="rId5"/>
          <a:stretch>
            <a:fillRect/>
          </a:stretch>
        </p:blipFill>
        <p:spPr>
          <a:xfrm>
            <a:off x="489858" y="2272663"/>
            <a:ext cx="2324156" cy="3657600"/>
          </a:xfrm>
          <a:prstGeom prst="rect">
            <a:avLst/>
          </a:prstGeom>
        </p:spPr>
      </p:pic>
      <p:pic>
        <p:nvPicPr>
          <p:cNvPr id="5" name="Picture 4">
            <a:extLst>
              <a:ext uri="{FF2B5EF4-FFF2-40B4-BE49-F238E27FC236}">
                <a16:creationId xmlns:a16="http://schemas.microsoft.com/office/drawing/2014/main" id="{B3B09BB9-FAA8-42D2-82B3-3C5E31F26E0B}"/>
              </a:ext>
            </a:extLst>
          </p:cNvPr>
          <p:cNvPicPr>
            <a:picLocks noChangeAspect="1"/>
          </p:cNvPicPr>
          <p:nvPr/>
        </p:nvPicPr>
        <p:blipFill>
          <a:blip r:embed="rId6"/>
          <a:stretch>
            <a:fillRect/>
          </a:stretch>
        </p:blipFill>
        <p:spPr>
          <a:xfrm>
            <a:off x="3017121" y="2668709"/>
            <a:ext cx="3330348" cy="2443293"/>
          </a:xfrm>
          <a:prstGeom prst="rect">
            <a:avLst/>
          </a:prstGeom>
        </p:spPr>
      </p:pic>
    </p:spTree>
    <p:extLst>
      <p:ext uri="{BB962C8B-B14F-4D97-AF65-F5344CB8AC3E}">
        <p14:creationId xmlns:p14="http://schemas.microsoft.com/office/powerpoint/2010/main" val="201020017"/>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Lab Mini Cell Core Unit</a:t>
            </a:r>
          </a:p>
        </p:txBody>
      </p:sp>
      <p:sp>
        <p:nvSpPr>
          <p:cNvPr id="3" name="Rectangle 2"/>
          <p:cNvSpPr/>
          <p:nvPr/>
        </p:nvSpPr>
        <p:spPr>
          <a:xfrm>
            <a:off x="3276600" y="5674449"/>
            <a:ext cx="5991225" cy="261610"/>
          </a:xfrm>
          <a:prstGeom prst="rect">
            <a:avLst/>
          </a:prstGeom>
        </p:spPr>
        <p:txBody>
          <a:bodyPr wrap="square">
            <a:spAutoFit/>
          </a:bodyPr>
          <a:lstStyle/>
          <a:p>
            <a:r>
              <a:rPr lang="en-US" sz="1100" b="1" dirty="0"/>
              <a:t>Lab system for TSS particle size and count. </a:t>
            </a:r>
          </a:p>
        </p:txBody>
      </p:sp>
      <p:pic>
        <p:nvPicPr>
          <p:cNvPr id="11" name="Picture 2">
            <a:extLst>
              <a:ext uri="{FF2B5EF4-FFF2-40B4-BE49-F238E27FC236}">
                <a16:creationId xmlns:a16="http://schemas.microsoft.com/office/drawing/2014/main" id="{2E009784-B01F-4B68-8D03-477703978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028197"/>
            <a:ext cx="4619625" cy="3467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730729"/>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nty_title with web">
            <a:extLst>
              <a:ext uri="{FF2B5EF4-FFF2-40B4-BE49-F238E27FC236}">
                <a16:creationId xmlns:a16="http://schemas.microsoft.com/office/drawing/2014/main" id="{120F96C3-0A8A-4E50-9B21-3AA62AF53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4A5157F5-F192-4FFB-B10B-4D42315FBA53}"/>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20484" name="Rectangle 4">
            <a:extLst>
              <a:ext uri="{FF2B5EF4-FFF2-40B4-BE49-F238E27FC236}">
                <a16:creationId xmlns:a16="http://schemas.microsoft.com/office/drawing/2014/main" id="{491AF9B1-860A-44D5-B385-4118FAECC7F0}"/>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8" name="Rectangle 5">
            <a:extLst>
              <a:ext uri="{FF2B5EF4-FFF2-40B4-BE49-F238E27FC236}">
                <a16:creationId xmlns:a16="http://schemas.microsoft.com/office/drawing/2014/main" id="{55F9243D-0301-4E8E-B7D6-37B8D06E8FAD}"/>
              </a:ext>
            </a:extLst>
          </p:cNvPr>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Arial" charset="0"/>
              </a:rPr>
              <a:t>Image Analysis – Hardware – Vector Control Module</a:t>
            </a:r>
          </a:p>
        </p:txBody>
      </p:sp>
      <p:sp>
        <p:nvSpPr>
          <p:cNvPr id="9" name="TextBox 8">
            <a:extLst>
              <a:ext uri="{FF2B5EF4-FFF2-40B4-BE49-F238E27FC236}">
                <a16:creationId xmlns:a16="http://schemas.microsoft.com/office/drawing/2014/main" id="{9E1560C5-52E8-4719-BD31-FBE91D5414E6}"/>
              </a:ext>
            </a:extLst>
          </p:cNvPr>
          <p:cNvSpPr txBox="1"/>
          <p:nvPr/>
        </p:nvSpPr>
        <p:spPr>
          <a:xfrm>
            <a:off x="438864" y="2088673"/>
            <a:ext cx="6723936" cy="2893100"/>
          </a:xfrm>
          <a:prstGeom prst="rect">
            <a:avLst/>
          </a:prstGeom>
          <a:noFill/>
        </p:spPr>
        <p:txBody>
          <a:bodyPr wrap="square" rtlCol="0">
            <a:spAutoFit/>
          </a:bodyPr>
          <a:lstStyle/>
          <a:p>
            <a:pPr marL="285750" indent="-285750">
              <a:buFont typeface="Arial" panose="020B0604020202020204" pitchFamily="34" charset="0"/>
              <a:buChar char="•"/>
            </a:pPr>
            <a:r>
              <a:rPr lang="en-US" sz="1800" dirty="0" err="1"/>
              <a:t>CantyVision</a:t>
            </a:r>
            <a:r>
              <a:rPr lang="en-US" sz="1800" dirty="0"/>
              <a:t> Intelligent Analysis Software Pre-Installed and configured</a:t>
            </a:r>
          </a:p>
          <a:p>
            <a:pPr marL="285750" indent="-285750">
              <a:buFont typeface="Arial" panose="020B0604020202020204" pitchFamily="34" charset="0"/>
              <a:buChar char="•"/>
            </a:pPr>
            <a:r>
              <a:rPr lang="en-US" sz="1800" dirty="0"/>
              <a:t>Rackmount VCM can support two particle analysis systems</a:t>
            </a:r>
          </a:p>
          <a:p>
            <a:pPr marL="285750" indent="-285750">
              <a:buFont typeface="Arial" panose="020B0604020202020204" pitchFamily="34" charset="0"/>
              <a:buChar char="•"/>
            </a:pPr>
            <a:r>
              <a:rPr lang="en-US" sz="1800" dirty="0"/>
              <a:t>Multiple outputs</a:t>
            </a:r>
          </a:p>
          <a:p>
            <a:r>
              <a:rPr lang="en-US" sz="1800" dirty="0"/>
              <a:t> 	-4-20mA</a:t>
            </a:r>
          </a:p>
          <a:p>
            <a:r>
              <a:rPr lang="en-US" sz="1800" dirty="0"/>
              <a:t>	-OPC (OPC UA now available)</a:t>
            </a:r>
          </a:p>
          <a:p>
            <a:r>
              <a:rPr lang="en-US" sz="1800" dirty="0"/>
              <a:t>	-TCP/IP Modbus</a:t>
            </a:r>
          </a:p>
          <a:p>
            <a:r>
              <a:rPr lang="en-US" sz="1800" dirty="0"/>
              <a:t>	-Video Display</a:t>
            </a:r>
          </a:p>
          <a:p>
            <a:pPr marL="285750" indent="-285750">
              <a:buFont typeface="Arial" panose="020B0604020202020204" pitchFamily="34" charset="0"/>
              <a:buChar char="•"/>
            </a:pPr>
            <a:r>
              <a:rPr lang="en-US" sz="1800" dirty="0"/>
              <a:t>Remote Support Functionality</a:t>
            </a:r>
          </a:p>
          <a:p>
            <a:endParaRPr lang="en-US" dirty="0"/>
          </a:p>
        </p:txBody>
      </p:sp>
      <p:pic>
        <p:nvPicPr>
          <p:cNvPr id="10" name="Picture 9">
            <a:extLst>
              <a:ext uri="{FF2B5EF4-FFF2-40B4-BE49-F238E27FC236}">
                <a16:creationId xmlns:a16="http://schemas.microsoft.com/office/drawing/2014/main" id="{E20229F8-954D-4838-8EC6-79B570F116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66" r="21043"/>
          <a:stretch/>
        </p:blipFill>
        <p:spPr>
          <a:xfrm>
            <a:off x="6916373" y="2524673"/>
            <a:ext cx="2435647" cy="2286000"/>
          </a:xfrm>
          <a:prstGeom prst="rect">
            <a:avLst/>
          </a:prstGeom>
        </p:spPr>
      </p:pic>
      <p:pic>
        <p:nvPicPr>
          <p:cNvPr id="11" name="Picture 10">
            <a:extLst>
              <a:ext uri="{FF2B5EF4-FFF2-40B4-BE49-F238E27FC236}">
                <a16:creationId xmlns:a16="http://schemas.microsoft.com/office/drawing/2014/main" id="{1CF7FC8C-B04B-4884-A21E-949B5376A61B}"/>
              </a:ext>
            </a:extLst>
          </p:cNvPr>
          <p:cNvPicPr>
            <a:picLocks noChangeAspect="1"/>
          </p:cNvPicPr>
          <p:nvPr/>
        </p:nvPicPr>
        <p:blipFill>
          <a:blip r:embed="rId5"/>
          <a:stretch>
            <a:fillRect/>
          </a:stretch>
        </p:blipFill>
        <p:spPr>
          <a:xfrm>
            <a:off x="4743450" y="4992805"/>
            <a:ext cx="3506990" cy="1323834"/>
          </a:xfrm>
          <a:prstGeom prst="rect">
            <a:avLst/>
          </a:prstGeom>
        </p:spPr>
      </p:pic>
      <p:pic>
        <p:nvPicPr>
          <p:cNvPr id="13" name="Picture 2">
            <a:extLst>
              <a:ext uri="{FF2B5EF4-FFF2-40B4-BE49-F238E27FC236}">
                <a16:creationId xmlns:a16="http://schemas.microsoft.com/office/drawing/2014/main" id="{CC150680-B53A-4285-BA38-FADECC95D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0261" y="4704774"/>
            <a:ext cx="2147288" cy="161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39982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765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765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7653" name="Rectangle 6"/>
          <p:cNvSpPr>
            <a:spLocks noChangeArrowheads="1"/>
          </p:cNvSpPr>
          <p:nvPr/>
        </p:nvSpPr>
        <p:spPr bwMode="auto">
          <a:xfrm>
            <a:off x="685800" y="2057400"/>
            <a:ext cx="8763000" cy="4191000"/>
          </a:xfrm>
          <a:prstGeom prst="rect">
            <a:avLst/>
          </a:prstGeom>
          <a:noFill/>
          <a:ln w="9525">
            <a:noFill/>
            <a:miter lim="800000"/>
            <a:headEnd/>
            <a:tailEnd/>
          </a:ln>
        </p:spPr>
        <p:txBody>
          <a:bodyPr/>
          <a:lstStyle/>
          <a:p>
            <a:pPr>
              <a:spcBef>
                <a:spcPct val="20000"/>
              </a:spcBef>
            </a:pPr>
            <a:r>
              <a:rPr lang="en-IE" dirty="0"/>
              <a:t>The retrieved images are analysed by the Vector Control </a:t>
            </a:r>
            <a:r>
              <a:rPr lang="en-IE" dirty="0" err="1"/>
              <a:t>Modle</a:t>
            </a:r>
            <a:r>
              <a:rPr lang="en-IE" dirty="0"/>
              <a:t> (VCM) running the </a:t>
            </a:r>
            <a:r>
              <a:rPr lang="en-IE" dirty="0" err="1"/>
              <a:t>CantyVision</a:t>
            </a:r>
            <a:r>
              <a:rPr lang="en-IE" dirty="0"/>
              <a:t> Intelligent Analysis Software</a:t>
            </a:r>
          </a:p>
          <a:p>
            <a:pPr>
              <a:spcBef>
                <a:spcPct val="20000"/>
              </a:spcBef>
            </a:pPr>
            <a:endParaRPr lang="en-IE" dirty="0"/>
          </a:p>
          <a:p>
            <a:pPr>
              <a:spcBef>
                <a:spcPct val="20000"/>
              </a:spcBef>
            </a:pPr>
            <a:r>
              <a:rPr lang="en-IE" dirty="0"/>
              <a:t>Each particle is analysed under a number of different parameters (major axis, minor axis, area, perimeter, circularity, aspect ratio….)</a:t>
            </a:r>
          </a:p>
          <a:p>
            <a:pPr>
              <a:spcBef>
                <a:spcPct val="20000"/>
              </a:spcBef>
            </a:pPr>
            <a:endParaRPr lang="en-IE" dirty="0"/>
          </a:p>
          <a:p>
            <a:pPr>
              <a:spcBef>
                <a:spcPct val="20000"/>
              </a:spcBef>
            </a:pPr>
            <a:r>
              <a:rPr lang="en-IE" dirty="0"/>
              <a:t>Software filters (size / shape) can be applied so only particles with the characteristics of oil, solids, or air bubbles are individually analysed</a:t>
            </a:r>
          </a:p>
          <a:p>
            <a:pPr>
              <a:spcBef>
                <a:spcPct val="20000"/>
              </a:spcBef>
            </a:pPr>
            <a:endParaRPr lang="en-IE" dirty="0"/>
          </a:p>
          <a:p>
            <a:pPr>
              <a:spcBef>
                <a:spcPct val="20000"/>
              </a:spcBef>
            </a:pPr>
            <a:r>
              <a:rPr lang="en-US" dirty="0"/>
              <a:t>Developed new self teaching software algorithm for identifying oil droplets, solids and gas bubbles.</a:t>
            </a:r>
            <a:endParaRPr lang="en-IE" dirty="0"/>
          </a:p>
          <a:p>
            <a:pPr>
              <a:spcBef>
                <a:spcPct val="20000"/>
              </a:spcBef>
            </a:pPr>
            <a:endParaRPr lang="en-IE" dirty="0"/>
          </a:p>
          <a:p>
            <a:pPr>
              <a:spcBef>
                <a:spcPct val="20000"/>
              </a:spcBef>
            </a:pPr>
            <a:endParaRPr lang="en-IE" dirty="0"/>
          </a:p>
        </p:txBody>
      </p:sp>
      <p:sp>
        <p:nvSpPr>
          <p:cNvPr id="8"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Image Analysis – </a:t>
            </a:r>
            <a:r>
              <a:rPr lang="en-US" sz="2400" kern="0" dirty="0" err="1">
                <a:latin typeface="+mj-lt"/>
                <a:ea typeface="+mj-ea"/>
                <a:cs typeface="+mj-cs"/>
              </a:rPr>
              <a:t>CantyVision</a:t>
            </a:r>
            <a:r>
              <a:rPr lang="en-US" sz="2400" kern="0" dirty="0">
                <a:latin typeface="+mj-lt"/>
                <a:ea typeface="+mj-ea"/>
                <a:cs typeface="+mj-cs"/>
              </a:rPr>
              <a:t> Intelligent Analysis Software (CVIA)</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anty_title with web">
            <a:extLst>
              <a:ext uri="{FF2B5EF4-FFF2-40B4-BE49-F238E27FC236}">
                <a16:creationId xmlns:a16="http://schemas.microsoft.com/office/drawing/2014/main" id="{573C7A29-2D69-4E9A-A304-48489D2C0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66F85995-7220-4B35-943E-63FF6F041CFA}"/>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44036" name="Rectangle 4">
            <a:extLst>
              <a:ext uri="{FF2B5EF4-FFF2-40B4-BE49-F238E27FC236}">
                <a16:creationId xmlns:a16="http://schemas.microsoft.com/office/drawing/2014/main" id="{57F7FD3F-1903-40E7-95E0-916AB07214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8" name="Rectangle 5">
            <a:extLst>
              <a:ext uri="{FF2B5EF4-FFF2-40B4-BE49-F238E27FC236}">
                <a16:creationId xmlns:a16="http://schemas.microsoft.com/office/drawing/2014/main" id="{B544B3BB-5985-4200-AD55-60FCAF70ADA3}"/>
              </a:ext>
            </a:extLst>
          </p:cNvPr>
          <p:cNvSpPr txBox="1">
            <a:spLocks noChangeArrowheads="1"/>
          </p:cNvSpPr>
          <p:nvPr/>
        </p:nvSpPr>
        <p:spPr>
          <a:xfrm>
            <a:off x="584200" y="1276350"/>
            <a:ext cx="8420100" cy="457200"/>
          </a:xfrm>
          <a:prstGeom prst="rect">
            <a:avLst/>
          </a:prstGeom>
        </p:spPr>
        <p:txBody>
          <a:bodyPr/>
          <a:lstStyle/>
          <a:p>
            <a:pPr algn="ctr" eaLnBrk="1" hangingPunct="1">
              <a:defRPr/>
            </a:pPr>
            <a:r>
              <a:rPr lang="en-US" sz="2400" dirty="0"/>
              <a:t>Differentiating between Solids, Liquids and Bubbles </a:t>
            </a:r>
            <a:endParaRPr lang="en-US" sz="2400" kern="0" dirty="0">
              <a:latin typeface="Arial" charset="0"/>
            </a:endParaRPr>
          </a:p>
        </p:txBody>
      </p:sp>
      <p:sp>
        <p:nvSpPr>
          <p:cNvPr id="21510" name="TextBox 1">
            <a:extLst>
              <a:ext uri="{FF2B5EF4-FFF2-40B4-BE49-F238E27FC236}">
                <a16:creationId xmlns:a16="http://schemas.microsoft.com/office/drawing/2014/main" id="{DF9860C6-DF2E-485A-AF43-E5A0689149B6}"/>
              </a:ext>
            </a:extLst>
          </p:cNvPr>
          <p:cNvSpPr txBox="1">
            <a:spLocks noChangeArrowheads="1"/>
          </p:cNvSpPr>
          <p:nvPr/>
        </p:nvSpPr>
        <p:spPr bwMode="auto">
          <a:xfrm>
            <a:off x="674688" y="1822450"/>
            <a:ext cx="8128000" cy="3724275"/>
          </a:xfrm>
          <a:prstGeom prst="rect">
            <a:avLst/>
          </a:prstGeom>
          <a:noFill/>
          <a:ln>
            <a:noFill/>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eaLnBrk="1" hangingPunct="1">
              <a:spcBef>
                <a:spcPct val="0"/>
              </a:spcBef>
              <a:defRPr/>
            </a:pPr>
            <a:r>
              <a:rPr lang="en-US" sz="1600" dirty="0"/>
              <a:t>Based on index of refraction; solid particles, water/oil droplets and gas bubbles can all be distinguished by Canty software based on the direct 2D images.</a:t>
            </a:r>
          </a:p>
          <a:p>
            <a:pPr eaLnBrk="1" hangingPunct="1">
              <a:spcBef>
                <a:spcPct val="0"/>
              </a:spcBef>
              <a:buFontTx/>
              <a:buNone/>
              <a:defRPr/>
            </a:pPr>
            <a:endParaRPr lang="en-US" sz="1600" dirty="0"/>
          </a:p>
          <a:p>
            <a:pPr marL="285750" indent="-285750" eaLnBrk="1" hangingPunct="1">
              <a:spcBef>
                <a:spcPct val="0"/>
              </a:spcBef>
              <a:defRPr/>
            </a:pPr>
            <a:r>
              <a:rPr lang="en-US" sz="1600" dirty="0"/>
              <a:t>Delivering the TRUE particle size of the particles.</a:t>
            </a:r>
          </a:p>
          <a:p>
            <a:pPr eaLnBrk="1" hangingPunct="1">
              <a:spcBef>
                <a:spcPct val="0"/>
              </a:spcBef>
              <a:buFontTx/>
              <a:buNone/>
              <a:defRPr/>
            </a:pPr>
            <a:endParaRPr lang="en-US" sz="1600" dirty="0"/>
          </a:p>
          <a:p>
            <a:pPr eaLnBrk="1" hangingPunct="1">
              <a:spcBef>
                <a:spcPct val="0"/>
              </a:spcBef>
              <a:buFontTx/>
              <a:buNone/>
              <a:defRPr/>
            </a:pPr>
            <a:endParaRPr lang="en-US" sz="1600" dirty="0"/>
          </a:p>
          <a:p>
            <a:pPr eaLnBrk="1" hangingPunct="1">
              <a:spcBef>
                <a:spcPct val="0"/>
              </a:spcBef>
              <a:buFontTx/>
              <a:buNone/>
              <a:defRPr/>
            </a:pPr>
            <a:endParaRPr lang="en-US" sz="1600" dirty="0"/>
          </a:p>
          <a:p>
            <a:pPr eaLnBrk="1" hangingPunct="1">
              <a:spcBef>
                <a:spcPct val="0"/>
              </a:spcBef>
              <a:buFontTx/>
              <a:buNone/>
              <a:defRPr/>
            </a:pPr>
            <a:endParaRPr lang="en-US" sz="1600" dirty="0"/>
          </a:p>
          <a:p>
            <a:pPr eaLnBrk="1" hangingPunct="1">
              <a:spcBef>
                <a:spcPct val="0"/>
              </a:spcBef>
              <a:buFontTx/>
              <a:buNone/>
              <a:defRPr/>
            </a:pPr>
            <a:endParaRPr lang="en-US" sz="1600" dirty="0"/>
          </a:p>
          <a:p>
            <a:pPr eaLnBrk="1" hangingPunct="1">
              <a:spcBef>
                <a:spcPct val="0"/>
              </a:spcBef>
              <a:buFontTx/>
              <a:buNone/>
              <a:defRPr/>
            </a:pPr>
            <a:endParaRPr lang="en-US" sz="1600" dirty="0"/>
          </a:p>
          <a:p>
            <a:pPr eaLnBrk="1" hangingPunct="1">
              <a:spcBef>
                <a:spcPct val="0"/>
              </a:spcBef>
              <a:buFontTx/>
              <a:buNone/>
              <a:defRPr/>
            </a:pPr>
            <a:r>
              <a:rPr lang="en-IE" altLang="en-US" sz="1600" dirty="0"/>
              <a:t> </a:t>
            </a:r>
          </a:p>
          <a:p>
            <a:pPr eaLnBrk="1" hangingPunct="1">
              <a:spcBef>
                <a:spcPct val="0"/>
              </a:spcBef>
              <a:buFontTx/>
              <a:buNone/>
              <a:defRPr/>
            </a:pPr>
            <a:endParaRPr lang="en-IE" altLang="en-US" sz="2000" dirty="0"/>
          </a:p>
          <a:p>
            <a:pPr eaLnBrk="1" hangingPunct="1">
              <a:spcBef>
                <a:spcPct val="0"/>
              </a:spcBef>
              <a:buFontTx/>
              <a:buNone/>
              <a:defRPr/>
            </a:pPr>
            <a:endParaRPr lang="en-IE" altLang="en-US" sz="2000" dirty="0"/>
          </a:p>
          <a:p>
            <a:pPr eaLnBrk="1" hangingPunct="1">
              <a:spcBef>
                <a:spcPct val="0"/>
              </a:spcBef>
              <a:buFontTx/>
              <a:buNone/>
              <a:defRPr/>
            </a:pPr>
            <a:endParaRPr lang="en-IE" altLang="en-US" sz="2000" dirty="0"/>
          </a:p>
        </p:txBody>
      </p:sp>
      <p:sp>
        <p:nvSpPr>
          <p:cNvPr id="7" name="TextBox 6">
            <a:extLst>
              <a:ext uri="{FF2B5EF4-FFF2-40B4-BE49-F238E27FC236}">
                <a16:creationId xmlns:a16="http://schemas.microsoft.com/office/drawing/2014/main" id="{472E4C06-44B0-4D2E-8835-07A10AB7704F}"/>
              </a:ext>
            </a:extLst>
          </p:cNvPr>
          <p:cNvSpPr txBox="1"/>
          <p:nvPr/>
        </p:nvSpPr>
        <p:spPr>
          <a:xfrm>
            <a:off x="955675" y="4286250"/>
            <a:ext cx="1785938" cy="341313"/>
          </a:xfrm>
          <a:prstGeom prst="rect">
            <a:avLst/>
          </a:prstGeom>
          <a:noFill/>
        </p:spPr>
        <p:txBody>
          <a:bodyPr>
            <a:spAutoFit/>
          </a:bodyPr>
          <a:lstStyle/>
          <a:p>
            <a:pPr eaLnBrk="1" hangingPunct="1">
              <a:defRPr/>
            </a:pPr>
            <a:r>
              <a:rPr lang="en-US" sz="1625" dirty="0"/>
              <a:t>Solid Particle</a:t>
            </a:r>
          </a:p>
        </p:txBody>
      </p:sp>
      <p:pic>
        <p:nvPicPr>
          <p:cNvPr id="44040" name="Picture 8">
            <a:extLst>
              <a:ext uri="{FF2B5EF4-FFF2-40B4-BE49-F238E27FC236}">
                <a16:creationId xmlns:a16="http://schemas.microsoft.com/office/drawing/2014/main" id="{E2DC06F7-F17D-4AE2-AC0C-06003D2F7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80" r="15120" b="1218"/>
          <a:stretch>
            <a:fillRect/>
          </a:stretch>
        </p:blipFill>
        <p:spPr bwMode="auto">
          <a:xfrm>
            <a:off x="769938" y="3036888"/>
            <a:ext cx="14239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a:extLst>
              <a:ext uri="{FF2B5EF4-FFF2-40B4-BE49-F238E27FC236}">
                <a16:creationId xmlns:a16="http://schemas.microsoft.com/office/drawing/2014/main" id="{84A8D6A1-05F6-47CB-9FA2-5407A1C4C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794" t="-2" r="29065" b="2919"/>
          <a:stretch>
            <a:fillRect/>
          </a:stretch>
        </p:blipFill>
        <p:spPr bwMode="auto">
          <a:xfrm>
            <a:off x="5686425" y="3057525"/>
            <a:ext cx="12192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a:extLst>
              <a:ext uri="{FF2B5EF4-FFF2-40B4-BE49-F238E27FC236}">
                <a16:creationId xmlns:a16="http://schemas.microsoft.com/office/drawing/2014/main" id="{E120526E-3D97-4CFF-BD76-0018C4533B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928" r="18353" b="607"/>
          <a:stretch>
            <a:fillRect/>
          </a:stretch>
        </p:blipFill>
        <p:spPr bwMode="auto">
          <a:xfrm>
            <a:off x="3282950" y="3065463"/>
            <a:ext cx="1219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36DFB1A-CEFE-4F25-915E-96F4F9BE3A13}"/>
              </a:ext>
            </a:extLst>
          </p:cNvPr>
          <p:cNvSpPr txBox="1"/>
          <p:nvPr/>
        </p:nvSpPr>
        <p:spPr>
          <a:xfrm>
            <a:off x="3367088" y="4286250"/>
            <a:ext cx="1133475" cy="341313"/>
          </a:xfrm>
          <a:prstGeom prst="rect">
            <a:avLst/>
          </a:prstGeom>
          <a:noFill/>
        </p:spPr>
        <p:txBody>
          <a:bodyPr>
            <a:spAutoFit/>
          </a:bodyPr>
          <a:lstStyle/>
          <a:p>
            <a:pPr algn="ctr" eaLnBrk="1" hangingPunct="1">
              <a:defRPr/>
            </a:pPr>
            <a:r>
              <a:rPr lang="en-US" sz="1625" dirty="0"/>
              <a:t>Gas</a:t>
            </a:r>
          </a:p>
        </p:txBody>
      </p:sp>
      <p:sp>
        <p:nvSpPr>
          <p:cNvPr id="13" name="TextBox 12">
            <a:extLst>
              <a:ext uri="{FF2B5EF4-FFF2-40B4-BE49-F238E27FC236}">
                <a16:creationId xmlns:a16="http://schemas.microsoft.com/office/drawing/2014/main" id="{38688246-6BA9-4961-867E-587F5A0F9796}"/>
              </a:ext>
            </a:extLst>
          </p:cNvPr>
          <p:cNvSpPr txBox="1"/>
          <p:nvPr/>
        </p:nvSpPr>
        <p:spPr>
          <a:xfrm>
            <a:off x="5403850" y="4227513"/>
            <a:ext cx="1970088" cy="592137"/>
          </a:xfrm>
          <a:prstGeom prst="rect">
            <a:avLst/>
          </a:prstGeom>
          <a:noFill/>
        </p:spPr>
        <p:txBody>
          <a:bodyPr>
            <a:spAutoFit/>
          </a:bodyPr>
          <a:lstStyle/>
          <a:p>
            <a:pPr algn="ctr" eaLnBrk="1" hangingPunct="1">
              <a:defRPr/>
            </a:pPr>
            <a:r>
              <a:rPr lang="en-US" sz="1625" dirty="0"/>
              <a:t>Water/Light Oil Droplet</a:t>
            </a:r>
          </a:p>
        </p:txBody>
      </p:sp>
      <p:graphicFrame>
        <p:nvGraphicFramePr>
          <p:cNvPr id="14" name="Table 13">
            <a:extLst>
              <a:ext uri="{FF2B5EF4-FFF2-40B4-BE49-F238E27FC236}">
                <a16:creationId xmlns:a16="http://schemas.microsoft.com/office/drawing/2014/main" id="{11B71427-4AF5-4B3A-B6E8-A2CBB17795CD}"/>
              </a:ext>
            </a:extLst>
          </p:cNvPr>
          <p:cNvGraphicFramePr>
            <a:graphicFrameLocks noGrp="1"/>
          </p:cNvGraphicFramePr>
          <p:nvPr/>
        </p:nvGraphicFramePr>
        <p:xfrm>
          <a:off x="584200" y="4784725"/>
          <a:ext cx="1724026" cy="1265351"/>
        </p:xfrm>
        <a:graphic>
          <a:graphicData uri="http://schemas.openxmlformats.org/drawingml/2006/table">
            <a:tbl>
              <a:tblPr firstRow="1" bandRow="1">
                <a:tableStyleId>{5C22544A-7EE6-4342-B048-85BDC9FD1C3A}</a:tableStyleId>
              </a:tblPr>
              <a:tblGrid>
                <a:gridCol w="862013">
                  <a:extLst>
                    <a:ext uri="{9D8B030D-6E8A-4147-A177-3AD203B41FA5}">
                      <a16:colId xmlns:a16="http://schemas.microsoft.com/office/drawing/2014/main" val="20000"/>
                    </a:ext>
                  </a:extLst>
                </a:gridCol>
                <a:gridCol w="862013">
                  <a:extLst>
                    <a:ext uri="{9D8B030D-6E8A-4147-A177-3AD203B41FA5}">
                      <a16:colId xmlns:a16="http://schemas.microsoft.com/office/drawing/2014/main" val="20001"/>
                    </a:ext>
                  </a:extLst>
                </a:gridCol>
              </a:tblGrid>
              <a:tr h="348470">
                <a:tc>
                  <a:txBody>
                    <a:bodyPr/>
                    <a:lstStyle/>
                    <a:p>
                      <a:pPr algn="ctr"/>
                      <a:r>
                        <a:rPr lang="en-US" sz="900" dirty="0"/>
                        <a:t>Shape Parameter</a:t>
                      </a:r>
                    </a:p>
                  </a:txBody>
                  <a:tcPr marL="74283" marR="74283" marT="37132" marB="37132"/>
                </a:tc>
                <a:tc>
                  <a:txBody>
                    <a:bodyPr/>
                    <a:lstStyle/>
                    <a:p>
                      <a:pPr algn="ctr"/>
                      <a:r>
                        <a:rPr lang="en-US" sz="900" dirty="0"/>
                        <a:t>Value</a:t>
                      </a:r>
                    </a:p>
                  </a:txBody>
                  <a:tcPr marL="74283" marR="74283" marT="37132" marB="37132"/>
                </a:tc>
                <a:extLst>
                  <a:ext uri="{0D108BD9-81ED-4DB2-BD59-A6C34878D82A}">
                    <a16:rowId xmlns:a16="http://schemas.microsoft.com/office/drawing/2014/main" val="10000"/>
                  </a:ext>
                </a:extLst>
              </a:tr>
              <a:tr h="305589">
                <a:tc>
                  <a:txBody>
                    <a:bodyPr/>
                    <a:lstStyle/>
                    <a:p>
                      <a:pPr algn="ctr"/>
                      <a:r>
                        <a:rPr lang="en-US" sz="900" dirty="0"/>
                        <a:t>Circularity</a:t>
                      </a:r>
                    </a:p>
                  </a:txBody>
                  <a:tcPr marL="74283" marR="74283" marT="37132" marB="37132"/>
                </a:tc>
                <a:tc>
                  <a:txBody>
                    <a:bodyPr/>
                    <a:lstStyle/>
                    <a:p>
                      <a:pPr algn="ctr"/>
                      <a:r>
                        <a:rPr lang="en-US" sz="900" dirty="0"/>
                        <a:t>.70</a:t>
                      </a:r>
                    </a:p>
                  </a:txBody>
                  <a:tcPr marL="74283" marR="74283" marT="37132" marB="37132"/>
                </a:tc>
                <a:extLst>
                  <a:ext uri="{0D108BD9-81ED-4DB2-BD59-A6C34878D82A}">
                    <a16:rowId xmlns:a16="http://schemas.microsoft.com/office/drawing/2014/main" val="10001"/>
                  </a:ext>
                </a:extLst>
              </a:tr>
              <a:tr h="305589">
                <a:tc>
                  <a:txBody>
                    <a:bodyPr/>
                    <a:lstStyle/>
                    <a:p>
                      <a:pPr algn="ctr"/>
                      <a:r>
                        <a:rPr lang="en-US" sz="900" dirty="0"/>
                        <a:t>Aspect Ratio</a:t>
                      </a:r>
                    </a:p>
                  </a:txBody>
                  <a:tcPr marL="74283" marR="74283" marT="37132" marB="37132"/>
                </a:tc>
                <a:tc>
                  <a:txBody>
                    <a:bodyPr/>
                    <a:lstStyle/>
                    <a:p>
                      <a:pPr algn="ctr"/>
                      <a:r>
                        <a:rPr lang="en-US" sz="900" dirty="0"/>
                        <a:t>2.23</a:t>
                      </a:r>
                    </a:p>
                  </a:txBody>
                  <a:tcPr marL="74283" marR="74283" marT="37132" marB="37132"/>
                </a:tc>
                <a:extLst>
                  <a:ext uri="{0D108BD9-81ED-4DB2-BD59-A6C34878D82A}">
                    <a16:rowId xmlns:a16="http://schemas.microsoft.com/office/drawing/2014/main" val="10002"/>
                  </a:ext>
                </a:extLst>
              </a:tr>
              <a:tr h="305589">
                <a:tc>
                  <a:txBody>
                    <a:bodyPr/>
                    <a:lstStyle/>
                    <a:p>
                      <a:pPr algn="ctr"/>
                      <a:r>
                        <a:rPr lang="en-US" sz="900" dirty="0"/>
                        <a:t>% Holes Area</a:t>
                      </a:r>
                    </a:p>
                  </a:txBody>
                  <a:tcPr marL="74283" marR="74283" marT="37132" marB="37132"/>
                </a:tc>
                <a:tc>
                  <a:txBody>
                    <a:bodyPr/>
                    <a:lstStyle/>
                    <a:p>
                      <a:pPr algn="ctr"/>
                      <a:r>
                        <a:rPr lang="en-US" sz="900" dirty="0"/>
                        <a:t>0%</a:t>
                      </a:r>
                    </a:p>
                  </a:txBody>
                  <a:tcPr marL="74283" marR="74283" marT="37132" marB="37132"/>
                </a:tc>
                <a:extLst>
                  <a:ext uri="{0D108BD9-81ED-4DB2-BD59-A6C34878D82A}">
                    <a16:rowId xmlns:a16="http://schemas.microsoft.com/office/drawing/2014/main" val="10003"/>
                  </a:ext>
                </a:extLst>
              </a:tr>
            </a:tbl>
          </a:graphicData>
        </a:graphic>
      </p:graphicFrame>
      <p:graphicFrame>
        <p:nvGraphicFramePr>
          <p:cNvPr id="15" name="Table 14">
            <a:extLst>
              <a:ext uri="{FF2B5EF4-FFF2-40B4-BE49-F238E27FC236}">
                <a16:creationId xmlns:a16="http://schemas.microsoft.com/office/drawing/2014/main" id="{8333391B-B4E4-4206-8C24-B53E55A36693}"/>
              </a:ext>
            </a:extLst>
          </p:cNvPr>
          <p:cNvGraphicFramePr>
            <a:graphicFrameLocks noGrp="1"/>
          </p:cNvGraphicFramePr>
          <p:nvPr/>
        </p:nvGraphicFramePr>
        <p:xfrm>
          <a:off x="3209925" y="4784725"/>
          <a:ext cx="1577975" cy="1238250"/>
        </p:xfrm>
        <a:graphic>
          <a:graphicData uri="http://schemas.openxmlformats.org/drawingml/2006/table">
            <a:tbl>
              <a:tblPr firstRow="1" bandRow="1">
                <a:tableStyleId>{5C22544A-7EE6-4342-B048-85BDC9FD1C3A}</a:tableStyleId>
              </a:tblPr>
              <a:tblGrid>
                <a:gridCol w="892211">
                  <a:extLst>
                    <a:ext uri="{9D8B030D-6E8A-4147-A177-3AD203B41FA5}">
                      <a16:colId xmlns:a16="http://schemas.microsoft.com/office/drawing/2014/main" val="20000"/>
                    </a:ext>
                  </a:extLst>
                </a:gridCol>
                <a:gridCol w="685764">
                  <a:extLst>
                    <a:ext uri="{9D8B030D-6E8A-4147-A177-3AD203B41FA5}">
                      <a16:colId xmlns:a16="http://schemas.microsoft.com/office/drawing/2014/main" val="20001"/>
                    </a:ext>
                  </a:extLst>
                </a:gridCol>
              </a:tblGrid>
              <a:tr h="348651">
                <a:tc>
                  <a:txBody>
                    <a:bodyPr/>
                    <a:lstStyle/>
                    <a:p>
                      <a:pPr algn="ctr"/>
                      <a:r>
                        <a:rPr lang="en-US" sz="900" dirty="0"/>
                        <a:t>Shape Parameter</a:t>
                      </a:r>
                    </a:p>
                  </a:txBody>
                  <a:tcPr marL="74291" marR="74291" marT="37152" marB="37152"/>
                </a:tc>
                <a:tc>
                  <a:txBody>
                    <a:bodyPr/>
                    <a:lstStyle/>
                    <a:p>
                      <a:pPr algn="ctr"/>
                      <a:r>
                        <a:rPr lang="en-US" sz="900" dirty="0"/>
                        <a:t>Value</a:t>
                      </a:r>
                    </a:p>
                  </a:txBody>
                  <a:tcPr marL="74291" marR="74291" marT="37152" marB="37152"/>
                </a:tc>
                <a:extLst>
                  <a:ext uri="{0D108BD9-81ED-4DB2-BD59-A6C34878D82A}">
                    <a16:rowId xmlns:a16="http://schemas.microsoft.com/office/drawing/2014/main" val="10000"/>
                  </a:ext>
                </a:extLst>
              </a:tr>
              <a:tr h="286451">
                <a:tc>
                  <a:txBody>
                    <a:bodyPr/>
                    <a:lstStyle/>
                    <a:p>
                      <a:pPr algn="ctr"/>
                      <a:r>
                        <a:rPr lang="en-US" sz="900" dirty="0"/>
                        <a:t>Circularity</a:t>
                      </a:r>
                    </a:p>
                  </a:txBody>
                  <a:tcPr marL="74291" marR="74291" marT="37152" marB="37152"/>
                </a:tc>
                <a:tc>
                  <a:txBody>
                    <a:bodyPr/>
                    <a:lstStyle/>
                    <a:p>
                      <a:pPr algn="ctr"/>
                      <a:r>
                        <a:rPr lang="en-US" sz="900" dirty="0"/>
                        <a:t>.33</a:t>
                      </a:r>
                    </a:p>
                  </a:txBody>
                  <a:tcPr marL="74291" marR="74291" marT="37152" marB="37152"/>
                </a:tc>
                <a:extLst>
                  <a:ext uri="{0D108BD9-81ED-4DB2-BD59-A6C34878D82A}">
                    <a16:rowId xmlns:a16="http://schemas.microsoft.com/office/drawing/2014/main" val="10001"/>
                  </a:ext>
                </a:extLst>
              </a:tr>
              <a:tr h="301574">
                <a:tc>
                  <a:txBody>
                    <a:bodyPr/>
                    <a:lstStyle/>
                    <a:p>
                      <a:pPr algn="ctr"/>
                      <a:r>
                        <a:rPr lang="en-US" sz="900" dirty="0"/>
                        <a:t>Aspect Ratio</a:t>
                      </a:r>
                    </a:p>
                  </a:txBody>
                  <a:tcPr marL="74291" marR="74291" marT="37152" marB="37152"/>
                </a:tc>
                <a:tc>
                  <a:txBody>
                    <a:bodyPr/>
                    <a:lstStyle/>
                    <a:p>
                      <a:pPr algn="ctr"/>
                      <a:r>
                        <a:rPr lang="en-US" sz="900" dirty="0"/>
                        <a:t>1.0</a:t>
                      </a:r>
                    </a:p>
                  </a:txBody>
                  <a:tcPr marL="74291" marR="74291" marT="37152" marB="37152"/>
                </a:tc>
                <a:extLst>
                  <a:ext uri="{0D108BD9-81ED-4DB2-BD59-A6C34878D82A}">
                    <a16:rowId xmlns:a16="http://schemas.microsoft.com/office/drawing/2014/main" val="10002"/>
                  </a:ext>
                </a:extLst>
              </a:tr>
              <a:tr h="301574">
                <a:tc>
                  <a:txBody>
                    <a:bodyPr/>
                    <a:lstStyle/>
                    <a:p>
                      <a:pPr algn="ctr"/>
                      <a:r>
                        <a:rPr lang="en-US" sz="900" dirty="0"/>
                        <a:t>% Holes Area</a:t>
                      </a:r>
                    </a:p>
                  </a:txBody>
                  <a:tcPr marL="74291" marR="74291" marT="37152" marB="37152"/>
                </a:tc>
                <a:tc>
                  <a:txBody>
                    <a:bodyPr/>
                    <a:lstStyle/>
                    <a:p>
                      <a:pPr algn="ctr"/>
                      <a:r>
                        <a:rPr lang="en-US" sz="900" dirty="0"/>
                        <a:t>25.5%</a:t>
                      </a:r>
                    </a:p>
                  </a:txBody>
                  <a:tcPr marL="74291" marR="74291" marT="37152" marB="37152"/>
                </a:tc>
                <a:extLst>
                  <a:ext uri="{0D108BD9-81ED-4DB2-BD59-A6C34878D82A}">
                    <a16:rowId xmlns:a16="http://schemas.microsoft.com/office/drawing/2014/main" val="10003"/>
                  </a:ext>
                </a:extLst>
              </a:tr>
            </a:tbl>
          </a:graphicData>
        </a:graphic>
      </p:graphicFrame>
      <p:graphicFrame>
        <p:nvGraphicFramePr>
          <p:cNvPr id="16" name="Table 15">
            <a:extLst>
              <a:ext uri="{FF2B5EF4-FFF2-40B4-BE49-F238E27FC236}">
                <a16:creationId xmlns:a16="http://schemas.microsoft.com/office/drawing/2014/main" id="{160AFAEC-37D9-4E62-A4A4-4E899C218D24}"/>
              </a:ext>
            </a:extLst>
          </p:cNvPr>
          <p:cNvGraphicFramePr>
            <a:graphicFrameLocks noGrp="1"/>
          </p:cNvGraphicFramePr>
          <p:nvPr/>
        </p:nvGraphicFramePr>
        <p:xfrm>
          <a:off x="5526088" y="4787900"/>
          <a:ext cx="1681162" cy="1260475"/>
        </p:xfrm>
        <a:graphic>
          <a:graphicData uri="http://schemas.openxmlformats.org/drawingml/2006/table">
            <a:tbl>
              <a:tblPr firstRow="1" bandRow="1">
                <a:tableStyleId>{5C22544A-7EE6-4342-B048-85BDC9FD1C3A}</a:tableStyleId>
              </a:tblPr>
              <a:tblGrid>
                <a:gridCol w="995461">
                  <a:extLst>
                    <a:ext uri="{9D8B030D-6E8A-4147-A177-3AD203B41FA5}">
                      <a16:colId xmlns:a16="http://schemas.microsoft.com/office/drawing/2014/main" val="20000"/>
                    </a:ext>
                  </a:extLst>
                </a:gridCol>
                <a:gridCol w="685701">
                  <a:extLst>
                    <a:ext uri="{9D8B030D-6E8A-4147-A177-3AD203B41FA5}">
                      <a16:colId xmlns:a16="http://schemas.microsoft.com/office/drawing/2014/main" val="20001"/>
                    </a:ext>
                  </a:extLst>
                </a:gridCol>
              </a:tblGrid>
              <a:tr h="348698">
                <a:tc>
                  <a:txBody>
                    <a:bodyPr/>
                    <a:lstStyle/>
                    <a:p>
                      <a:pPr algn="ctr"/>
                      <a:r>
                        <a:rPr lang="en-US" sz="900" dirty="0"/>
                        <a:t>Shape Parameter</a:t>
                      </a:r>
                    </a:p>
                  </a:txBody>
                  <a:tcPr marL="74284" marR="74284" marT="37157" marB="37157"/>
                </a:tc>
                <a:tc>
                  <a:txBody>
                    <a:bodyPr/>
                    <a:lstStyle/>
                    <a:p>
                      <a:pPr algn="ctr"/>
                      <a:r>
                        <a:rPr lang="en-US" sz="900" dirty="0"/>
                        <a:t>Value</a:t>
                      </a:r>
                    </a:p>
                  </a:txBody>
                  <a:tcPr marL="74284" marR="74284" marT="37157" marB="37157"/>
                </a:tc>
                <a:extLst>
                  <a:ext uri="{0D108BD9-81ED-4DB2-BD59-A6C34878D82A}">
                    <a16:rowId xmlns:a16="http://schemas.microsoft.com/office/drawing/2014/main" val="10000"/>
                  </a:ext>
                </a:extLst>
              </a:tr>
              <a:tr h="288010">
                <a:tc>
                  <a:txBody>
                    <a:bodyPr/>
                    <a:lstStyle/>
                    <a:p>
                      <a:pPr algn="ctr"/>
                      <a:r>
                        <a:rPr lang="en-US" sz="900" dirty="0"/>
                        <a:t>Circularity</a:t>
                      </a:r>
                    </a:p>
                  </a:txBody>
                  <a:tcPr marL="74284" marR="74284" marT="37157" marB="37157"/>
                </a:tc>
                <a:tc>
                  <a:txBody>
                    <a:bodyPr/>
                    <a:lstStyle/>
                    <a:p>
                      <a:pPr algn="ctr"/>
                      <a:r>
                        <a:rPr lang="en-US" sz="900" dirty="0"/>
                        <a:t>.13</a:t>
                      </a:r>
                    </a:p>
                  </a:txBody>
                  <a:tcPr marL="74284" marR="74284" marT="37157" marB="37157"/>
                </a:tc>
                <a:extLst>
                  <a:ext uri="{0D108BD9-81ED-4DB2-BD59-A6C34878D82A}">
                    <a16:rowId xmlns:a16="http://schemas.microsoft.com/office/drawing/2014/main" val="10001"/>
                  </a:ext>
                </a:extLst>
              </a:tr>
              <a:tr h="288010">
                <a:tc>
                  <a:txBody>
                    <a:bodyPr/>
                    <a:lstStyle/>
                    <a:p>
                      <a:pPr algn="ctr"/>
                      <a:r>
                        <a:rPr lang="en-US" sz="900" dirty="0"/>
                        <a:t>Aspect Ratio</a:t>
                      </a:r>
                    </a:p>
                  </a:txBody>
                  <a:tcPr marL="74284" marR="74284" marT="37157" marB="37157"/>
                </a:tc>
                <a:tc>
                  <a:txBody>
                    <a:bodyPr/>
                    <a:lstStyle/>
                    <a:p>
                      <a:pPr algn="ctr"/>
                      <a:r>
                        <a:rPr lang="en-US" sz="900" dirty="0"/>
                        <a:t>1.0</a:t>
                      </a:r>
                    </a:p>
                  </a:txBody>
                  <a:tcPr marL="74284" marR="74284" marT="37157" marB="37157"/>
                </a:tc>
                <a:extLst>
                  <a:ext uri="{0D108BD9-81ED-4DB2-BD59-A6C34878D82A}">
                    <a16:rowId xmlns:a16="http://schemas.microsoft.com/office/drawing/2014/main" val="10002"/>
                  </a:ext>
                </a:extLst>
              </a:tr>
              <a:tr h="335757">
                <a:tc>
                  <a:txBody>
                    <a:bodyPr/>
                    <a:lstStyle/>
                    <a:p>
                      <a:pPr algn="ctr"/>
                      <a:r>
                        <a:rPr lang="en-US" sz="900" dirty="0"/>
                        <a:t>% Holes Area</a:t>
                      </a:r>
                    </a:p>
                  </a:txBody>
                  <a:tcPr marL="74284" marR="74284" marT="37157" marB="37157"/>
                </a:tc>
                <a:tc>
                  <a:txBody>
                    <a:bodyPr/>
                    <a:lstStyle/>
                    <a:p>
                      <a:pPr algn="ctr"/>
                      <a:r>
                        <a:rPr lang="en-US" sz="900" dirty="0"/>
                        <a:t>92.5%</a:t>
                      </a:r>
                    </a:p>
                  </a:txBody>
                  <a:tcPr marL="74284" marR="74284" marT="37157" marB="37157"/>
                </a:tc>
                <a:extLst>
                  <a:ext uri="{0D108BD9-81ED-4DB2-BD59-A6C34878D82A}">
                    <a16:rowId xmlns:a16="http://schemas.microsoft.com/office/drawing/2014/main" val="10003"/>
                  </a:ext>
                </a:extLst>
              </a:tr>
            </a:tbl>
          </a:graphicData>
        </a:graphic>
      </p:graphicFrame>
      <p:graphicFrame>
        <p:nvGraphicFramePr>
          <p:cNvPr id="17" name="Table 16">
            <a:extLst>
              <a:ext uri="{FF2B5EF4-FFF2-40B4-BE49-F238E27FC236}">
                <a16:creationId xmlns:a16="http://schemas.microsoft.com/office/drawing/2014/main" id="{7BFA2820-AED2-4E9D-BB11-942E92D253DE}"/>
              </a:ext>
            </a:extLst>
          </p:cNvPr>
          <p:cNvGraphicFramePr>
            <a:graphicFrameLocks noGrp="1"/>
          </p:cNvGraphicFramePr>
          <p:nvPr/>
        </p:nvGraphicFramePr>
        <p:xfrm>
          <a:off x="7550150" y="4784725"/>
          <a:ext cx="1681163" cy="1260475"/>
        </p:xfrm>
        <a:graphic>
          <a:graphicData uri="http://schemas.openxmlformats.org/drawingml/2006/table">
            <a:tbl>
              <a:tblPr firstRow="1" bandRow="1">
                <a:tableStyleId>{5C22544A-7EE6-4342-B048-85BDC9FD1C3A}</a:tableStyleId>
              </a:tblPr>
              <a:tblGrid>
                <a:gridCol w="995461">
                  <a:extLst>
                    <a:ext uri="{9D8B030D-6E8A-4147-A177-3AD203B41FA5}">
                      <a16:colId xmlns:a16="http://schemas.microsoft.com/office/drawing/2014/main" val="20000"/>
                    </a:ext>
                  </a:extLst>
                </a:gridCol>
                <a:gridCol w="685702">
                  <a:extLst>
                    <a:ext uri="{9D8B030D-6E8A-4147-A177-3AD203B41FA5}">
                      <a16:colId xmlns:a16="http://schemas.microsoft.com/office/drawing/2014/main" val="20001"/>
                    </a:ext>
                  </a:extLst>
                </a:gridCol>
              </a:tblGrid>
              <a:tr h="348698">
                <a:tc>
                  <a:txBody>
                    <a:bodyPr/>
                    <a:lstStyle/>
                    <a:p>
                      <a:pPr algn="ctr"/>
                      <a:r>
                        <a:rPr lang="en-US" sz="900" dirty="0"/>
                        <a:t>Shape Parameter</a:t>
                      </a:r>
                    </a:p>
                  </a:txBody>
                  <a:tcPr marL="74284" marR="74284" marT="37157" marB="37157"/>
                </a:tc>
                <a:tc>
                  <a:txBody>
                    <a:bodyPr/>
                    <a:lstStyle/>
                    <a:p>
                      <a:pPr algn="ctr"/>
                      <a:r>
                        <a:rPr lang="en-US" sz="900" dirty="0"/>
                        <a:t>Value</a:t>
                      </a:r>
                    </a:p>
                  </a:txBody>
                  <a:tcPr marL="74284" marR="74284" marT="37157" marB="37157"/>
                </a:tc>
                <a:extLst>
                  <a:ext uri="{0D108BD9-81ED-4DB2-BD59-A6C34878D82A}">
                    <a16:rowId xmlns:a16="http://schemas.microsoft.com/office/drawing/2014/main" val="10000"/>
                  </a:ext>
                </a:extLst>
              </a:tr>
              <a:tr h="288010">
                <a:tc>
                  <a:txBody>
                    <a:bodyPr/>
                    <a:lstStyle/>
                    <a:p>
                      <a:pPr algn="ctr"/>
                      <a:r>
                        <a:rPr lang="en-US" sz="900" dirty="0"/>
                        <a:t>Circularity</a:t>
                      </a:r>
                    </a:p>
                  </a:txBody>
                  <a:tcPr marL="74284" marR="74284" marT="37157" marB="37157"/>
                </a:tc>
                <a:tc>
                  <a:txBody>
                    <a:bodyPr/>
                    <a:lstStyle/>
                    <a:p>
                      <a:pPr algn="ctr"/>
                      <a:r>
                        <a:rPr lang="en-US" sz="900" dirty="0"/>
                        <a:t>1</a:t>
                      </a:r>
                    </a:p>
                  </a:txBody>
                  <a:tcPr marL="74284" marR="74284" marT="37157" marB="37157"/>
                </a:tc>
                <a:extLst>
                  <a:ext uri="{0D108BD9-81ED-4DB2-BD59-A6C34878D82A}">
                    <a16:rowId xmlns:a16="http://schemas.microsoft.com/office/drawing/2014/main" val="10001"/>
                  </a:ext>
                </a:extLst>
              </a:tr>
              <a:tr h="288010">
                <a:tc>
                  <a:txBody>
                    <a:bodyPr/>
                    <a:lstStyle/>
                    <a:p>
                      <a:pPr algn="ctr"/>
                      <a:r>
                        <a:rPr lang="en-US" sz="900" dirty="0"/>
                        <a:t>Aspect Ratio</a:t>
                      </a:r>
                    </a:p>
                  </a:txBody>
                  <a:tcPr marL="74284" marR="74284" marT="37157" marB="37157"/>
                </a:tc>
                <a:tc>
                  <a:txBody>
                    <a:bodyPr/>
                    <a:lstStyle/>
                    <a:p>
                      <a:pPr algn="ctr"/>
                      <a:r>
                        <a:rPr lang="en-US" sz="900" dirty="0"/>
                        <a:t>1.0</a:t>
                      </a:r>
                    </a:p>
                  </a:txBody>
                  <a:tcPr marL="74284" marR="74284" marT="37157" marB="37157"/>
                </a:tc>
                <a:extLst>
                  <a:ext uri="{0D108BD9-81ED-4DB2-BD59-A6C34878D82A}">
                    <a16:rowId xmlns:a16="http://schemas.microsoft.com/office/drawing/2014/main" val="10002"/>
                  </a:ext>
                </a:extLst>
              </a:tr>
              <a:tr h="335757">
                <a:tc>
                  <a:txBody>
                    <a:bodyPr/>
                    <a:lstStyle/>
                    <a:p>
                      <a:pPr algn="ctr"/>
                      <a:r>
                        <a:rPr lang="en-US" sz="900" dirty="0"/>
                        <a:t>% Holes Area</a:t>
                      </a:r>
                    </a:p>
                  </a:txBody>
                  <a:tcPr marL="74284" marR="74284" marT="37157" marB="37157"/>
                </a:tc>
                <a:tc>
                  <a:txBody>
                    <a:bodyPr/>
                    <a:lstStyle/>
                    <a:p>
                      <a:pPr algn="ctr"/>
                      <a:r>
                        <a:rPr lang="en-US" sz="900" dirty="0"/>
                        <a:t>0%</a:t>
                      </a:r>
                    </a:p>
                  </a:txBody>
                  <a:tcPr marL="74284" marR="74284" marT="37157" marB="37157"/>
                </a:tc>
                <a:extLst>
                  <a:ext uri="{0D108BD9-81ED-4DB2-BD59-A6C34878D82A}">
                    <a16:rowId xmlns:a16="http://schemas.microsoft.com/office/drawing/2014/main" val="10003"/>
                  </a:ext>
                </a:extLst>
              </a:tr>
            </a:tbl>
          </a:graphicData>
        </a:graphic>
      </p:graphicFrame>
      <p:sp>
        <p:nvSpPr>
          <p:cNvPr id="18" name="TextBox 17">
            <a:extLst>
              <a:ext uri="{FF2B5EF4-FFF2-40B4-BE49-F238E27FC236}">
                <a16:creationId xmlns:a16="http://schemas.microsoft.com/office/drawing/2014/main" id="{27CEF8ED-0754-4F09-8411-559962217ED9}"/>
              </a:ext>
            </a:extLst>
          </p:cNvPr>
          <p:cNvSpPr txBox="1"/>
          <p:nvPr/>
        </p:nvSpPr>
        <p:spPr>
          <a:xfrm>
            <a:off x="7292975" y="4210050"/>
            <a:ext cx="1970088" cy="342900"/>
          </a:xfrm>
          <a:prstGeom prst="rect">
            <a:avLst/>
          </a:prstGeom>
          <a:noFill/>
        </p:spPr>
        <p:txBody>
          <a:bodyPr>
            <a:spAutoFit/>
          </a:bodyPr>
          <a:lstStyle/>
          <a:p>
            <a:pPr algn="ctr" eaLnBrk="1" hangingPunct="1">
              <a:defRPr/>
            </a:pPr>
            <a:r>
              <a:rPr lang="en-US" sz="1625" dirty="0"/>
              <a:t>Heavy Oil Droplet</a:t>
            </a:r>
          </a:p>
        </p:txBody>
      </p:sp>
      <p:pic>
        <p:nvPicPr>
          <p:cNvPr id="44114" name="Picture 2">
            <a:extLst>
              <a:ext uri="{FF2B5EF4-FFF2-40B4-BE49-F238E27FC236}">
                <a16:creationId xmlns:a16="http://schemas.microsoft.com/office/drawing/2014/main" id="{D1EE48FD-B192-4B8F-BD0C-690E2C4559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48096" b="5342"/>
          <a:stretch>
            <a:fillRect/>
          </a:stretch>
        </p:blipFill>
        <p:spPr bwMode="auto">
          <a:xfrm>
            <a:off x="7802563" y="3060700"/>
            <a:ext cx="1031875"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anty_title with web">
            <a:extLst>
              <a:ext uri="{FF2B5EF4-FFF2-40B4-BE49-F238E27FC236}">
                <a16:creationId xmlns:a16="http://schemas.microsoft.com/office/drawing/2014/main" id="{0992C02B-21E9-45B7-A06F-CC97ACE55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a:extLst>
              <a:ext uri="{FF2B5EF4-FFF2-40B4-BE49-F238E27FC236}">
                <a16:creationId xmlns:a16="http://schemas.microsoft.com/office/drawing/2014/main" id="{368A85D9-214C-4A16-B784-7CBC8BA81E8B}"/>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46084" name="Rectangle 4">
            <a:extLst>
              <a:ext uri="{FF2B5EF4-FFF2-40B4-BE49-F238E27FC236}">
                <a16:creationId xmlns:a16="http://schemas.microsoft.com/office/drawing/2014/main" id="{8DD5ADD3-46B6-466D-A0DE-B1B30117EECE}"/>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8" name="Rectangle 5">
            <a:extLst>
              <a:ext uri="{FF2B5EF4-FFF2-40B4-BE49-F238E27FC236}">
                <a16:creationId xmlns:a16="http://schemas.microsoft.com/office/drawing/2014/main" id="{B7309D3E-9A6E-4B6B-89D0-229DBF715BCB}"/>
              </a:ext>
            </a:extLst>
          </p:cNvPr>
          <p:cNvSpPr txBox="1">
            <a:spLocks noChangeArrowheads="1"/>
          </p:cNvSpPr>
          <p:nvPr/>
        </p:nvSpPr>
        <p:spPr>
          <a:xfrm>
            <a:off x="533400" y="1371600"/>
            <a:ext cx="8420100" cy="457200"/>
          </a:xfrm>
          <a:prstGeom prst="rect">
            <a:avLst/>
          </a:prstGeom>
        </p:spPr>
        <p:txBody>
          <a:bodyPr/>
          <a:lstStyle/>
          <a:p>
            <a:pPr algn="ctr" eaLnBrk="1" hangingPunct="1">
              <a:defRPr/>
            </a:pPr>
            <a:r>
              <a:rPr lang="en-US" sz="2400" kern="0" dirty="0">
                <a:latin typeface="Arial" charset="0"/>
              </a:rPr>
              <a:t>Canty Intelligent Analysis Software Interface </a:t>
            </a:r>
          </a:p>
        </p:txBody>
      </p:sp>
      <p:sp>
        <p:nvSpPr>
          <p:cNvPr id="46086" name="TextBox 1">
            <a:extLst>
              <a:ext uri="{FF2B5EF4-FFF2-40B4-BE49-F238E27FC236}">
                <a16:creationId xmlns:a16="http://schemas.microsoft.com/office/drawing/2014/main" id="{BAB3769E-E857-4DA6-8392-04A81CC95849}"/>
              </a:ext>
            </a:extLst>
          </p:cNvPr>
          <p:cNvSpPr txBox="1">
            <a:spLocks noChangeArrowheads="1"/>
          </p:cNvSpPr>
          <p:nvPr/>
        </p:nvSpPr>
        <p:spPr bwMode="auto">
          <a:xfrm>
            <a:off x="527050" y="1781175"/>
            <a:ext cx="90424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1600" dirty="0" err="1"/>
              <a:t>CantyVision</a:t>
            </a:r>
            <a:r>
              <a:rPr lang="en-US" altLang="en-US" sz="1600" dirty="0"/>
              <a:t> Software is able to process images at high speed real time.</a:t>
            </a:r>
          </a:p>
          <a:p>
            <a:r>
              <a:rPr lang="en-US" altLang="en-US" sz="1600" dirty="0"/>
              <a:t>Software provides graphical trends in charts with statistical data for particles, droplets and gas.</a:t>
            </a:r>
          </a:p>
          <a:p>
            <a:r>
              <a:rPr lang="en-US" altLang="en-US" sz="1600" dirty="0"/>
              <a:t>Individual data charts and outputs.</a:t>
            </a:r>
          </a:p>
          <a:p>
            <a:pPr>
              <a:buFontTx/>
              <a:buNone/>
            </a:pPr>
            <a:r>
              <a:rPr lang="en-US" altLang="en-US" sz="1600" dirty="0"/>
              <a:t>	- Particle size distribution, </a:t>
            </a:r>
          </a:p>
          <a:p>
            <a:pPr>
              <a:buFontTx/>
              <a:buNone/>
            </a:pPr>
            <a:r>
              <a:rPr lang="en-US" altLang="en-US" sz="1600" dirty="0"/>
              <a:t>	- Particle shape</a:t>
            </a:r>
          </a:p>
          <a:p>
            <a:pPr>
              <a:buFontTx/>
              <a:buNone/>
            </a:pPr>
            <a:r>
              <a:rPr lang="en-US" altLang="en-US" sz="1600" dirty="0"/>
              <a:t>	- Concentrations - counts per ml, ppm</a:t>
            </a:r>
          </a:p>
          <a:p>
            <a:r>
              <a:rPr lang="en-US" altLang="en-US" sz="1600" dirty="0"/>
              <a:t>Customized reporting feature for excel data output.</a:t>
            </a:r>
          </a:p>
        </p:txBody>
      </p:sp>
      <p:pic>
        <p:nvPicPr>
          <p:cNvPr id="46087" name="Picture 1">
            <a:extLst>
              <a:ext uri="{FF2B5EF4-FFF2-40B4-BE49-F238E27FC236}">
                <a16:creationId xmlns:a16="http://schemas.microsoft.com/office/drawing/2014/main" id="{7F293659-2FC1-4C37-9EAB-6B1DAF6606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797300"/>
            <a:ext cx="49530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843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843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dirty="0"/>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Oil &amp; Sand in Produced Water - Background</a:t>
            </a:r>
          </a:p>
        </p:txBody>
      </p:sp>
      <p:graphicFrame>
        <p:nvGraphicFramePr>
          <p:cNvPr id="7" name="Diagram 6"/>
          <p:cNvGraphicFramePr/>
          <p:nvPr/>
        </p:nvGraphicFramePr>
        <p:xfrm>
          <a:off x="914400" y="1828800"/>
          <a:ext cx="82296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765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765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7653" name="Rectangle 6"/>
          <p:cNvSpPr>
            <a:spLocks noChangeArrowheads="1"/>
          </p:cNvSpPr>
          <p:nvPr/>
        </p:nvSpPr>
        <p:spPr bwMode="auto">
          <a:xfrm>
            <a:off x="685800" y="2057400"/>
            <a:ext cx="8763000" cy="4191000"/>
          </a:xfrm>
          <a:prstGeom prst="rect">
            <a:avLst/>
          </a:prstGeom>
          <a:noFill/>
          <a:ln w="9525">
            <a:noFill/>
            <a:miter lim="800000"/>
            <a:headEnd/>
            <a:tailEnd/>
          </a:ln>
        </p:spPr>
        <p:txBody>
          <a:bodyPr/>
          <a:lstStyle/>
          <a:p>
            <a:pPr>
              <a:spcBef>
                <a:spcPct val="20000"/>
              </a:spcBef>
            </a:pPr>
            <a:endParaRPr lang="en-IE" dirty="0"/>
          </a:p>
        </p:txBody>
      </p:sp>
      <p:sp>
        <p:nvSpPr>
          <p:cNvPr id="8"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Image Analysis – </a:t>
            </a:r>
            <a:r>
              <a:rPr lang="en-US" sz="2400" kern="0" dirty="0" err="1">
                <a:latin typeface="+mj-lt"/>
                <a:ea typeface="+mj-ea"/>
                <a:cs typeface="+mj-cs"/>
              </a:rPr>
              <a:t>CantyVision</a:t>
            </a:r>
            <a:r>
              <a:rPr lang="en-US" sz="2400" kern="0" dirty="0">
                <a:latin typeface="+mj-lt"/>
                <a:ea typeface="+mj-ea"/>
                <a:cs typeface="+mj-cs"/>
              </a:rPr>
              <a:t> Intelligent Analysis Software</a:t>
            </a:r>
          </a:p>
        </p:txBody>
      </p:sp>
      <p:sp>
        <p:nvSpPr>
          <p:cNvPr id="2" name="Rectangle 1"/>
          <p:cNvSpPr/>
          <p:nvPr/>
        </p:nvSpPr>
        <p:spPr>
          <a:xfrm>
            <a:off x="1219200" y="4079307"/>
            <a:ext cx="7467600" cy="2369880"/>
          </a:xfrm>
          <a:prstGeom prst="rect">
            <a:avLst/>
          </a:prstGeom>
        </p:spPr>
        <p:txBody>
          <a:bodyPr wrap="square">
            <a:spAutoFit/>
          </a:bodyPr>
          <a:lstStyle/>
          <a:p>
            <a:pPr>
              <a:spcBef>
                <a:spcPct val="20000"/>
              </a:spcBef>
            </a:pPr>
            <a:endParaRPr lang="en-US" dirty="0"/>
          </a:p>
          <a:p>
            <a:pPr marL="342900" indent="-342900">
              <a:spcBef>
                <a:spcPct val="20000"/>
              </a:spcBef>
              <a:buFont typeface="Arial" panose="020B0604020202020204" pitchFamily="34" charset="0"/>
              <a:buChar char="•"/>
            </a:pPr>
            <a:r>
              <a:rPr lang="en-US" dirty="0"/>
              <a:t>Particles are automatically classified using machine learning classification feature to identify and distinguish between solids, droplets and bubbles based 37 different measurements parameters (shape, particle intensity, surface roughness  …..).</a:t>
            </a:r>
            <a:endParaRPr lang="en-IE" dirty="0"/>
          </a:p>
          <a:p>
            <a:pPr marL="342900" indent="-342900">
              <a:spcBef>
                <a:spcPct val="20000"/>
              </a:spcBef>
              <a:buFont typeface="Arial" panose="020B0604020202020204" pitchFamily="34" charset="0"/>
              <a:buChar char="•"/>
            </a:pPr>
            <a:r>
              <a:rPr lang="en-IE" dirty="0"/>
              <a:t>System self classifies removing operator error</a:t>
            </a:r>
          </a:p>
        </p:txBody>
      </p:sp>
      <p:pic>
        <p:nvPicPr>
          <p:cNvPr id="3" name="Picture 2">
            <a:extLst>
              <a:ext uri="{FF2B5EF4-FFF2-40B4-BE49-F238E27FC236}">
                <a16:creationId xmlns:a16="http://schemas.microsoft.com/office/drawing/2014/main" id="{F0AF4252-6FED-4180-A086-F9C821F10BF0}"/>
              </a:ext>
            </a:extLst>
          </p:cNvPr>
          <p:cNvPicPr>
            <a:picLocks noChangeAspect="1"/>
          </p:cNvPicPr>
          <p:nvPr/>
        </p:nvPicPr>
        <p:blipFill>
          <a:blip r:embed="rId4"/>
          <a:stretch>
            <a:fillRect/>
          </a:stretch>
        </p:blipFill>
        <p:spPr>
          <a:xfrm>
            <a:off x="3612863" y="2265199"/>
            <a:ext cx="2484927" cy="1828800"/>
          </a:xfrm>
          <a:prstGeom prst="rect">
            <a:avLst/>
          </a:prstGeom>
        </p:spPr>
      </p:pic>
      <p:pic>
        <p:nvPicPr>
          <p:cNvPr id="5" name="Picture 4">
            <a:extLst>
              <a:ext uri="{FF2B5EF4-FFF2-40B4-BE49-F238E27FC236}">
                <a16:creationId xmlns:a16="http://schemas.microsoft.com/office/drawing/2014/main" id="{AAD3245B-12D3-4C93-9695-590B00364F2D}"/>
              </a:ext>
            </a:extLst>
          </p:cNvPr>
          <p:cNvPicPr>
            <a:picLocks noChangeAspect="1"/>
          </p:cNvPicPr>
          <p:nvPr/>
        </p:nvPicPr>
        <p:blipFill rotWithShape="1">
          <a:blip r:embed="rId5">
            <a:extLst>
              <a:ext uri="{28A0092B-C50C-407E-A947-70E740481C1C}">
                <a14:useLocalDpi xmlns:a14="http://schemas.microsoft.com/office/drawing/2010/main" val="0"/>
              </a:ext>
            </a:extLst>
          </a:blip>
          <a:srcRect l="5826" t="22635" r="2057" b="9500"/>
          <a:stretch/>
        </p:blipFill>
        <p:spPr>
          <a:xfrm>
            <a:off x="6324213" y="2265199"/>
            <a:ext cx="3218724" cy="1828800"/>
          </a:xfrm>
          <a:prstGeom prst="rect">
            <a:avLst/>
          </a:prstGeom>
        </p:spPr>
      </p:pic>
      <p:pic>
        <p:nvPicPr>
          <p:cNvPr id="4" name="Picture 3">
            <a:extLst>
              <a:ext uri="{FF2B5EF4-FFF2-40B4-BE49-F238E27FC236}">
                <a16:creationId xmlns:a16="http://schemas.microsoft.com/office/drawing/2014/main" id="{84B26990-BEEC-463E-9FB3-0F0F45FFFA82}"/>
              </a:ext>
            </a:extLst>
          </p:cNvPr>
          <p:cNvPicPr>
            <a:picLocks noChangeAspect="1"/>
          </p:cNvPicPr>
          <p:nvPr/>
        </p:nvPicPr>
        <p:blipFill rotWithShape="1">
          <a:blip r:embed="rId6"/>
          <a:srcRect l="6006" t="2648" r="2533" b="2459"/>
          <a:stretch/>
        </p:blipFill>
        <p:spPr>
          <a:xfrm>
            <a:off x="850263" y="2257853"/>
            <a:ext cx="2495900" cy="1828800"/>
          </a:xfrm>
          <a:prstGeom prst="rect">
            <a:avLst/>
          </a:prstGeom>
        </p:spPr>
      </p:pic>
      <p:sp>
        <p:nvSpPr>
          <p:cNvPr id="12" name="Rectangle 11">
            <a:extLst>
              <a:ext uri="{FF2B5EF4-FFF2-40B4-BE49-F238E27FC236}">
                <a16:creationId xmlns:a16="http://schemas.microsoft.com/office/drawing/2014/main" id="{351FC007-CCAF-48EE-ABE3-5941123D1F5C}"/>
              </a:ext>
            </a:extLst>
          </p:cNvPr>
          <p:cNvSpPr/>
          <p:nvPr/>
        </p:nvSpPr>
        <p:spPr>
          <a:xfrm>
            <a:off x="7570111" y="4071282"/>
            <a:ext cx="704039" cy="246221"/>
          </a:xfrm>
          <a:prstGeom prst="rect">
            <a:avLst/>
          </a:prstGeom>
        </p:spPr>
        <p:txBody>
          <a:bodyPr wrap="none">
            <a:spAutoFit/>
          </a:bodyPr>
          <a:lstStyle/>
          <a:p>
            <a:r>
              <a:rPr lang="en-US" sz="1000" b="1" dirty="0"/>
              <a:t>Droplets</a:t>
            </a:r>
          </a:p>
        </p:txBody>
      </p:sp>
      <p:sp>
        <p:nvSpPr>
          <p:cNvPr id="13" name="Rectangle 12">
            <a:extLst>
              <a:ext uri="{FF2B5EF4-FFF2-40B4-BE49-F238E27FC236}">
                <a16:creationId xmlns:a16="http://schemas.microsoft.com/office/drawing/2014/main" id="{19207199-D8D2-4B62-8FDA-D3915795AF9D}"/>
              </a:ext>
            </a:extLst>
          </p:cNvPr>
          <p:cNvSpPr/>
          <p:nvPr/>
        </p:nvSpPr>
        <p:spPr>
          <a:xfrm>
            <a:off x="4470335" y="4093999"/>
            <a:ext cx="567784" cy="246221"/>
          </a:xfrm>
          <a:prstGeom prst="rect">
            <a:avLst/>
          </a:prstGeom>
        </p:spPr>
        <p:txBody>
          <a:bodyPr wrap="none">
            <a:spAutoFit/>
          </a:bodyPr>
          <a:lstStyle/>
          <a:p>
            <a:r>
              <a:rPr lang="en-US" sz="1000" b="1" dirty="0"/>
              <a:t>Solids</a:t>
            </a:r>
          </a:p>
        </p:txBody>
      </p:sp>
      <p:sp>
        <p:nvSpPr>
          <p:cNvPr id="14" name="Rectangle 13">
            <a:extLst>
              <a:ext uri="{FF2B5EF4-FFF2-40B4-BE49-F238E27FC236}">
                <a16:creationId xmlns:a16="http://schemas.microsoft.com/office/drawing/2014/main" id="{79D15006-71A9-4E1D-97F2-77A2FE1552F5}"/>
              </a:ext>
            </a:extLst>
          </p:cNvPr>
          <p:cNvSpPr/>
          <p:nvPr/>
        </p:nvSpPr>
        <p:spPr>
          <a:xfrm>
            <a:off x="1615548" y="4084256"/>
            <a:ext cx="965329" cy="246221"/>
          </a:xfrm>
          <a:prstGeom prst="rect">
            <a:avLst/>
          </a:prstGeom>
        </p:spPr>
        <p:txBody>
          <a:bodyPr wrap="none">
            <a:spAutoFit/>
          </a:bodyPr>
          <a:lstStyle/>
          <a:p>
            <a:r>
              <a:rPr lang="en-US" sz="1000" b="1" dirty="0"/>
              <a:t>Gas Bubbles</a:t>
            </a:r>
          </a:p>
        </p:txBody>
      </p:sp>
    </p:spTree>
    <p:extLst>
      <p:ext uri="{BB962C8B-B14F-4D97-AF65-F5344CB8AC3E}">
        <p14:creationId xmlns:p14="http://schemas.microsoft.com/office/powerpoint/2010/main" val="1660864632"/>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765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765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7653" name="Rectangle 6"/>
          <p:cNvSpPr>
            <a:spLocks noChangeArrowheads="1"/>
          </p:cNvSpPr>
          <p:nvPr/>
        </p:nvSpPr>
        <p:spPr bwMode="auto">
          <a:xfrm>
            <a:off x="685800" y="2057400"/>
            <a:ext cx="8763000" cy="4191000"/>
          </a:xfrm>
          <a:prstGeom prst="rect">
            <a:avLst/>
          </a:prstGeom>
          <a:noFill/>
          <a:ln w="9525">
            <a:noFill/>
            <a:miter lim="800000"/>
            <a:headEnd/>
            <a:tailEnd/>
          </a:ln>
        </p:spPr>
        <p:txBody>
          <a:bodyPr/>
          <a:lstStyle/>
          <a:p>
            <a:pPr>
              <a:spcBef>
                <a:spcPct val="20000"/>
              </a:spcBef>
            </a:pPr>
            <a:endParaRPr lang="en-IE" dirty="0"/>
          </a:p>
        </p:txBody>
      </p:sp>
      <p:sp>
        <p:nvSpPr>
          <p:cNvPr id="8"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Image Analysis – </a:t>
            </a:r>
            <a:r>
              <a:rPr lang="en-US" sz="2400" kern="0" dirty="0" err="1">
                <a:latin typeface="+mj-lt"/>
                <a:ea typeface="+mj-ea"/>
                <a:cs typeface="+mj-cs"/>
              </a:rPr>
              <a:t>CantyVision</a:t>
            </a:r>
            <a:r>
              <a:rPr lang="en-US" sz="2400" kern="0" dirty="0">
                <a:latin typeface="+mj-lt"/>
                <a:ea typeface="+mj-ea"/>
                <a:cs typeface="+mj-cs"/>
              </a:rPr>
              <a:t> Intelligent Analysis Software</a:t>
            </a:r>
          </a:p>
        </p:txBody>
      </p:sp>
      <p:pic>
        <p:nvPicPr>
          <p:cNvPr id="11" name="Picture 10">
            <a:extLst>
              <a:ext uri="{FF2B5EF4-FFF2-40B4-BE49-F238E27FC236}">
                <a16:creationId xmlns:a16="http://schemas.microsoft.com/office/drawing/2014/main" id="{ADCAED93-5CF0-47A6-AB50-B8CD14E6B0B6}"/>
              </a:ext>
            </a:extLst>
          </p:cNvPr>
          <p:cNvPicPr>
            <a:picLocks noChangeAspect="1"/>
          </p:cNvPicPr>
          <p:nvPr/>
        </p:nvPicPr>
        <p:blipFill rotWithShape="1">
          <a:blip r:embed="rId4"/>
          <a:srcRect t="996"/>
          <a:stretch/>
        </p:blipFill>
        <p:spPr>
          <a:xfrm>
            <a:off x="573683" y="2000249"/>
            <a:ext cx="2791289" cy="2263241"/>
          </a:xfrm>
          <a:prstGeom prst="rect">
            <a:avLst/>
          </a:prstGeom>
        </p:spPr>
      </p:pic>
      <p:pic>
        <p:nvPicPr>
          <p:cNvPr id="12" name="Picture 11">
            <a:extLst>
              <a:ext uri="{FF2B5EF4-FFF2-40B4-BE49-F238E27FC236}">
                <a16:creationId xmlns:a16="http://schemas.microsoft.com/office/drawing/2014/main" id="{F8896E97-9C6E-400D-8C43-B3626ADAEA3A}"/>
              </a:ext>
            </a:extLst>
          </p:cNvPr>
          <p:cNvPicPr>
            <a:picLocks noChangeAspect="1"/>
          </p:cNvPicPr>
          <p:nvPr/>
        </p:nvPicPr>
        <p:blipFill>
          <a:blip r:embed="rId5"/>
          <a:stretch>
            <a:fillRect/>
          </a:stretch>
        </p:blipFill>
        <p:spPr>
          <a:xfrm>
            <a:off x="6610442" y="1988377"/>
            <a:ext cx="2791289" cy="2286000"/>
          </a:xfrm>
          <a:prstGeom prst="rect">
            <a:avLst/>
          </a:prstGeom>
        </p:spPr>
      </p:pic>
      <p:pic>
        <p:nvPicPr>
          <p:cNvPr id="13" name="Picture 12">
            <a:extLst>
              <a:ext uri="{FF2B5EF4-FFF2-40B4-BE49-F238E27FC236}">
                <a16:creationId xmlns:a16="http://schemas.microsoft.com/office/drawing/2014/main" id="{E3A52F24-9A6C-4350-B387-E0F128849C7D}"/>
              </a:ext>
            </a:extLst>
          </p:cNvPr>
          <p:cNvPicPr>
            <a:picLocks noChangeAspect="1"/>
          </p:cNvPicPr>
          <p:nvPr/>
        </p:nvPicPr>
        <p:blipFill rotWithShape="1">
          <a:blip r:embed="rId6"/>
          <a:srcRect t="996" r="1013"/>
          <a:stretch/>
        </p:blipFill>
        <p:spPr>
          <a:xfrm>
            <a:off x="3669913" y="2026720"/>
            <a:ext cx="2766460" cy="2263242"/>
          </a:xfrm>
          <a:prstGeom prst="rect">
            <a:avLst/>
          </a:prstGeom>
        </p:spPr>
      </p:pic>
      <p:sp>
        <p:nvSpPr>
          <p:cNvPr id="14" name="Rectangle 13">
            <a:extLst>
              <a:ext uri="{FF2B5EF4-FFF2-40B4-BE49-F238E27FC236}">
                <a16:creationId xmlns:a16="http://schemas.microsoft.com/office/drawing/2014/main" id="{114946FA-EFB1-4CB6-BF59-BABF4C5F6BCA}"/>
              </a:ext>
            </a:extLst>
          </p:cNvPr>
          <p:cNvSpPr/>
          <p:nvPr/>
        </p:nvSpPr>
        <p:spPr>
          <a:xfrm>
            <a:off x="1009650" y="4365010"/>
            <a:ext cx="7467600" cy="2492990"/>
          </a:xfrm>
          <a:prstGeom prst="rect">
            <a:avLst/>
          </a:prstGeom>
        </p:spPr>
        <p:txBody>
          <a:bodyPr wrap="square">
            <a:spAutoFit/>
          </a:bodyPr>
          <a:lstStyle/>
          <a:p>
            <a:pPr marL="342900" indent="-342900">
              <a:buFont typeface="Arial" panose="020B0604020202020204" pitchFamily="34" charset="0"/>
              <a:buChar char="•"/>
            </a:pPr>
            <a:r>
              <a:rPr lang="en-US" sz="1600" dirty="0"/>
              <a:t>Software can be set up with multiple classification parameters to detect the difference between different types of particles.</a:t>
            </a:r>
          </a:p>
          <a:p>
            <a:endParaRPr lang="en-US" sz="1600" dirty="0"/>
          </a:p>
          <a:p>
            <a:pPr marL="342900" indent="-342900">
              <a:buFont typeface="Arial" panose="020B0604020202020204" pitchFamily="34" charset="0"/>
              <a:buChar char="•"/>
            </a:pPr>
            <a:r>
              <a:rPr lang="en-US" sz="1600" dirty="0"/>
              <a:t> Easy to use graphical interface allows user to click on particles within the class they want to measure and sort particles by their individual classes.</a:t>
            </a:r>
          </a:p>
          <a:p>
            <a:r>
              <a:rPr lang="en-US" sz="1600" dirty="0"/>
              <a:t> </a:t>
            </a:r>
          </a:p>
          <a:p>
            <a:pPr marL="342900" indent="-342900">
              <a:buFont typeface="Arial" panose="020B0604020202020204" pitchFamily="34" charset="0"/>
              <a:buChar char="•"/>
            </a:pPr>
            <a:r>
              <a:rPr lang="en-US" sz="1600" dirty="0"/>
              <a:t>Machine learning algorithms build a database of particle shape characteristics.</a:t>
            </a:r>
            <a:endParaRPr lang="en-US" dirty="0"/>
          </a:p>
          <a:p>
            <a:pPr marL="342900" indent="-342900">
              <a:spcBef>
                <a:spcPct val="20000"/>
              </a:spcBef>
              <a:buFont typeface="Arial" panose="020B0604020202020204" pitchFamily="34" charset="0"/>
              <a:buChar char="•"/>
            </a:pPr>
            <a:endParaRPr lang="en-US" dirty="0"/>
          </a:p>
        </p:txBody>
      </p:sp>
    </p:spTree>
    <p:extLst>
      <p:ext uri="{BB962C8B-B14F-4D97-AF65-F5344CB8AC3E}">
        <p14:creationId xmlns:p14="http://schemas.microsoft.com/office/powerpoint/2010/main" val="245485706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anty_title with web">
            <a:extLst>
              <a:ext uri="{FF2B5EF4-FFF2-40B4-BE49-F238E27FC236}">
                <a16:creationId xmlns:a16="http://schemas.microsoft.com/office/drawing/2014/main" id="{4038CC8C-360C-41E4-8EC8-92707A507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C26DD2F1-C375-4280-AAB1-92C3BA4C5DBF}"/>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50180" name="Rectangle 4">
            <a:extLst>
              <a:ext uri="{FF2B5EF4-FFF2-40B4-BE49-F238E27FC236}">
                <a16:creationId xmlns:a16="http://schemas.microsoft.com/office/drawing/2014/main" id="{A0F59995-422B-4732-A6CB-5C42687B21C7}"/>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8" name="Rectangle 5">
            <a:extLst>
              <a:ext uri="{FF2B5EF4-FFF2-40B4-BE49-F238E27FC236}">
                <a16:creationId xmlns:a16="http://schemas.microsoft.com/office/drawing/2014/main" id="{9C68FF74-DF0B-4B0D-94E1-E8462620D385}"/>
              </a:ext>
            </a:extLst>
          </p:cNvPr>
          <p:cNvSpPr txBox="1">
            <a:spLocks noChangeArrowheads="1"/>
          </p:cNvSpPr>
          <p:nvPr/>
        </p:nvSpPr>
        <p:spPr>
          <a:xfrm>
            <a:off x="533400" y="1371600"/>
            <a:ext cx="8420100" cy="457200"/>
          </a:xfrm>
          <a:prstGeom prst="rect">
            <a:avLst/>
          </a:prstGeom>
        </p:spPr>
        <p:txBody>
          <a:bodyPr/>
          <a:lstStyle/>
          <a:p>
            <a:pPr algn="ctr" eaLnBrk="1" hangingPunct="1">
              <a:defRPr/>
            </a:pPr>
            <a:r>
              <a:rPr lang="en-US" sz="2400" kern="0" dirty="0"/>
              <a:t>Image Analysis – </a:t>
            </a:r>
            <a:r>
              <a:rPr lang="en-US" sz="2400" kern="0" dirty="0" err="1"/>
              <a:t>CantyVision</a:t>
            </a:r>
            <a:r>
              <a:rPr lang="en-US" sz="2400" kern="0" dirty="0"/>
              <a:t> Intelligent Analysis Software</a:t>
            </a:r>
          </a:p>
        </p:txBody>
      </p:sp>
      <p:sp>
        <p:nvSpPr>
          <p:cNvPr id="50182" name="TextBox 1">
            <a:extLst>
              <a:ext uri="{FF2B5EF4-FFF2-40B4-BE49-F238E27FC236}">
                <a16:creationId xmlns:a16="http://schemas.microsoft.com/office/drawing/2014/main" id="{182542DA-078D-4015-8F84-5D9F0FB16423}"/>
              </a:ext>
            </a:extLst>
          </p:cNvPr>
          <p:cNvSpPr txBox="1">
            <a:spLocks noChangeArrowheads="1"/>
          </p:cNvSpPr>
          <p:nvPr/>
        </p:nvSpPr>
        <p:spPr bwMode="auto">
          <a:xfrm>
            <a:off x="330200" y="1763713"/>
            <a:ext cx="59944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1600"/>
          </a:p>
          <a:p>
            <a:pPr eaLnBrk="1" hangingPunct="1">
              <a:spcBef>
                <a:spcPct val="0"/>
              </a:spcBef>
              <a:buFontTx/>
              <a:buNone/>
            </a:pPr>
            <a:endParaRPr lang="en-IE" altLang="en-US" sz="2000"/>
          </a:p>
          <a:p>
            <a:pPr eaLnBrk="1" hangingPunct="1">
              <a:spcBef>
                <a:spcPct val="0"/>
              </a:spcBef>
              <a:buFontTx/>
              <a:buNone/>
            </a:pPr>
            <a:endParaRPr lang="en-IE" altLang="en-US" sz="2000"/>
          </a:p>
          <a:p>
            <a:pPr eaLnBrk="1" hangingPunct="1">
              <a:spcBef>
                <a:spcPct val="0"/>
              </a:spcBef>
              <a:buFontTx/>
              <a:buNone/>
            </a:pPr>
            <a:endParaRPr lang="en-IE" altLang="en-US" sz="2000"/>
          </a:p>
        </p:txBody>
      </p:sp>
      <p:pic>
        <p:nvPicPr>
          <p:cNvPr id="50183" name="Picture 1">
            <a:extLst>
              <a:ext uri="{FF2B5EF4-FFF2-40B4-BE49-F238E27FC236}">
                <a16:creationId xmlns:a16="http://schemas.microsoft.com/office/drawing/2014/main" id="{501240BA-4F41-4FD4-BBE7-30FD3A65F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63" y="1811338"/>
            <a:ext cx="29035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2">
            <a:extLst>
              <a:ext uri="{FF2B5EF4-FFF2-40B4-BE49-F238E27FC236}">
                <a16:creationId xmlns:a16="http://schemas.microsoft.com/office/drawing/2014/main" id="{EC8ACE38-310F-4135-A4A3-C76813494D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113" y="1801813"/>
            <a:ext cx="2901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3">
            <a:extLst>
              <a:ext uri="{FF2B5EF4-FFF2-40B4-BE49-F238E27FC236}">
                <a16:creationId xmlns:a16="http://schemas.microsoft.com/office/drawing/2014/main" id="{4A76DF81-AA43-4B85-8218-235C5A4FBB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7400" y="4167188"/>
            <a:ext cx="28749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2B6C069-81A4-4D75-88B1-2ED4AB9C3413}"/>
              </a:ext>
            </a:extLst>
          </p:cNvPr>
          <p:cNvSpPr txBox="1"/>
          <p:nvPr/>
        </p:nvSpPr>
        <p:spPr>
          <a:xfrm>
            <a:off x="533400" y="4244975"/>
            <a:ext cx="2339975" cy="842963"/>
          </a:xfrm>
          <a:prstGeom prst="rect">
            <a:avLst/>
          </a:prstGeom>
          <a:noFill/>
        </p:spPr>
        <p:txBody>
          <a:bodyPr>
            <a:spAutoFit/>
          </a:bodyPr>
          <a:lstStyle/>
          <a:p>
            <a:pPr eaLnBrk="1" hangingPunct="1">
              <a:defRPr/>
            </a:pPr>
            <a:r>
              <a:rPr lang="en-US" sz="1625" dirty="0"/>
              <a:t>Real time particle size distribution and shape information  charts</a:t>
            </a:r>
          </a:p>
        </p:txBody>
      </p:sp>
      <p:sp>
        <p:nvSpPr>
          <p:cNvPr id="11" name="TextBox 10">
            <a:extLst>
              <a:ext uri="{FF2B5EF4-FFF2-40B4-BE49-F238E27FC236}">
                <a16:creationId xmlns:a16="http://schemas.microsoft.com/office/drawing/2014/main" id="{EECE53AD-A57C-4716-80B5-5264CCCE5A23}"/>
              </a:ext>
            </a:extLst>
          </p:cNvPr>
          <p:cNvSpPr txBox="1"/>
          <p:nvPr/>
        </p:nvSpPr>
        <p:spPr>
          <a:xfrm>
            <a:off x="6656388" y="4073525"/>
            <a:ext cx="2389187" cy="842963"/>
          </a:xfrm>
          <a:prstGeom prst="rect">
            <a:avLst/>
          </a:prstGeom>
          <a:noFill/>
        </p:spPr>
        <p:txBody>
          <a:bodyPr>
            <a:spAutoFit/>
          </a:bodyPr>
          <a:lstStyle/>
          <a:p>
            <a:pPr eaLnBrk="1" hangingPunct="1">
              <a:defRPr/>
            </a:pPr>
            <a:r>
              <a:rPr lang="en-US" sz="1625" dirty="0"/>
              <a:t>Real time volumetric concentration measurements charts</a:t>
            </a:r>
          </a:p>
        </p:txBody>
      </p:sp>
      <p:sp>
        <p:nvSpPr>
          <p:cNvPr id="12" name="TextBox 11">
            <a:extLst>
              <a:ext uri="{FF2B5EF4-FFF2-40B4-BE49-F238E27FC236}">
                <a16:creationId xmlns:a16="http://schemas.microsoft.com/office/drawing/2014/main" id="{CD9A378D-BA72-457E-9D81-3F51C52B22B6}"/>
              </a:ext>
            </a:extLst>
          </p:cNvPr>
          <p:cNvSpPr txBox="1"/>
          <p:nvPr/>
        </p:nvSpPr>
        <p:spPr>
          <a:xfrm>
            <a:off x="6253163" y="5486400"/>
            <a:ext cx="1784350" cy="592138"/>
          </a:xfrm>
          <a:prstGeom prst="rect">
            <a:avLst/>
          </a:prstGeom>
          <a:noFill/>
        </p:spPr>
        <p:txBody>
          <a:bodyPr>
            <a:spAutoFit/>
          </a:bodyPr>
          <a:lstStyle/>
          <a:p>
            <a:pPr eaLnBrk="1" hangingPunct="1">
              <a:defRPr/>
            </a:pPr>
            <a:r>
              <a:rPr lang="en-US" sz="1625" dirty="0"/>
              <a:t>Particle count per ml charts</a:t>
            </a:r>
          </a:p>
        </p:txBody>
      </p:sp>
      <p:sp>
        <p:nvSpPr>
          <p:cNvPr id="13" name="TextBox 12">
            <a:extLst>
              <a:ext uri="{FF2B5EF4-FFF2-40B4-BE49-F238E27FC236}">
                <a16:creationId xmlns:a16="http://schemas.microsoft.com/office/drawing/2014/main" id="{15BF15F6-9D17-473C-BDB8-16D9B62C71D2}"/>
              </a:ext>
            </a:extLst>
          </p:cNvPr>
          <p:cNvSpPr txBox="1"/>
          <p:nvPr/>
        </p:nvSpPr>
        <p:spPr>
          <a:xfrm>
            <a:off x="4157663" y="2320925"/>
            <a:ext cx="1785937" cy="1092200"/>
          </a:xfrm>
          <a:prstGeom prst="rect">
            <a:avLst/>
          </a:prstGeom>
          <a:noFill/>
        </p:spPr>
        <p:txBody>
          <a:bodyPr>
            <a:spAutoFit/>
          </a:bodyPr>
          <a:lstStyle/>
          <a:p>
            <a:pPr eaLnBrk="1" hangingPunct="1">
              <a:defRPr/>
            </a:pPr>
            <a:r>
              <a:rPr lang="en-US" sz="1625" b="1" dirty="0"/>
              <a:t>Multiple Charts depending on information required</a:t>
            </a:r>
          </a:p>
        </p:txBody>
      </p:sp>
      <p:sp>
        <p:nvSpPr>
          <p:cNvPr id="5" name="Arrow: Right 4">
            <a:extLst>
              <a:ext uri="{FF2B5EF4-FFF2-40B4-BE49-F238E27FC236}">
                <a16:creationId xmlns:a16="http://schemas.microsoft.com/office/drawing/2014/main" id="{11A7DE85-16BE-45C7-BDB7-6DDEE9BFAB9A}"/>
              </a:ext>
            </a:extLst>
          </p:cNvPr>
          <p:cNvSpPr/>
          <p:nvPr/>
        </p:nvSpPr>
        <p:spPr>
          <a:xfrm>
            <a:off x="5699125" y="2844800"/>
            <a:ext cx="312738" cy="3048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Arrow: Right 15">
            <a:extLst>
              <a:ext uri="{FF2B5EF4-FFF2-40B4-BE49-F238E27FC236}">
                <a16:creationId xmlns:a16="http://schemas.microsoft.com/office/drawing/2014/main" id="{6E366B0E-7BF1-429F-850A-85C030221FF2}"/>
              </a:ext>
            </a:extLst>
          </p:cNvPr>
          <p:cNvSpPr/>
          <p:nvPr/>
        </p:nvSpPr>
        <p:spPr>
          <a:xfrm rot="10621265">
            <a:off x="3667125" y="2844800"/>
            <a:ext cx="312738" cy="3048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Arrow: Right 16">
            <a:extLst>
              <a:ext uri="{FF2B5EF4-FFF2-40B4-BE49-F238E27FC236}">
                <a16:creationId xmlns:a16="http://schemas.microsoft.com/office/drawing/2014/main" id="{A1E9AEF2-0D08-4069-831B-89A59C80C62B}"/>
              </a:ext>
            </a:extLst>
          </p:cNvPr>
          <p:cNvSpPr/>
          <p:nvPr/>
        </p:nvSpPr>
        <p:spPr>
          <a:xfrm rot="5400000">
            <a:off x="4609306" y="3444082"/>
            <a:ext cx="312737" cy="3048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36007088"/>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843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843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dirty="0"/>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OIW/WIO Concentration</a:t>
            </a:r>
          </a:p>
        </p:txBody>
      </p:sp>
      <p:pic>
        <p:nvPicPr>
          <p:cNvPr id="1026" name="Picture 4">
            <a:extLst>
              <a:ext uri="{FF2B5EF4-FFF2-40B4-BE49-F238E27FC236}">
                <a16:creationId xmlns:a16="http://schemas.microsoft.com/office/drawing/2014/main" id="{5431B3A1-C48B-4473-A09B-98C725C9E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011" y="2386930"/>
            <a:ext cx="3200400" cy="206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8" descr="C:\Documents and Settings\CantyVision\Desktop\OiW\30-1-13\Medium 4 mpp\Images\Medium oil 4mpp 3% image.JPG">
            <a:extLst>
              <a:ext uri="{FF2B5EF4-FFF2-40B4-BE49-F238E27FC236}">
                <a16:creationId xmlns:a16="http://schemas.microsoft.com/office/drawing/2014/main" id="{F37F2C8E-D6AA-4E3A-8641-1F0112014F5F}"/>
              </a:ext>
            </a:extLst>
          </p:cNvPr>
          <p:cNvPicPr>
            <a:picLocks noChangeAspect="1" noChangeArrowheads="1"/>
          </p:cNvPicPr>
          <p:nvPr/>
        </p:nvPicPr>
        <p:blipFill>
          <a:blip r:embed="rId5" cstate="print"/>
          <a:srcRect/>
          <a:stretch>
            <a:fillRect/>
          </a:stretch>
        </p:blipFill>
        <p:spPr bwMode="auto">
          <a:xfrm>
            <a:off x="3248087" y="2386170"/>
            <a:ext cx="2953526" cy="2066544"/>
          </a:xfrm>
          <a:prstGeom prst="rect">
            <a:avLst/>
          </a:prstGeom>
          <a:noFill/>
          <a:ln w="9525">
            <a:noFill/>
            <a:miter lim="800000"/>
            <a:headEnd/>
            <a:tailEnd/>
          </a:ln>
        </p:spPr>
      </p:pic>
      <p:pic>
        <p:nvPicPr>
          <p:cNvPr id="4" name="Picture 3">
            <a:extLst>
              <a:ext uri="{FF2B5EF4-FFF2-40B4-BE49-F238E27FC236}">
                <a16:creationId xmlns:a16="http://schemas.microsoft.com/office/drawing/2014/main" id="{CA9F36C9-8073-4CAE-B3C8-638CC766F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589" y="2395728"/>
            <a:ext cx="2744100" cy="2066544"/>
          </a:xfrm>
          <a:prstGeom prst="rect">
            <a:avLst/>
          </a:prstGeom>
        </p:spPr>
      </p:pic>
      <p:sp>
        <p:nvSpPr>
          <p:cNvPr id="13" name="TextBox 12">
            <a:extLst>
              <a:ext uri="{FF2B5EF4-FFF2-40B4-BE49-F238E27FC236}">
                <a16:creationId xmlns:a16="http://schemas.microsoft.com/office/drawing/2014/main" id="{56EC74DF-99A7-4CB7-86A3-F7FF96A11742}"/>
              </a:ext>
            </a:extLst>
          </p:cNvPr>
          <p:cNvSpPr txBox="1"/>
          <p:nvPr/>
        </p:nvSpPr>
        <p:spPr>
          <a:xfrm>
            <a:off x="914400" y="4629090"/>
            <a:ext cx="1750551" cy="400110"/>
          </a:xfrm>
          <a:prstGeom prst="rect">
            <a:avLst/>
          </a:prstGeom>
          <a:noFill/>
        </p:spPr>
        <p:txBody>
          <a:bodyPr wrap="square">
            <a:spAutoFit/>
          </a:bodyPr>
          <a:lstStyle/>
          <a:p>
            <a:r>
              <a:rPr lang="en-US" sz="2000" dirty="0"/>
              <a:t>OIW &lt; 0.5%</a:t>
            </a:r>
            <a:endParaRPr lang="en-US" dirty="0"/>
          </a:p>
        </p:txBody>
      </p:sp>
      <p:sp>
        <p:nvSpPr>
          <p:cNvPr id="6" name="TextBox 5">
            <a:extLst>
              <a:ext uri="{FF2B5EF4-FFF2-40B4-BE49-F238E27FC236}">
                <a16:creationId xmlns:a16="http://schemas.microsoft.com/office/drawing/2014/main" id="{4D4F938F-F045-452B-9E4A-79C41EBB3D0D}"/>
              </a:ext>
            </a:extLst>
          </p:cNvPr>
          <p:cNvSpPr txBox="1"/>
          <p:nvPr/>
        </p:nvSpPr>
        <p:spPr>
          <a:xfrm>
            <a:off x="3962400" y="4629090"/>
            <a:ext cx="1750551" cy="400110"/>
          </a:xfrm>
          <a:prstGeom prst="rect">
            <a:avLst/>
          </a:prstGeom>
          <a:noFill/>
        </p:spPr>
        <p:txBody>
          <a:bodyPr wrap="square">
            <a:spAutoFit/>
          </a:bodyPr>
          <a:lstStyle/>
          <a:p>
            <a:r>
              <a:rPr lang="en-US" sz="2000" dirty="0"/>
              <a:t>OIW 2%</a:t>
            </a:r>
            <a:endParaRPr lang="en-US" dirty="0"/>
          </a:p>
        </p:txBody>
      </p:sp>
      <p:sp>
        <p:nvSpPr>
          <p:cNvPr id="9" name="TextBox 8">
            <a:extLst>
              <a:ext uri="{FF2B5EF4-FFF2-40B4-BE49-F238E27FC236}">
                <a16:creationId xmlns:a16="http://schemas.microsoft.com/office/drawing/2014/main" id="{5722F8EC-0E62-474A-846F-E262F859486B}"/>
              </a:ext>
            </a:extLst>
          </p:cNvPr>
          <p:cNvSpPr txBox="1"/>
          <p:nvPr/>
        </p:nvSpPr>
        <p:spPr>
          <a:xfrm>
            <a:off x="7315200" y="4610734"/>
            <a:ext cx="1750551" cy="400110"/>
          </a:xfrm>
          <a:prstGeom prst="rect">
            <a:avLst/>
          </a:prstGeom>
          <a:noFill/>
        </p:spPr>
        <p:txBody>
          <a:bodyPr wrap="square">
            <a:spAutoFit/>
          </a:bodyPr>
          <a:lstStyle/>
          <a:p>
            <a:r>
              <a:rPr lang="en-US" dirty="0"/>
              <a:t>OIW 40</a:t>
            </a:r>
            <a:r>
              <a:rPr lang="en-US" sz="2000" dirty="0"/>
              <a:t>%</a:t>
            </a:r>
            <a:endParaRPr lang="en-US" dirty="0"/>
          </a:p>
        </p:txBody>
      </p:sp>
    </p:spTree>
    <p:extLst>
      <p:ext uri="{BB962C8B-B14F-4D97-AF65-F5344CB8AC3E}">
        <p14:creationId xmlns:p14="http://schemas.microsoft.com/office/powerpoint/2010/main" val="3785011423"/>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1: Survey of</a:t>
            </a:r>
            <a:r>
              <a:rPr kumimoji="0" lang="en-US" sz="2400" b="0" i="0" u="none" strike="noStrike" kern="0" cap="none" spc="0" normalizeH="0" noProof="0" dirty="0">
                <a:ln>
                  <a:noFill/>
                </a:ln>
                <a:solidFill>
                  <a:schemeClr val="tx1"/>
                </a:solidFill>
                <a:effectLst/>
                <a:uLnTx/>
                <a:uFillTx/>
                <a:latin typeface="+mj-lt"/>
                <a:ea typeface="+mj-ea"/>
                <a:cs typeface="+mj-cs"/>
              </a:rPr>
              <a:t> Produced Water Plant</a:t>
            </a:r>
            <a:endParaRPr kumimoji="0" lang="en-US" sz="2400" b="0" i="0" u="none" strike="noStrike" kern="0" cap="none" spc="0" normalizeH="0" baseline="0" noProof="0" dirty="0">
              <a:ln>
                <a:noFill/>
              </a:ln>
              <a:solidFill>
                <a:schemeClr val="tx1"/>
              </a:solidFill>
              <a:effectLst/>
              <a:uLnTx/>
              <a:uFillTx/>
              <a:latin typeface="+mj-lt"/>
              <a:ea typeface="+mj-ea"/>
              <a:cs typeface="+mj-cs"/>
            </a:endParaRPr>
          </a:p>
        </p:txBody>
      </p:sp>
      <p:graphicFrame>
        <p:nvGraphicFramePr>
          <p:cNvPr id="2" name="Table 1"/>
          <p:cNvGraphicFramePr>
            <a:graphicFrameLocks noGrp="1"/>
          </p:cNvGraphicFramePr>
          <p:nvPr>
            <p:extLst>
              <p:ext uri="{D42A27DB-BD31-4B8C-83A1-F6EECF244321}">
                <p14:modId xmlns:p14="http://schemas.microsoft.com/office/powerpoint/2010/main" val="2371095915"/>
              </p:ext>
            </p:extLst>
          </p:nvPr>
        </p:nvGraphicFramePr>
        <p:xfrm>
          <a:off x="476250" y="3450771"/>
          <a:ext cx="8877300" cy="2910844"/>
        </p:xfrm>
        <a:graphic>
          <a:graphicData uri="http://schemas.openxmlformats.org/drawingml/2006/table">
            <a:tbl>
              <a:tblPr firstRow="1" firstCol="1" bandRow="1">
                <a:tableStyleId>{5C22544A-7EE6-4342-B048-85BDC9FD1C3A}</a:tableStyleId>
              </a:tblPr>
              <a:tblGrid>
                <a:gridCol w="1104900">
                  <a:extLst>
                    <a:ext uri="{9D8B030D-6E8A-4147-A177-3AD203B41FA5}">
                      <a16:colId xmlns:a16="http://schemas.microsoft.com/office/drawing/2014/main" val="20000"/>
                    </a:ext>
                  </a:extLst>
                </a:gridCol>
                <a:gridCol w="7772400">
                  <a:extLst>
                    <a:ext uri="{9D8B030D-6E8A-4147-A177-3AD203B41FA5}">
                      <a16:colId xmlns:a16="http://schemas.microsoft.com/office/drawing/2014/main" val="20001"/>
                    </a:ext>
                  </a:extLst>
                </a:gridCol>
              </a:tblGrid>
              <a:tr h="320040">
                <a:tc>
                  <a:txBody>
                    <a:bodyPr/>
                    <a:lstStyle/>
                    <a:p>
                      <a:pPr marL="0" marR="0">
                        <a:spcBef>
                          <a:spcPts val="0"/>
                        </a:spcBef>
                        <a:spcAft>
                          <a:spcPts val="0"/>
                        </a:spcAft>
                      </a:pPr>
                      <a:r>
                        <a:rPr lang="en-US" sz="1600" dirty="0">
                          <a:solidFill>
                            <a:schemeClr val="tx1"/>
                          </a:solidFill>
                          <a:effectLst/>
                        </a:rPr>
                        <a:t>Test</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dirty="0">
                          <a:solidFill>
                            <a:schemeClr val="tx1"/>
                          </a:solidFill>
                          <a:effectLst/>
                        </a:rPr>
                        <a:t>Description</a:t>
                      </a:r>
                      <a:endParaRPr lang="en-US" sz="1600" dirty="0">
                        <a:solidFill>
                          <a:schemeClr val="tx1"/>
                        </a:solidFill>
                        <a:effectLst/>
                        <a:latin typeface="+mn-lt"/>
                        <a:ea typeface="Calibri"/>
                        <a:cs typeface="Times New Roman"/>
                      </a:endParaRPr>
                    </a:p>
                  </a:txBody>
                  <a:tcPr marL="68580" marR="68580" marT="0" marB="0"/>
                </a:tc>
                <a:extLst>
                  <a:ext uri="{0D108BD9-81ED-4DB2-BD59-A6C34878D82A}">
                    <a16:rowId xmlns:a16="http://schemas.microsoft.com/office/drawing/2014/main" val="10000"/>
                  </a:ext>
                </a:extLst>
              </a:tr>
              <a:tr h="320040">
                <a:tc>
                  <a:txBody>
                    <a:bodyPr/>
                    <a:lstStyle/>
                    <a:p>
                      <a:pPr marL="0" marR="0">
                        <a:spcBef>
                          <a:spcPts val="0"/>
                        </a:spcBef>
                        <a:spcAft>
                          <a:spcPts val="0"/>
                        </a:spcAft>
                      </a:pPr>
                      <a:r>
                        <a:rPr lang="en-US" sz="1600" dirty="0">
                          <a:solidFill>
                            <a:schemeClr val="tx1"/>
                          </a:solidFill>
                          <a:effectLst/>
                        </a:rPr>
                        <a:t>1</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dirty="0">
                          <a:effectLst/>
                        </a:rPr>
                        <a:t>Upstream &amp; Downstream of Booster Pumps with Chemical Dosing</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50524">
                <a:tc>
                  <a:txBody>
                    <a:bodyPr/>
                    <a:lstStyle/>
                    <a:p>
                      <a:pPr marL="0" marR="0">
                        <a:spcBef>
                          <a:spcPts val="0"/>
                        </a:spcBef>
                        <a:spcAft>
                          <a:spcPts val="0"/>
                        </a:spcAft>
                      </a:pPr>
                      <a:r>
                        <a:rPr lang="en-US" sz="1600" dirty="0">
                          <a:solidFill>
                            <a:schemeClr val="tx1"/>
                          </a:solidFill>
                          <a:effectLst/>
                        </a:rPr>
                        <a:t>2</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dirty="0">
                          <a:effectLst/>
                        </a:rPr>
                        <a:t>Upstream &amp; Downstream of Booster Pumps without Chemical Dosing</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20040">
                <a:tc>
                  <a:txBody>
                    <a:bodyPr/>
                    <a:lstStyle/>
                    <a:p>
                      <a:pPr marL="0" marR="0">
                        <a:spcBef>
                          <a:spcPts val="0"/>
                        </a:spcBef>
                        <a:spcAft>
                          <a:spcPts val="0"/>
                        </a:spcAft>
                      </a:pPr>
                      <a:r>
                        <a:rPr lang="en-US" sz="1600" dirty="0">
                          <a:solidFill>
                            <a:schemeClr val="tx1"/>
                          </a:solidFill>
                          <a:effectLst/>
                        </a:rPr>
                        <a:t>3</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dirty="0">
                          <a:effectLst/>
                        </a:rPr>
                        <a:t>Upstream &amp; Downstream of </a:t>
                      </a:r>
                      <a:r>
                        <a:rPr lang="en-US" sz="1600" dirty="0" err="1">
                          <a:effectLst/>
                        </a:rPr>
                        <a:t>Hydrocyclone</a:t>
                      </a:r>
                      <a:r>
                        <a:rPr lang="en-US" sz="1600" dirty="0">
                          <a:effectLst/>
                        </a:rPr>
                        <a:t> with Chemical Dosing</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20040">
                <a:tc>
                  <a:txBody>
                    <a:bodyPr/>
                    <a:lstStyle/>
                    <a:p>
                      <a:pPr marL="0" marR="0">
                        <a:spcBef>
                          <a:spcPts val="0"/>
                        </a:spcBef>
                        <a:spcAft>
                          <a:spcPts val="0"/>
                        </a:spcAft>
                      </a:pPr>
                      <a:r>
                        <a:rPr lang="en-US" sz="1600" dirty="0">
                          <a:solidFill>
                            <a:schemeClr val="tx1"/>
                          </a:solidFill>
                          <a:effectLst/>
                        </a:rPr>
                        <a:t>4</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a:effectLst/>
                        </a:rPr>
                        <a:t>Upstream &amp; Downstream of Hydrocyclone without Chemical Dosing</a:t>
                      </a:r>
                      <a:endParaRPr lang="en-US" sz="16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20040">
                <a:tc>
                  <a:txBody>
                    <a:bodyPr/>
                    <a:lstStyle/>
                    <a:p>
                      <a:pPr marL="0" marR="0">
                        <a:spcBef>
                          <a:spcPts val="0"/>
                        </a:spcBef>
                        <a:spcAft>
                          <a:spcPts val="0"/>
                        </a:spcAft>
                      </a:pPr>
                      <a:r>
                        <a:rPr lang="en-US" sz="1600" dirty="0">
                          <a:solidFill>
                            <a:schemeClr val="tx1"/>
                          </a:solidFill>
                          <a:effectLst/>
                        </a:rPr>
                        <a:t>5</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dirty="0">
                          <a:effectLst/>
                        </a:rPr>
                        <a:t>Upstream &amp; Downstream of LCV with Chemical Dosing</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20040">
                <a:tc>
                  <a:txBody>
                    <a:bodyPr/>
                    <a:lstStyle/>
                    <a:p>
                      <a:pPr marL="0" marR="0">
                        <a:spcBef>
                          <a:spcPts val="0"/>
                        </a:spcBef>
                        <a:spcAft>
                          <a:spcPts val="0"/>
                        </a:spcAft>
                      </a:pPr>
                      <a:r>
                        <a:rPr lang="en-US" sz="1600" dirty="0">
                          <a:solidFill>
                            <a:schemeClr val="tx1"/>
                          </a:solidFill>
                          <a:effectLst/>
                        </a:rPr>
                        <a:t>6</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dirty="0">
                          <a:effectLst/>
                        </a:rPr>
                        <a:t>Upstream &amp; Downstream of LCV without Chemical Dosing</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320040">
                <a:tc>
                  <a:txBody>
                    <a:bodyPr/>
                    <a:lstStyle/>
                    <a:p>
                      <a:pPr marL="0" marR="0">
                        <a:spcBef>
                          <a:spcPts val="0"/>
                        </a:spcBef>
                        <a:spcAft>
                          <a:spcPts val="0"/>
                        </a:spcAft>
                      </a:pPr>
                      <a:r>
                        <a:rPr lang="en-US" sz="1600" dirty="0">
                          <a:solidFill>
                            <a:schemeClr val="tx1"/>
                          </a:solidFill>
                          <a:effectLst/>
                        </a:rPr>
                        <a:t>7</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dirty="0">
                          <a:effectLst/>
                        </a:rPr>
                        <a:t>Upstream &amp; Downstream of CFU with Chemical Dosing</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320040">
                <a:tc>
                  <a:txBody>
                    <a:bodyPr/>
                    <a:lstStyle/>
                    <a:p>
                      <a:pPr marL="0" marR="0">
                        <a:spcBef>
                          <a:spcPts val="0"/>
                        </a:spcBef>
                        <a:spcAft>
                          <a:spcPts val="0"/>
                        </a:spcAft>
                      </a:pPr>
                      <a:r>
                        <a:rPr lang="en-US" sz="1600" dirty="0">
                          <a:solidFill>
                            <a:schemeClr val="tx1"/>
                          </a:solidFill>
                          <a:effectLst/>
                        </a:rPr>
                        <a:t>8</a:t>
                      </a:r>
                      <a:endParaRPr lang="en-US" sz="1600" b="1" dirty="0">
                        <a:solidFill>
                          <a:schemeClr val="tx1"/>
                        </a:solidFill>
                        <a:effectLst/>
                        <a:latin typeface="+mn-lt"/>
                        <a:ea typeface="Calibri"/>
                        <a:cs typeface="Times New Roman"/>
                      </a:endParaRPr>
                    </a:p>
                  </a:txBody>
                  <a:tcPr marL="68580" marR="68580" marT="0" marB="0"/>
                </a:tc>
                <a:tc>
                  <a:txBody>
                    <a:bodyPr/>
                    <a:lstStyle/>
                    <a:p>
                      <a:pPr marL="0" marR="0">
                        <a:spcBef>
                          <a:spcPts val="0"/>
                        </a:spcBef>
                        <a:spcAft>
                          <a:spcPts val="0"/>
                        </a:spcAft>
                      </a:pPr>
                      <a:r>
                        <a:rPr lang="en-US" sz="1600" dirty="0">
                          <a:effectLst/>
                        </a:rPr>
                        <a:t>Upstream &amp; Downstream of CFU without Chemical Dosing</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10" name="TextBox 9"/>
          <p:cNvSpPr txBox="1"/>
          <p:nvPr/>
        </p:nvSpPr>
        <p:spPr>
          <a:xfrm>
            <a:off x="449943" y="1839686"/>
            <a:ext cx="8929914" cy="1323439"/>
          </a:xfrm>
          <a:prstGeom prst="rect">
            <a:avLst/>
          </a:prstGeom>
          <a:noFill/>
        </p:spPr>
        <p:txBody>
          <a:bodyPr wrap="square" rtlCol="0">
            <a:spAutoFit/>
          </a:bodyPr>
          <a:lstStyle/>
          <a:p>
            <a:r>
              <a:rPr lang="en-US" dirty="0"/>
              <a:t>Objectives were to assess;</a:t>
            </a:r>
          </a:p>
          <a:p>
            <a:pPr marL="342900" indent="-342900">
              <a:buFontTx/>
              <a:buChar char="-"/>
            </a:pPr>
            <a:r>
              <a:rPr lang="en-US" dirty="0"/>
              <a:t>droplet shearing effect of Booster Pumps and Liquid Cylinder Valve</a:t>
            </a:r>
          </a:p>
          <a:p>
            <a:pPr marL="342900" indent="-342900">
              <a:buFontTx/>
              <a:buChar char="-"/>
            </a:pPr>
            <a:r>
              <a:rPr lang="en-US" dirty="0"/>
              <a:t>equipment performance  for removal of oil droplets of varying size</a:t>
            </a:r>
          </a:p>
          <a:p>
            <a:pPr marL="342900" indent="-342900">
              <a:buFontTx/>
              <a:buChar char="-"/>
            </a:pPr>
            <a:r>
              <a:rPr lang="en-US" dirty="0"/>
              <a:t>effectiveness of coalescing chemical dosing</a:t>
            </a:r>
          </a:p>
        </p:txBody>
      </p:sp>
    </p:spTree>
    <p:extLst>
      <p:ext uri="{BB962C8B-B14F-4D97-AF65-F5344CB8AC3E}">
        <p14:creationId xmlns:p14="http://schemas.microsoft.com/office/powerpoint/2010/main" val="1187963337"/>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295400"/>
            <a:ext cx="5424714" cy="426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174" y="1306285"/>
            <a:ext cx="3266226" cy="211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032" y="3404755"/>
            <a:ext cx="3284368" cy="214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1886" y="5733953"/>
            <a:ext cx="8929914" cy="707886"/>
          </a:xfrm>
          <a:prstGeom prst="rect">
            <a:avLst/>
          </a:prstGeom>
          <a:noFill/>
        </p:spPr>
        <p:txBody>
          <a:bodyPr wrap="square" rtlCol="0">
            <a:spAutoFit/>
          </a:bodyPr>
          <a:lstStyle/>
          <a:p>
            <a:r>
              <a:rPr lang="en-US" dirty="0"/>
              <a:t>- Reduction in droplet size downstream vs upstream - pump shearing droplets</a:t>
            </a:r>
          </a:p>
          <a:p>
            <a:r>
              <a:rPr lang="en-US" dirty="0"/>
              <a:t>- Chemical dosing shown to have little influence on droplet size</a:t>
            </a:r>
          </a:p>
        </p:txBody>
      </p:sp>
    </p:spTree>
    <p:extLst>
      <p:ext uri="{BB962C8B-B14F-4D97-AF65-F5344CB8AC3E}">
        <p14:creationId xmlns:p14="http://schemas.microsoft.com/office/powerpoint/2010/main" val="1177175264"/>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44" y="1244438"/>
            <a:ext cx="5370456" cy="4378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032" y="1281227"/>
            <a:ext cx="3284368" cy="214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8914" y="3447143"/>
            <a:ext cx="3287486" cy="219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91886" y="5733953"/>
            <a:ext cx="8929914" cy="707886"/>
          </a:xfrm>
          <a:prstGeom prst="rect">
            <a:avLst/>
          </a:prstGeom>
          <a:noFill/>
        </p:spPr>
        <p:txBody>
          <a:bodyPr wrap="square" rtlCol="0">
            <a:spAutoFit/>
          </a:bodyPr>
          <a:lstStyle/>
          <a:p>
            <a:r>
              <a:rPr lang="en-US" dirty="0"/>
              <a:t>- Reduction in droplet size downstream vs upstream as expected</a:t>
            </a:r>
          </a:p>
          <a:p>
            <a:r>
              <a:rPr lang="en-US" dirty="0"/>
              <a:t>- Chemical dosing shown to have little influence on droplet size</a:t>
            </a:r>
          </a:p>
        </p:txBody>
      </p:sp>
    </p:spTree>
    <p:extLst>
      <p:ext uri="{BB962C8B-B14F-4D97-AF65-F5344CB8AC3E}">
        <p14:creationId xmlns:p14="http://schemas.microsoft.com/office/powerpoint/2010/main" val="2488891153"/>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80885"/>
            <a:ext cx="5334000" cy="432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914" y="1280885"/>
            <a:ext cx="3287486" cy="219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074" y="3472543"/>
            <a:ext cx="3253326" cy="216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91886" y="5733953"/>
            <a:ext cx="8929914" cy="707886"/>
          </a:xfrm>
          <a:prstGeom prst="rect">
            <a:avLst/>
          </a:prstGeom>
          <a:noFill/>
        </p:spPr>
        <p:txBody>
          <a:bodyPr wrap="square" rtlCol="0">
            <a:spAutoFit/>
          </a:bodyPr>
          <a:lstStyle/>
          <a:p>
            <a:r>
              <a:rPr lang="en-US" dirty="0"/>
              <a:t>- No notable reduction in droplet size (no shearing) downstream vs upstream</a:t>
            </a:r>
          </a:p>
          <a:p>
            <a:r>
              <a:rPr lang="en-US" dirty="0"/>
              <a:t>- Chemical dosing shown to have little influence on droplet size</a:t>
            </a:r>
          </a:p>
        </p:txBody>
      </p:sp>
    </p:spTree>
    <p:extLst>
      <p:ext uri="{BB962C8B-B14F-4D97-AF65-F5344CB8AC3E}">
        <p14:creationId xmlns:p14="http://schemas.microsoft.com/office/powerpoint/2010/main" val="2612779500"/>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19" y="1200150"/>
            <a:ext cx="5368981"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074" y="1313542"/>
            <a:ext cx="3253326" cy="216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126" y="3501571"/>
            <a:ext cx="3237273" cy="213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91886" y="5733953"/>
            <a:ext cx="8929914" cy="707886"/>
          </a:xfrm>
          <a:prstGeom prst="rect">
            <a:avLst/>
          </a:prstGeom>
          <a:noFill/>
        </p:spPr>
        <p:txBody>
          <a:bodyPr wrap="square" rtlCol="0">
            <a:spAutoFit/>
          </a:bodyPr>
          <a:lstStyle/>
          <a:p>
            <a:r>
              <a:rPr lang="en-US" dirty="0"/>
              <a:t>- No notable reduction in droplet size downstream vs upstream</a:t>
            </a:r>
          </a:p>
          <a:p>
            <a:r>
              <a:rPr lang="en-US" dirty="0"/>
              <a:t>- Chemical dosing shown to have little influence on droplet size</a:t>
            </a:r>
          </a:p>
        </p:txBody>
      </p:sp>
    </p:spTree>
    <p:extLst>
      <p:ext uri="{BB962C8B-B14F-4D97-AF65-F5344CB8AC3E}">
        <p14:creationId xmlns:p14="http://schemas.microsoft.com/office/powerpoint/2010/main" val="1149605848"/>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3379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3379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1027" name="Picture 3"/>
          <p:cNvPicPr>
            <a:picLocks noChangeAspect="1" noChangeArrowheads="1"/>
          </p:cNvPicPr>
          <p:nvPr/>
        </p:nvPicPr>
        <p:blipFill>
          <a:blip r:embed="rId4" cstate="print"/>
          <a:srcRect/>
          <a:stretch>
            <a:fillRect/>
          </a:stretch>
        </p:blipFill>
        <p:spPr bwMode="auto">
          <a:xfrm>
            <a:off x="4953000" y="2143720"/>
            <a:ext cx="4419600" cy="4223941"/>
          </a:xfrm>
          <a:prstGeom prst="rect">
            <a:avLst/>
          </a:prstGeom>
          <a:noFill/>
          <a:ln w="9525">
            <a:noFill/>
            <a:miter lim="800000"/>
            <a:headEnd/>
            <a:tailEnd/>
          </a:ln>
        </p:spPr>
      </p:pic>
      <p:sp>
        <p:nvSpPr>
          <p:cNvPr id="8" name="Rectangle 5"/>
          <p:cNvSpPr txBox="1">
            <a:spLocks noChangeArrowheads="1"/>
          </p:cNvSpPr>
          <p:nvPr/>
        </p:nvSpPr>
        <p:spPr>
          <a:xfrm>
            <a:off x="228600" y="1371600"/>
            <a:ext cx="9448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2: Survey of </a:t>
            </a:r>
            <a:r>
              <a:rPr kumimoji="0" lang="en-US" sz="2400" b="0" i="0" u="none" strike="noStrike" kern="0" cap="none" spc="0" normalizeH="0" noProof="0" dirty="0">
                <a:ln>
                  <a:noFill/>
                </a:ln>
                <a:solidFill>
                  <a:schemeClr val="tx1"/>
                </a:solidFill>
                <a:effectLst/>
                <a:uLnTx/>
                <a:uFillTx/>
                <a:latin typeface="+mj-lt"/>
                <a:ea typeface="+mj-ea"/>
                <a:cs typeface="+mj-cs"/>
              </a:rPr>
              <a:t>an IGF &amp; Nutshell Filter</a:t>
            </a:r>
            <a:endParaRPr kumimoji="0" lang="en-US" sz="2400" b="0" i="0"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5"/>
          <p:cNvSpPr>
            <a:spLocks noChangeArrowheads="1"/>
          </p:cNvSpPr>
          <p:nvPr/>
        </p:nvSpPr>
        <p:spPr bwMode="auto">
          <a:xfrm>
            <a:off x="533400" y="2362200"/>
            <a:ext cx="3962400" cy="3048000"/>
          </a:xfrm>
          <a:prstGeom prst="rect">
            <a:avLst/>
          </a:prstGeom>
          <a:noFill/>
          <a:ln w="9525">
            <a:noFill/>
            <a:miter lim="800000"/>
            <a:headEnd/>
            <a:tailEnd/>
          </a:ln>
        </p:spPr>
        <p:txBody>
          <a:bodyPr anchor="ctr"/>
          <a:lstStyle/>
          <a:p>
            <a:r>
              <a:rPr lang="en-US" dirty="0">
                <a:solidFill>
                  <a:schemeClr val="tx2"/>
                </a:solidFill>
              </a:rPr>
              <a:t>The Canty Portable </a:t>
            </a:r>
            <a:r>
              <a:rPr lang="en-US" dirty="0" err="1">
                <a:solidFill>
                  <a:schemeClr val="tx2"/>
                </a:solidFill>
              </a:rPr>
              <a:t>InFlow</a:t>
            </a:r>
            <a:r>
              <a:rPr lang="en-US" dirty="0">
                <a:solidFill>
                  <a:schemeClr val="tx2"/>
                </a:solidFill>
              </a:rPr>
              <a:t> unit was connected to 3 different sampling points to determine if the inlet / outlet oil &amp; solids were within specification;</a:t>
            </a:r>
          </a:p>
          <a:p>
            <a:endParaRPr lang="en-US" dirty="0">
              <a:solidFill>
                <a:schemeClr val="tx2"/>
              </a:solidFill>
            </a:endParaRPr>
          </a:p>
          <a:p>
            <a:pPr>
              <a:buFont typeface="Arial" pitchFamily="34" charset="0"/>
              <a:buChar char="•"/>
            </a:pPr>
            <a:r>
              <a:rPr lang="en-US" dirty="0">
                <a:solidFill>
                  <a:schemeClr val="tx2"/>
                </a:solidFill>
              </a:rPr>
              <a:t> IGF Inlet</a:t>
            </a:r>
          </a:p>
          <a:p>
            <a:pPr>
              <a:buFont typeface="Arial" pitchFamily="34" charset="0"/>
              <a:buChar char="•"/>
            </a:pPr>
            <a:r>
              <a:rPr lang="en-US" dirty="0">
                <a:solidFill>
                  <a:schemeClr val="tx2"/>
                </a:solidFill>
              </a:rPr>
              <a:t> IGF Outlet / Filter Inlet</a:t>
            </a:r>
          </a:p>
          <a:p>
            <a:pPr>
              <a:buFont typeface="Arial" pitchFamily="34" charset="0"/>
              <a:buChar char="•"/>
            </a:pPr>
            <a:r>
              <a:rPr lang="en-US" dirty="0">
                <a:solidFill>
                  <a:schemeClr val="tx2"/>
                </a:solidFill>
              </a:rPr>
              <a:t> Filter Outlet (Discharge Water)</a:t>
            </a:r>
          </a:p>
        </p:txBody>
      </p:sp>
    </p:spTree>
    <p:extLst>
      <p:ext uri="{BB962C8B-B14F-4D97-AF65-F5344CB8AC3E}">
        <p14:creationId xmlns:p14="http://schemas.microsoft.com/office/powerpoint/2010/main" val="912393091"/>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5363"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5364"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5365" name="Rectangle 7"/>
          <p:cNvSpPr>
            <a:spLocks noChangeArrowheads="1"/>
          </p:cNvSpPr>
          <p:nvPr/>
        </p:nvSpPr>
        <p:spPr bwMode="auto">
          <a:xfrm>
            <a:off x="571500" y="2286000"/>
            <a:ext cx="8763000" cy="3539430"/>
          </a:xfrm>
          <a:prstGeom prst="rect">
            <a:avLst/>
          </a:prstGeom>
          <a:noFill/>
          <a:ln w="9525">
            <a:noFill/>
            <a:miter lim="800000"/>
            <a:headEnd/>
            <a:tailEnd/>
          </a:ln>
        </p:spPr>
        <p:txBody>
          <a:bodyPr wrap="square">
            <a:spAutoFit/>
          </a:bodyPr>
          <a:lstStyle/>
          <a:p>
            <a:r>
              <a:rPr lang="en-IE" sz="2200" dirty="0"/>
              <a:t>- Water in Oil (PPM Concentration, Droplet Size)</a:t>
            </a:r>
          </a:p>
          <a:p>
            <a:r>
              <a:rPr lang="en-IE" dirty="0"/>
              <a:t>    </a:t>
            </a:r>
          </a:p>
          <a:p>
            <a:r>
              <a:rPr lang="en-IE" dirty="0"/>
              <a:t>    Process Control &amp; Optimisation </a:t>
            </a:r>
          </a:p>
          <a:p>
            <a:r>
              <a:rPr lang="en-IE" dirty="0"/>
              <a:t>     - Separator Performance Analysis</a:t>
            </a:r>
          </a:p>
          <a:p>
            <a:r>
              <a:rPr lang="en-IE" dirty="0"/>
              <a:t>     - Pipe Line Transfer Issues / Adherence to Refinery Standards      </a:t>
            </a:r>
          </a:p>
          <a:p>
            <a:endParaRPr lang="en-IE" dirty="0"/>
          </a:p>
          <a:p>
            <a:r>
              <a:rPr lang="en-IE" dirty="0"/>
              <a:t> </a:t>
            </a:r>
            <a:r>
              <a:rPr lang="en-IE" sz="2200" dirty="0"/>
              <a:t>- Solids in Oil (PPM Concentration, Particle Size)</a:t>
            </a:r>
          </a:p>
          <a:p>
            <a:endParaRPr lang="en-IE" dirty="0"/>
          </a:p>
          <a:p>
            <a:r>
              <a:rPr lang="en-IE" dirty="0"/>
              <a:t>    Pipe Line Transfer Issues / Adherence to Refinery Standards </a:t>
            </a:r>
          </a:p>
          <a:p>
            <a:r>
              <a:rPr lang="en-IE" dirty="0"/>
              <a:t>    </a:t>
            </a:r>
          </a:p>
          <a:p>
            <a:endParaRPr lang="en-US" dirty="0"/>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800" kern="0" dirty="0"/>
              <a:t>Crude Oil Analysis - Background</a:t>
            </a:r>
          </a:p>
        </p:txBody>
      </p:sp>
    </p:spTree>
    <p:extLst>
      <p:ext uri="{BB962C8B-B14F-4D97-AF65-F5344CB8AC3E}">
        <p14:creationId xmlns:p14="http://schemas.microsoft.com/office/powerpoint/2010/main" val="559158826"/>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3379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3379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7" name="Rectangle 6"/>
          <p:cNvSpPr>
            <a:spLocks noChangeArrowheads="1"/>
          </p:cNvSpPr>
          <p:nvPr/>
        </p:nvSpPr>
        <p:spPr bwMode="auto">
          <a:xfrm>
            <a:off x="457200" y="2438400"/>
            <a:ext cx="8991600" cy="457200"/>
          </a:xfrm>
          <a:prstGeom prst="rect">
            <a:avLst/>
          </a:prstGeom>
          <a:noFill/>
          <a:ln w="9525">
            <a:noFill/>
            <a:miter lim="800000"/>
            <a:headEnd/>
            <a:tailEnd/>
          </a:ln>
        </p:spPr>
        <p:txBody>
          <a:bodyPr/>
          <a:lstStyle/>
          <a:p>
            <a:pPr>
              <a:spcBef>
                <a:spcPct val="20000"/>
              </a:spcBef>
            </a:pPr>
            <a:r>
              <a:rPr lang="en-IE" dirty="0"/>
              <a:t>        </a:t>
            </a:r>
            <a:r>
              <a:rPr lang="en-IE" u="sng" dirty="0"/>
              <a:t>IGF Inlet</a:t>
            </a:r>
            <a:r>
              <a:rPr lang="en-IE" dirty="0"/>
              <a:t>                    </a:t>
            </a:r>
            <a:r>
              <a:rPr lang="en-IE" u="sng" dirty="0"/>
              <a:t>IGF Outlet / Filter Inlet</a:t>
            </a:r>
            <a:r>
              <a:rPr lang="en-IE" dirty="0"/>
              <a:t>               </a:t>
            </a:r>
            <a:r>
              <a:rPr lang="en-IE" u="sng" dirty="0"/>
              <a:t>Filter Outlet</a:t>
            </a:r>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p:txBody>
      </p:sp>
      <p:sp>
        <p:nvSpPr>
          <p:cNvPr id="8" name="Rectangle 5"/>
          <p:cNvSpPr txBox="1">
            <a:spLocks noChangeArrowheads="1"/>
          </p:cNvSpPr>
          <p:nvPr/>
        </p:nvSpPr>
        <p:spPr>
          <a:xfrm>
            <a:off x="228600" y="1371600"/>
            <a:ext cx="9448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2: Oil in Water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Dynamic</a:t>
            </a:r>
            <a:r>
              <a:rPr kumimoji="0" lang="en-US" sz="2400" b="0" i="0" u="none" strike="noStrike" kern="0" cap="none" spc="0" normalizeH="0" noProof="0" dirty="0">
                <a:ln>
                  <a:noFill/>
                </a:ln>
                <a:solidFill>
                  <a:schemeClr val="tx1"/>
                </a:solidFill>
                <a:effectLst/>
                <a:uLnTx/>
                <a:uFillTx/>
                <a:latin typeface="+mj-lt"/>
                <a:ea typeface="+mj-ea"/>
                <a:cs typeface="+mj-cs"/>
              </a:rPr>
              <a:t> Imaging Applied to IGF &amp; Filtration Performance Analysis</a:t>
            </a:r>
            <a:endParaRPr kumimoji="0" lang="en-US" sz="2400" b="0" i="0" u="none" strike="noStrike" kern="0" cap="none" spc="0" normalizeH="0" baseline="0" noProof="0" dirty="0">
              <a:ln>
                <a:noFill/>
              </a:ln>
              <a:solidFill>
                <a:schemeClr val="tx1"/>
              </a:solidFill>
              <a:effectLst/>
              <a:uLnTx/>
              <a:uFillTx/>
              <a:latin typeface="+mj-lt"/>
              <a:ea typeface="+mj-ea"/>
              <a:cs typeface="+mj-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61657"/>
            <a:ext cx="28575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0" y="3405011"/>
            <a:ext cx="28575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0782" y="3466923"/>
            <a:ext cx="280987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360241"/>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3379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3379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5" name="Picture 2"/>
          <p:cNvPicPr>
            <a:picLocks noChangeAspect="1" noChangeArrowheads="1"/>
          </p:cNvPicPr>
          <p:nvPr/>
        </p:nvPicPr>
        <p:blipFill>
          <a:blip r:embed="rId4" cstate="print"/>
          <a:srcRect/>
          <a:stretch>
            <a:fillRect/>
          </a:stretch>
        </p:blipFill>
        <p:spPr bwMode="auto">
          <a:xfrm>
            <a:off x="609600" y="2362200"/>
            <a:ext cx="8763000" cy="1298222"/>
          </a:xfrm>
          <a:prstGeom prst="rect">
            <a:avLst/>
          </a:prstGeom>
          <a:noFill/>
          <a:ln w="9525">
            <a:noFill/>
            <a:miter lim="800000"/>
            <a:headEnd/>
            <a:tailEnd/>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4114800"/>
            <a:ext cx="86868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5"/>
          <p:cNvSpPr txBox="1">
            <a:spLocks noChangeArrowheads="1"/>
          </p:cNvSpPr>
          <p:nvPr/>
        </p:nvSpPr>
        <p:spPr>
          <a:xfrm>
            <a:off x="228600" y="1371600"/>
            <a:ext cx="9448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2: Survey of </a:t>
            </a:r>
            <a:r>
              <a:rPr kumimoji="0" lang="en-US" sz="2400" b="0" i="0" u="none" strike="noStrike" kern="0" cap="none" spc="0" normalizeH="0" noProof="0" dirty="0">
                <a:ln>
                  <a:noFill/>
                </a:ln>
                <a:solidFill>
                  <a:schemeClr val="tx1"/>
                </a:solidFill>
                <a:effectLst/>
                <a:uLnTx/>
                <a:uFillTx/>
                <a:latin typeface="+mj-lt"/>
                <a:ea typeface="+mj-ea"/>
                <a:cs typeface="+mj-cs"/>
              </a:rPr>
              <a:t>an IGF &amp; Nutshell Filter</a:t>
            </a:r>
            <a:endParaRPr kumimoji="0" lang="en-US" sz="2400" b="0" i="0" u="none" strike="noStrike" kern="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085881946"/>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3: Sand / TSS in WFI</a:t>
            </a:r>
          </a:p>
        </p:txBody>
      </p:sp>
      <p:sp>
        <p:nvSpPr>
          <p:cNvPr id="14" name="Rectangle 6"/>
          <p:cNvSpPr>
            <a:spLocks noChangeArrowheads="1"/>
          </p:cNvSpPr>
          <p:nvPr/>
        </p:nvSpPr>
        <p:spPr bwMode="auto">
          <a:xfrm>
            <a:off x="457200" y="2147733"/>
            <a:ext cx="5410200" cy="2895600"/>
          </a:xfrm>
          <a:prstGeom prst="rect">
            <a:avLst/>
          </a:prstGeom>
          <a:noFill/>
          <a:ln w="9525">
            <a:noFill/>
            <a:miter lim="800000"/>
            <a:headEnd/>
            <a:tailEnd/>
          </a:ln>
        </p:spPr>
        <p:txBody>
          <a:bodyPr/>
          <a:lstStyle/>
          <a:p>
            <a:pPr>
              <a:spcBef>
                <a:spcPct val="20000"/>
              </a:spcBef>
            </a:pPr>
            <a:r>
              <a:rPr lang="en-IE" dirty="0"/>
              <a:t>Bu </a:t>
            </a:r>
            <a:r>
              <a:rPr lang="en-IE" dirty="0" err="1"/>
              <a:t>Hasa</a:t>
            </a:r>
            <a:r>
              <a:rPr lang="en-IE" dirty="0"/>
              <a:t> Field UAE, 200km SW of Abu Dhabi</a:t>
            </a:r>
          </a:p>
          <a:p>
            <a:pPr>
              <a:spcBef>
                <a:spcPct val="20000"/>
              </a:spcBef>
            </a:pPr>
            <a:endParaRPr lang="en-IE" dirty="0"/>
          </a:p>
          <a:p>
            <a:pPr>
              <a:spcBef>
                <a:spcPct val="20000"/>
              </a:spcBef>
            </a:pPr>
            <a:r>
              <a:rPr lang="en-IE" dirty="0"/>
              <a:t>Approximately 700 wells in total, with approximately 300 injection wells</a:t>
            </a:r>
          </a:p>
          <a:p>
            <a:pPr>
              <a:spcBef>
                <a:spcPct val="20000"/>
              </a:spcBef>
            </a:pPr>
            <a:endParaRPr lang="en-IE" dirty="0"/>
          </a:p>
          <a:p>
            <a:pPr>
              <a:spcBef>
                <a:spcPct val="20000"/>
              </a:spcBef>
            </a:pPr>
            <a:r>
              <a:rPr lang="en-IE" dirty="0"/>
              <a:t>Injection water is primarily taken from separate water supply well, some produced water injected also</a:t>
            </a:r>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p:txBody>
      </p:sp>
      <p:pic>
        <p:nvPicPr>
          <p:cNvPr id="1026" name="Picture 2" descr="C:\Users\alano\Documents\JM Canty\Sales\Scotland\TUV NEL\PWW 2014\AD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0160" y="2158619"/>
            <a:ext cx="3758640" cy="27943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471714" y="5334000"/>
            <a:ext cx="8991600" cy="1004733"/>
          </a:xfrm>
          <a:prstGeom prst="rect">
            <a:avLst/>
          </a:prstGeom>
          <a:noFill/>
          <a:ln w="9525">
            <a:noFill/>
            <a:miter lim="800000"/>
            <a:headEnd/>
            <a:tailEnd/>
          </a:ln>
        </p:spPr>
        <p:txBody>
          <a:bodyPr/>
          <a:lstStyle/>
          <a:p>
            <a:pPr>
              <a:spcBef>
                <a:spcPct val="20000"/>
              </a:spcBef>
            </a:pPr>
            <a:r>
              <a:rPr lang="en-IE" dirty="0"/>
              <a:t>Portable Inflow installed at sample points for approximately 2 </a:t>
            </a:r>
            <a:r>
              <a:rPr lang="en-IE" dirty="0" err="1"/>
              <a:t>hrs</a:t>
            </a:r>
            <a:r>
              <a:rPr lang="en-IE" dirty="0"/>
              <a:t> at a time</a:t>
            </a:r>
          </a:p>
          <a:p>
            <a:pPr>
              <a:spcBef>
                <a:spcPct val="20000"/>
              </a:spcBef>
            </a:pPr>
            <a:r>
              <a:rPr lang="en-IE" dirty="0"/>
              <a:t>Real time results obtained compared with operator’s offline lab method</a:t>
            </a:r>
          </a:p>
          <a:p>
            <a:pPr>
              <a:spcBef>
                <a:spcPct val="20000"/>
              </a:spcBef>
            </a:pPr>
            <a:r>
              <a:rPr lang="en-IE" dirty="0"/>
              <a:t> </a:t>
            </a:r>
          </a:p>
        </p:txBody>
      </p:sp>
    </p:spTree>
    <p:extLst>
      <p:ext uri="{BB962C8B-B14F-4D97-AF65-F5344CB8AC3E}">
        <p14:creationId xmlns:p14="http://schemas.microsoft.com/office/powerpoint/2010/main" val="3826460586"/>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6"/>
          <p:cNvSpPr>
            <a:spLocks noChangeArrowheads="1"/>
          </p:cNvSpPr>
          <p:nvPr/>
        </p:nvSpPr>
        <p:spPr bwMode="auto">
          <a:xfrm>
            <a:off x="457200" y="2147733"/>
            <a:ext cx="5410200" cy="2895600"/>
          </a:xfrm>
          <a:prstGeom prst="rect">
            <a:avLst/>
          </a:prstGeom>
          <a:noFill/>
          <a:ln w="9525">
            <a:noFill/>
            <a:miter lim="800000"/>
            <a:headEnd/>
            <a:tailEnd/>
          </a:ln>
        </p:spPr>
        <p:txBody>
          <a:bodyPr/>
          <a:lstStyle/>
          <a:p>
            <a:pPr>
              <a:spcBef>
                <a:spcPct val="20000"/>
              </a:spcBef>
            </a:pPr>
            <a:r>
              <a:rPr lang="en-IE" dirty="0"/>
              <a:t>Sample Point 1: Cluster 30</a:t>
            </a:r>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p:txBody>
      </p:sp>
      <p:graphicFrame>
        <p:nvGraphicFramePr>
          <p:cNvPr id="2" name="Table 1"/>
          <p:cNvGraphicFramePr>
            <a:graphicFrameLocks noGrp="1"/>
          </p:cNvGraphicFramePr>
          <p:nvPr>
            <p:extLst>
              <p:ext uri="{D42A27DB-BD31-4B8C-83A1-F6EECF244321}">
                <p14:modId xmlns:p14="http://schemas.microsoft.com/office/powerpoint/2010/main" val="3109271169"/>
              </p:ext>
            </p:extLst>
          </p:nvPr>
        </p:nvGraphicFramePr>
        <p:xfrm>
          <a:off x="7696200" y="1600200"/>
          <a:ext cx="1591945" cy="2377440"/>
        </p:xfrm>
        <a:graphic>
          <a:graphicData uri="http://schemas.openxmlformats.org/drawingml/2006/table">
            <a:tbl>
              <a:tblPr firstRow="1" firstCol="1" bandRow="1">
                <a:tableStyleId>{5C22544A-7EE6-4342-B048-85BDC9FD1C3A}</a:tableStyleId>
              </a:tblPr>
              <a:tblGrid>
                <a:gridCol w="962025">
                  <a:extLst>
                    <a:ext uri="{9D8B030D-6E8A-4147-A177-3AD203B41FA5}">
                      <a16:colId xmlns:a16="http://schemas.microsoft.com/office/drawing/2014/main" val="20000"/>
                    </a:ext>
                  </a:extLst>
                </a:gridCol>
                <a:gridCol w="629920">
                  <a:extLst>
                    <a:ext uri="{9D8B030D-6E8A-4147-A177-3AD203B41FA5}">
                      <a16:colId xmlns:a16="http://schemas.microsoft.com/office/drawing/2014/main" val="20001"/>
                    </a:ext>
                  </a:extLst>
                </a:gridCol>
              </a:tblGrid>
              <a:tr h="0">
                <a:tc gridSpan="2">
                  <a:txBody>
                    <a:bodyPr/>
                    <a:lstStyle/>
                    <a:p>
                      <a:pPr algn="ctr">
                        <a:spcAft>
                          <a:spcPts val="0"/>
                        </a:spcAft>
                      </a:pPr>
                      <a:r>
                        <a:rPr lang="en-US" sz="1200" dirty="0">
                          <a:effectLst/>
                        </a:rPr>
                        <a:t>TSS Size Data</a:t>
                      </a:r>
                      <a:endParaRPr lang="en-GB" sz="1200" dirty="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0">
                <a:tc>
                  <a:txBody>
                    <a:bodyPr/>
                    <a:lstStyle/>
                    <a:p>
                      <a:pPr algn="ctr">
                        <a:spcAft>
                          <a:spcPts val="0"/>
                        </a:spcAft>
                      </a:pPr>
                      <a:r>
                        <a:rPr lang="en-US" sz="1200">
                          <a:effectLst/>
                        </a:rPr>
                        <a:t>Dv </a:t>
                      </a:r>
                      <a:endParaRPr lang="en-GB" sz="1200">
                        <a:effectLst/>
                        <a:latin typeface="Times New Roman"/>
                        <a:ea typeface="Times New Roman"/>
                      </a:endParaRPr>
                    </a:p>
                  </a:txBody>
                  <a:tcPr marL="68580" marR="68580" marT="0" marB="0"/>
                </a:tc>
                <a:tc>
                  <a:txBody>
                    <a:bodyPr/>
                    <a:lstStyle/>
                    <a:p>
                      <a:pPr algn="ctr">
                        <a:spcAft>
                          <a:spcPts val="0"/>
                        </a:spcAft>
                      </a:pPr>
                      <a:r>
                        <a:rPr lang="en-US" sz="1200">
                          <a:effectLst/>
                        </a:rPr>
                        <a:t>Size (µm)</a:t>
                      </a:r>
                      <a:endParaRPr lang="en-GB"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n-US" sz="1200">
                          <a:effectLst/>
                        </a:rPr>
                        <a:t>10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2.7</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2"/>
                  </a:ext>
                </a:extLst>
              </a:tr>
              <a:tr h="0">
                <a:tc>
                  <a:txBody>
                    <a:bodyPr/>
                    <a:lstStyle/>
                    <a:p>
                      <a:pPr algn="ctr">
                        <a:spcAft>
                          <a:spcPts val="0"/>
                        </a:spcAft>
                      </a:pPr>
                      <a:r>
                        <a:rPr lang="en-US" sz="1200" dirty="0">
                          <a:effectLst/>
                        </a:rPr>
                        <a:t>20</a:t>
                      </a:r>
                      <a:endParaRPr lang="en-GB" sz="1200" dirty="0">
                        <a:effectLst/>
                        <a:latin typeface="Times New Roman"/>
                        <a:ea typeface="Times New Roman"/>
                      </a:endParaRPr>
                    </a:p>
                  </a:txBody>
                  <a:tcPr marL="68580" marR="68580" marT="0" marB="0"/>
                </a:tc>
                <a:tc>
                  <a:txBody>
                    <a:bodyPr/>
                    <a:lstStyle/>
                    <a:p>
                      <a:pPr algn="r">
                        <a:spcAft>
                          <a:spcPts val="0"/>
                        </a:spcAft>
                      </a:pPr>
                      <a:r>
                        <a:rPr lang="en-US" sz="1100">
                          <a:effectLst/>
                        </a:rPr>
                        <a:t>3.5</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3"/>
                  </a:ext>
                </a:extLst>
              </a:tr>
              <a:tr h="0">
                <a:tc>
                  <a:txBody>
                    <a:bodyPr/>
                    <a:lstStyle/>
                    <a:p>
                      <a:pPr algn="ctr">
                        <a:spcAft>
                          <a:spcPts val="0"/>
                        </a:spcAft>
                      </a:pPr>
                      <a:r>
                        <a:rPr lang="en-US" sz="1200">
                          <a:effectLst/>
                        </a:rPr>
                        <a:t>30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3.9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4"/>
                  </a:ext>
                </a:extLst>
              </a:tr>
              <a:tr h="0">
                <a:tc>
                  <a:txBody>
                    <a:bodyPr/>
                    <a:lstStyle/>
                    <a:p>
                      <a:pPr algn="ctr">
                        <a:spcAft>
                          <a:spcPts val="0"/>
                        </a:spcAft>
                      </a:pPr>
                      <a:r>
                        <a:rPr lang="en-US" sz="1200">
                          <a:effectLst/>
                        </a:rPr>
                        <a:t>40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4.7</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5"/>
                  </a:ext>
                </a:extLst>
              </a:tr>
              <a:tr h="0">
                <a:tc>
                  <a:txBody>
                    <a:bodyPr/>
                    <a:lstStyle/>
                    <a:p>
                      <a:pPr algn="ctr">
                        <a:spcAft>
                          <a:spcPts val="0"/>
                        </a:spcAft>
                      </a:pPr>
                      <a:r>
                        <a:rPr lang="en-US" sz="1200">
                          <a:effectLst/>
                        </a:rPr>
                        <a:t>50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5.1</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6"/>
                  </a:ext>
                </a:extLst>
              </a:tr>
              <a:tr h="0">
                <a:tc>
                  <a:txBody>
                    <a:bodyPr/>
                    <a:lstStyle/>
                    <a:p>
                      <a:pPr algn="ctr">
                        <a:spcAft>
                          <a:spcPts val="0"/>
                        </a:spcAft>
                      </a:pPr>
                      <a:r>
                        <a:rPr lang="en-US" sz="1200">
                          <a:effectLst/>
                        </a:rPr>
                        <a:t>60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5.6</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7"/>
                  </a:ext>
                </a:extLst>
              </a:tr>
              <a:tr h="0">
                <a:tc>
                  <a:txBody>
                    <a:bodyPr/>
                    <a:lstStyle/>
                    <a:p>
                      <a:pPr algn="ctr">
                        <a:spcAft>
                          <a:spcPts val="0"/>
                        </a:spcAft>
                      </a:pPr>
                      <a:r>
                        <a:rPr lang="en-US" sz="1200">
                          <a:effectLst/>
                        </a:rPr>
                        <a:t>70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6.0</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8"/>
                  </a:ext>
                </a:extLst>
              </a:tr>
              <a:tr h="0">
                <a:tc>
                  <a:txBody>
                    <a:bodyPr/>
                    <a:lstStyle/>
                    <a:p>
                      <a:pPr algn="ctr">
                        <a:spcAft>
                          <a:spcPts val="0"/>
                        </a:spcAft>
                      </a:pPr>
                      <a:r>
                        <a:rPr lang="en-US" sz="1200">
                          <a:effectLst/>
                        </a:rPr>
                        <a:t>80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6.9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9"/>
                  </a:ext>
                </a:extLst>
              </a:tr>
              <a:tr h="0">
                <a:tc>
                  <a:txBody>
                    <a:bodyPr/>
                    <a:lstStyle/>
                    <a:p>
                      <a:pPr algn="ctr">
                        <a:spcAft>
                          <a:spcPts val="0"/>
                        </a:spcAft>
                      </a:pPr>
                      <a:r>
                        <a:rPr lang="en-US" sz="1200">
                          <a:effectLst/>
                        </a:rPr>
                        <a:t>90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8.1</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10"/>
                  </a:ext>
                </a:extLst>
              </a:tr>
              <a:tr h="0">
                <a:tc>
                  <a:txBody>
                    <a:bodyPr/>
                    <a:lstStyle/>
                    <a:p>
                      <a:pPr algn="ctr">
                        <a:spcAft>
                          <a:spcPts val="0"/>
                        </a:spcAft>
                      </a:pPr>
                      <a:r>
                        <a:rPr lang="en-US" sz="1200">
                          <a:effectLst/>
                        </a:rPr>
                        <a:t>100</a:t>
                      </a:r>
                      <a:endParaRPr lang="en-GB" sz="1200">
                        <a:effectLst/>
                        <a:latin typeface="Times New Roman"/>
                        <a:ea typeface="Times New Roman"/>
                      </a:endParaRPr>
                    </a:p>
                  </a:txBody>
                  <a:tcPr marL="68580" marR="68580" marT="0" marB="0"/>
                </a:tc>
                <a:tc>
                  <a:txBody>
                    <a:bodyPr/>
                    <a:lstStyle/>
                    <a:p>
                      <a:pPr algn="r">
                        <a:spcAft>
                          <a:spcPts val="0"/>
                        </a:spcAft>
                      </a:pPr>
                      <a:r>
                        <a:rPr lang="en-US" sz="1100" dirty="0">
                          <a:effectLst/>
                        </a:rPr>
                        <a:t>11.8</a:t>
                      </a:r>
                      <a:endParaRPr lang="en-GB" sz="1200" dirty="0">
                        <a:effectLst/>
                        <a:latin typeface="Times New Roman"/>
                        <a:ea typeface="Times New Roman"/>
                      </a:endParaRPr>
                    </a:p>
                  </a:txBody>
                  <a:tcPr marL="68580" marR="68580" marT="0" marB="0" anchor="b"/>
                </a:tc>
                <a:extLst>
                  <a:ext uri="{0D108BD9-81ED-4DB2-BD59-A6C34878D82A}">
                    <a16:rowId xmlns:a16="http://schemas.microsoft.com/office/drawing/2014/main" val="1001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155772125"/>
              </p:ext>
            </p:extLst>
          </p:nvPr>
        </p:nvGraphicFramePr>
        <p:xfrm>
          <a:off x="7696200" y="3962395"/>
          <a:ext cx="1591945" cy="2478319"/>
        </p:xfrm>
        <a:graphic>
          <a:graphicData uri="http://schemas.openxmlformats.org/drawingml/2006/table">
            <a:tbl>
              <a:tblPr firstRow="1" firstCol="1" bandRow="1">
                <a:tableStyleId>{5C22544A-7EE6-4342-B048-85BDC9FD1C3A}</a:tableStyleId>
              </a:tblPr>
              <a:tblGrid>
                <a:gridCol w="962025">
                  <a:extLst>
                    <a:ext uri="{9D8B030D-6E8A-4147-A177-3AD203B41FA5}">
                      <a16:colId xmlns:a16="http://schemas.microsoft.com/office/drawing/2014/main" val="20000"/>
                    </a:ext>
                  </a:extLst>
                </a:gridCol>
                <a:gridCol w="629920">
                  <a:extLst>
                    <a:ext uri="{9D8B030D-6E8A-4147-A177-3AD203B41FA5}">
                      <a16:colId xmlns:a16="http://schemas.microsoft.com/office/drawing/2014/main" val="20001"/>
                    </a:ext>
                  </a:extLst>
                </a:gridCol>
              </a:tblGrid>
              <a:tr h="381279">
                <a:tc gridSpan="2">
                  <a:txBody>
                    <a:bodyPr/>
                    <a:lstStyle/>
                    <a:p>
                      <a:pPr algn="ctr">
                        <a:spcAft>
                          <a:spcPts val="0"/>
                        </a:spcAft>
                      </a:pPr>
                      <a:r>
                        <a:rPr lang="en-US" sz="1200">
                          <a:effectLst/>
                        </a:rPr>
                        <a:t>TSS Shape Data (Aspect Ratio)</a:t>
                      </a:r>
                      <a:endParaRPr lang="en-GB" sz="120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190640">
                <a:tc>
                  <a:txBody>
                    <a:bodyPr/>
                    <a:lstStyle/>
                    <a:p>
                      <a:pPr algn="ctr">
                        <a:spcAft>
                          <a:spcPts val="0"/>
                        </a:spcAft>
                      </a:pPr>
                      <a:r>
                        <a:rPr lang="en-US" sz="1200">
                          <a:effectLst/>
                        </a:rPr>
                        <a:t>Dv </a:t>
                      </a:r>
                      <a:endParaRPr lang="en-GB" sz="1200">
                        <a:effectLst/>
                        <a:latin typeface="Times New Roman"/>
                        <a:ea typeface="Times New Roman"/>
                      </a:endParaRPr>
                    </a:p>
                  </a:txBody>
                  <a:tcPr marL="68580" marR="68580" marT="0" marB="0"/>
                </a:tc>
                <a:tc>
                  <a:txBody>
                    <a:bodyPr/>
                    <a:lstStyle/>
                    <a:p>
                      <a:pPr algn="ctr">
                        <a:spcAft>
                          <a:spcPts val="0"/>
                        </a:spcAft>
                      </a:pPr>
                      <a:r>
                        <a:rPr lang="en-US" sz="1200">
                          <a:effectLst/>
                        </a:rPr>
                        <a:t> </a:t>
                      </a:r>
                      <a:endParaRPr lang="en-GB"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190640">
                <a:tc>
                  <a:txBody>
                    <a:bodyPr/>
                    <a:lstStyle/>
                    <a:p>
                      <a:pPr algn="ctr">
                        <a:spcAft>
                          <a:spcPts val="0"/>
                        </a:spcAft>
                      </a:pPr>
                      <a:r>
                        <a:rPr lang="en-US" sz="1200">
                          <a:effectLst/>
                        </a:rPr>
                        <a:t>10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1.19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2"/>
                  </a:ext>
                </a:extLst>
              </a:tr>
              <a:tr h="190640">
                <a:tc>
                  <a:txBody>
                    <a:bodyPr/>
                    <a:lstStyle/>
                    <a:p>
                      <a:pPr algn="ctr">
                        <a:spcAft>
                          <a:spcPts val="0"/>
                        </a:spcAft>
                      </a:pPr>
                      <a:r>
                        <a:rPr lang="en-US" sz="1200">
                          <a:effectLst/>
                        </a:rPr>
                        <a:t>20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1.27</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3"/>
                  </a:ext>
                </a:extLst>
              </a:tr>
              <a:tr h="190640">
                <a:tc>
                  <a:txBody>
                    <a:bodyPr/>
                    <a:lstStyle/>
                    <a:p>
                      <a:pPr algn="ctr">
                        <a:spcAft>
                          <a:spcPts val="0"/>
                        </a:spcAft>
                      </a:pPr>
                      <a:r>
                        <a:rPr lang="en-US" sz="1200">
                          <a:effectLst/>
                        </a:rPr>
                        <a:t>30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1.33</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4"/>
                  </a:ext>
                </a:extLst>
              </a:tr>
              <a:tr h="190640">
                <a:tc>
                  <a:txBody>
                    <a:bodyPr/>
                    <a:lstStyle/>
                    <a:p>
                      <a:pPr algn="ctr">
                        <a:spcAft>
                          <a:spcPts val="0"/>
                        </a:spcAft>
                      </a:pPr>
                      <a:r>
                        <a:rPr lang="en-US" sz="1200">
                          <a:effectLst/>
                        </a:rPr>
                        <a:t>40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1.40</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5"/>
                  </a:ext>
                </a:extLst>
              </a:tr>
              <a:tr h="190640">
                <a:tc>
                  <a:txBody>
                    <a:bodyPr/>
                    <a:lstStyle/>
                    <a:p>
                      <a:pPr algn="ctr">
                        <a:spcAft>
                          <a:spcPts val="0"/>
                        </a:spcAft>
                      </a:pPr>
                      <a:r>
                        <a:rPr lang="en-US" sz="1200">
                          <a:effectLst/>
                        </a:rPr>
                        <a:t>50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1.51</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6"/>
                  </a:ext>
                </a:extLst>
              </a:tr>
              <a:tr h="190640">
                <a:tc>
                  <a:txBody>
                    <a:bodyPr/>
                    <a:lstStyle/>
                    <a:p>
                      <a:pPr algn="ctr">
                        <a:spcAft>
                          <a:spcPts val="0"/>
                        </a:spcAft>
                      </a:pPr>
                      <a:r>
                        <a:rPr lang="en-US" sz="1200">
                          <a:effectLst/>
                        </a:rPr>
                        <a:t>60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1.61</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7"/>
                  </a:ext>
                </a:extLst>
              </a:tr>
              <a:tr h="190640">
                <a:tc>
                  <a:txBody>
                    <a:bodyPr/>
                    <a:lstStyle/>
                    <a:p>
                      <a:pPr algn="ctr">
                        <a:spcAft>
                          <a:spcPts val="0"/>
                        </a:spcAft>
                      </a:pPr>
                      <a:r>
                        <a:rPr lang="en-US" sz="1200">
                          <a:effectLst/>
                        </a:rPr>
                        <a:t>70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1.69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8"/>
                  </a:ext>
                </a:extLst>
              </a:tr>
              <a:tr h="190640">
                <a:tc>
                  <a:txBody>
                    <a:bodyPr/>
                    <a:lstStyle/>
                    <a:p>
                      <a:pPr algn="ctr">
                        <a:spcAft>
                          <a:spcPts val="0"/>
                        </a:spcAft>
                      </a:pPr>
                      <a:r>
                        <a:rPr lang="en-US" sz="1200">
                          <a:effectLst/>
                        </a:rPr>
                        <a:t>80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1.76</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9"/>
                  </a:ext>
                </a:extLst>
              </a:tr>
              <a:tr h="190640">
                <a:tc>
                  <a:txBody>
                    <a:bodyPr/>
                    <a:lstStyle/>
                    <a:p>
                      <a:pPr algn="ctr">
                        <a:spcAft>
                          <a:spcPts val="0"/>
                        </a:spcAft>
                      </a:pPr>
                      <a:r>
                        <a:rPr lang="en-US" sz="1200">
                          <a:effectLst/>
                        </a:rPr>
                        <a:t>90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1.88</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10"/>
                  </a:ext>
                </a:extLst>
              </a:tr>
              <a:tr h="190640">
                <a:tc>
                  <a:txBody>
                    <a:bodyPr/>
                    <a:lstStyle/>
                    <a:p>
                      <a:pPr algn="ctr">
                        <a:spcAft>
                          <a:spcPts val="0"/>
                        </a:spcAft>
                      </a:pPr>
                      <a:r>
                        <a:rPr lang="en-US" sz="1200">
                          <a:effectLst/>
                        </a:rPr>
                        <a:t>100</a:t>
                      </a:r>
                      <a:endParaRPr lang="en-GB" sz="1200">
                        <a:effectLst/>
                        <a:latin typeface="Times New Roman"/>
                        <a:ea typeface="Times New Roman"/>
                      </a:endParaRPr>
                    </a:p>
                  </a:txBody>
                  <a:tcPr marL="68580" marR="68580" marT="0" marB="0"/>
                </a:tc>
                <a:tc>
                  <a:txBody>
                    <a:bodyPr/>
                    <a:lstStyle/>
                    <a:p>
                      <a:pPr algn="ctr">
                        <a:spcAft>
                          <a:spcPts val="0"/>
                        </a:spcAft>
                      </a:pPr>
                      <a:r>
                        <a:rPr lang="en-US" sz="1100" dirty="0">
                          <a:effectLst/>
                        </a:rPr>
                        <a:t>2.84</a:t>
                      </a:r>
                      <a:endParaRPr lang="en-GB" sz="1200" dirty="0">
                        <a:effectLst/>
                        <a:latin typeface="Times New Roman"/>
                        <a:ea typeface="Times New Roman"/>
                      </a:endParaRPr>
                    </a:p>
                  </a:txBody>
                  <a:tcPr marL="68580" marR="68580" marT="0" marB="0" anchor="b"/>
                </a:tc>
                <a:extLst>
                  <a:ext uri="{0D108BD9-81ED-4DB2-BD59-A6C34878D82A}">
                    <a16:rowId xmlns:a16="http://schemas.microsoft.com/office/drawing/2014/main" val="10011"/>
                  </a:ext>
                </a:extLst>
              </a:tr>
            </a:tbl>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70" y="2590800"/>
            <a:ext cx="6760029" cy="377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3: Sand / TSS in WFI</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1416" y="1828800"/>
            <a:ext cx="2346684" cy="176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26329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6"/>
          <p:cNvSpPr>
            <a:spLocks noChangeArrowheads="1"/>
          </p:cNvSpPr>
          <p:nvPr/>
        </p:nvSpPr>
        <p:spPr bwMode="auto">
          <a:xfrm>
            <a:off x="457200" y="2147733"/>
            <a:ext cx="5410200" cy="2895600"/>
          </a:xfrm>
          <a:prstGeom prst="rect">
            <a:avLst/>
          </a:prstGeom>
          <a:noFill/>
          <a:ln w="9525">
            <a:noFill/>
            <a:miter lim="800000"/>
            <a:headEnd/>
            <a:tailEnd/>
          </a:ln>
        </p:spPr>
        <p:txBody>
          <a:bodyPr/>
          <a:lstStyle/>
          <a:p>
            <a:pPr>
              <a:spcBef>
                <a:spcPct val="20000"/>
              </a:spcBef>
            </a:pPr>
            <a:r>
              <a:rPr lang="en-IE" dirty="0"/>
              <a:t>Sample Point 2: Cluster 49</a:t>
            </a:r>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p:txBody>
      </p:sp>
      <p:graphicFrame>
        <p:nvGraphicFramePr>
          <p:cNvPr id="2" name="Table 1"/>
          <p:cNvGraphicFramePr>
            <a:graphicFrameLocks noGrp="1"/>
          </p:cNvGraphicFramePr>
          <p:nvPr>
            <p:extLst>
              <p:ext uri="{D42A27DB-BD31-4B8C-83A1-F6EECF244321}">
                <p14:modId xmlns:p14="http://schemas.microsoft.com/office/powerpoint/2010/main" val="859025546"/>
              </p:ext>
            </p:extLst>
          </p:nvPr>
        </p:nvGraphicFramePr>
        <p:xfrm>
          <a:off x="7696200" y="1600200"/>
          <a:ext cx="1591945" cy="2377440"/>
        </p:xfrm>
        <a:graphic>
          <a:graphicData uri="http://schemas.openxmlformats.org/drawingml/2006/table">
            <a:tbl>
              <a:tblPr firstRow="1" firstCol="1" bandRow="1">
                <a:tableStyleId>{5C22544A-7EE6-4342-B048-85BDC9FD1C3A}</a:tableStyleId>
              </a:tblPr>
              <a:tblGrid>
                <a:gridCol w="962025">
                  <a:extLst>
                    <a:ext uri="{9D8B030D-6E8A-4147-A177-3AD203B41FA5}">
                      <a16:colId xmlns:a16="http://schemas.microsoft.com/office/drawing/2014/main" val="20000"/>
                    </a:ext>
                  </a:extLst>
                </a:gridCol>
                <a:gridCol w="629920">
                  <a:extLst>
                    <a:ext uri="{9D8B030D-6E8A-4147-A177-3AD203B41FA5}">
                      <a16:colId xmlns:a16="http://schemas.microsoft.com/office/drawing/2014/main" val="20001"/>
                    </a:ext>
                  </a:extLst>
                </a:gridCol>
              </a:tblGrid>
              <a:tr h="0">
                <a:tc gridSpan="2">
                  <a:txBody>
                    <a:bodyPr/>
                    <a:lstStyle/>
                    <a:p>
                      <a:pPr algn="ctr">
                        <a:spcAft>
                          <a:spcPts val="0"/>
                        </a:spcAft>
                      </a:pPr>
                      <a:r>
                        <a:rPr lang="en-US" sz="1200" dirty="0">
                          <a:effectLst/>
                        </a:rPr>
                        <a:t>TSS Size Data</a:t>
                      </a:r>
                      <a:endParaRPr lang="en-GB" sz="1200" dirty="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0">
                <a:tc>
                  <a:txBody>
                    <a:bodyPr/>
                    <a:lstStyle/>
                    <a:p>
                      <a:pPr algn="ctr">
                        <a:spcAft>
                          <a:spcPts val="0"/>
                        </a:spcAft>
                      </a:pPr>
                      <a:r>
                        <a:rPr lang="en-US" sz="1200">
                          <a:effectLst/>
                        </a:rPr>
                        <a:t>Dv </a:t>
                      </a:r>
                      <a:endParaRPr lang="en-GB" sz="1200">
                        <a:effectLst/>
                        <a:latin typeface="Times New Roman"/>
                        <a:ea typeface="Times New Roman"/>
                      </a:endParaRPr>
                    </a:p>
                  </a:txBody>
                  <a:tcPr marL="68580" marR="68580" marT="0" marB="0"/>
                </a:tc>
                <a:tc>
                  <a:txBody>
                    <a:bodyPr/>
                    <a:lstStyle/>
                    <a:p>
                      <a:pPr algn="ctr">
                        <a:spcAft>
                          <a:spcPts val="0"/>
                        </a:spcAft>
                      </a:pPr>
                      <a:r>
                        <a:rPr lang="en-US" sz="1200">
                          <a:effectLst/>
                        </a:rPr>
                        <a:t>Size (µm)</a:t>
                      </a:r>
                      <a:endParaRPr lang="en-GB"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n-US" sz="1200">
                          <a:effectLst/>
                        </a:rPr>
                        <a:t>10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2.6</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2"/>
                  </a:ext>
                </a:extLst>
              </a:tr>
              <a:tr h="0">
                <a:tc>
                  <a:txBody>
                    <a:bodyPr/>
                    <a:lstStyle/>
                    <a:p>
                      <a:pPr algn="ctr">
                        <a:spcAft>
                          <a:spcPts val="0"/>
                        </a:spcAft>
                      </a:pPr>
                      <a:r>
                        <a:rPr lang="en-US" sz="1200">
                          <a:effectLst/>
                        </a:rPr>
                        <a:t>20</a:t>
                      </a:r>
                      <a:endParaRPr lang="en-GB" sz="1200">
                        <a:effectLst/>
                        <a:latin typeface="Times New Roman"/>
                        <a:ea typeface="Times New Roman"/>
                      </a:endParaRPr>
                    </a:p>
                  </a:txBody>
                  <a:tcPr marL="68580" marR="68580" marT="0" marB="0"/>
                </a:tc>
                <a:tc>
                  <a:txBody>
                    <a:bodyPr/>
                    <a:lstStyle/>
                    <a:p>
                      <a:pPr algn="r">
                        <a:spcAft>
                          <a:spcPts val="0"/>
                        </a:spcAft>
                      </a:pPr>
                      <a:r>
                        <a:rPr lang="en-US" sz="1100" dirty="0">
                          <a:effectLst/>
                        </a:rPr>
                        <a:t>3.2</a:t>
                      </a:r>
                      <a:endParaRPr lang="en-GB" sz="1200" dirty="0">
                        <a:effectLst/>
                        <a:latin typeface="Times New Roman"/>
                        <a:ea typeface="Times New Roman"/>
                      </a:endParaRPr>
                    </a:p>
                  </a:txBody>
                  <a:tcPr marL="68580" marR="68580" marT="0" marB="0" anchor="b"/>
                </a:tc>
                <a:extLst>
                  <a:ext uri="{0D108BD9-81ED-4DB2-BD59-A6C34878D82A}">
                    <a16:rowId xmlns:a16="http://schemas.microsoft.com/office/drawing/2014/main" val="10003"/>
                  </a:ext>
                </a:extLst>
              </a:tr>
              <a:tr h="0">
                <a:tc>
                  <a:txBody>
                    <a:bodyPr/>
                    <a:lstStyle/>
                    <a:p>
                      <a:pPr algn="ctr">
                        <a:spcAft>
                          <a:spcPts val="0"/>
                        </a:spcAft>
                      </a:pPr>
                      <a:r>
                        <a:rPr lang="en-US" sz="1200">
                          <a:effectLst/>
                        </a:rPr>
                        <a:t>30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3.9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4"/>
                  </a:ext>
                </a:extLst>
              </a:tr>
              <a:tr h="0">
                <a:tc>
                  <a:txBody>
                    <a:bodyPr/>
                    <a:lstStyle/>
                    <a:p>
                      <a:pPr algn="ctr">
                        <a:spcAft>
                          <a:spcPts val="0"/>
                        </a:spcAft>
                      </a:pPr>
                      <a:r>
                        <a:rPr lang="en-US" sz="1200">
                          <a:effectLst/>
                        </a:rPr>
                        <a:t>40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4.5</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5"/>
                  </a:ext>
                </a:extLst>
              </a:tr>
              <a:tr h="0">
                <a:tc>
                  <a:txBody>
                    <a:bodyPr/>
                    <a:lstStyle/>
                    <a:p>
                      <a:pPr algn="ctr">
                        <a:spcAft>
                          <a:spcPts val="0"/>
                        </a:spcAft>
                      </a:pPr>
                      <a:r>
                        <a:rPr lang="en-US" sz="1200">
                          <a:effectLst/>
                        </a:rPr>
                        <a:t>50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4.9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6"/>
                  </a:ext>
                </a:extLst>
              </a:tr>
              <a:tr h="0">
                <a:tc>
                  <a:txBody>
                    <a:bodyPr/>
                    <a:lstStyle/>
                    <a:p>
                      <a:pPr algn="ctr">
                        <a:spcAft>
                          <a:spcPts val="0"/>
                        </a:spcAft>
                      </a:pPr>
                      <a:r>
                        <a:rPr lang="en-US" sz="1200">
                          <a:effectLst/>
                        </a:rPr>
                        <a:t>60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5.3</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7"/>
                  </a:ext>
                </a:extLst>
              </a:tr>
              <a:tr h="0">
                <a:tc>
                  <a:txBody>
                    <a:bodyPr/>
                    <a:lstStyle/>
                    <a:p>
                      <a:pPr algn="ctr">
                        <a:spcAft>
                          <a:spcPts val="0"/>
                        </a:spcAft>
                      </a:pPr>
                      <a:r>
                        <a:rPr lang="en-US" sz="1200">
                          <a:effectLst/>
                        </a:rPr>
                        <a:t>70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5.9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8"/>
                  </a:ext>
                </a:extLst>
              </a:tr>
              <a:tr h="0">
                <a:tc>
                  <a:txBody>
                    <a:bodyPr/>
                    <a:lstStyle/>
                    <a:p>
                      <a:pPr algn="ctr">
                        <a:spcAft>
                          <a:spcPts val="0"/>
                        </a:spcAft>
                      </a:pPr>
                      <a:r>
                        <a:rPr lang="en-US" sz="1200">
                          <a:effectLst/>
                        </a:rPr>
                        <a:t>80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6.5</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9"/>
                  </a:ext>
                </a:extLst>
              </a:tr>
              <a:tr h="0">
                <a:tc>
                  <a:txBody>
                    <a:bodyPr/>
                    <a:lstStyle/>
                    <a:p>
                      <a:pPr algn="ctr">
                        <a:spcAft>
                          <a:spcPts val="0"/>
                        </a:spcAft>
                      </a:pPr>
                      <a:r>
                        <a:rPr lang="en-US" sz="1200">
                          <a:effectLst/>
                        </a:rPr>
                        <a:t>90</a:t>
                      </a:r>
                      <a:endParaRPr lang="en-GB" sz="1200">
                        <a:effectLst/>
                        <a:latin typeface="Times New Roman"/>
                        <a:ea typeface="Times New Roman"/>
                      </a:endParaRPr>
                    </a:p>
                  </a:txBody>
                  <a:tcPr marL="68580" marR="68580" marT="0" marB="0"/>
                </a:tc>
                <a:tc>
                  <a:txBody>
                    <a:bodyPr/>
                    <a:lstStyle/>
                    <a:p>
                      <a:pPr algn="r">
                        <a:spcAft>
                          <a:spcPts val="0"/>
                        </a:spcAft>
                      </a:pPr>
                      <a:r>
                        <a:rPr lang="en-US" sz="1100">
                          <a:effectLst/>
                        </a:rPr>
                        <a:t>7.4</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10"/>
                  </a:ext>
                </a:extLst>
              </a:tr>
              <a:tr h="0">
                <a:tc>
                  <a:txBody>
                    <a:bodyPr/>
                    <a:lstStyle/>
                    <a:p>
                      <a:pPr algn="ctr">
                        <a:spcAft>
                          <a:spcPts val="0"/>
                        </a:spcAft>
                      </a:pPr>
                      <a:r>
                        <a:rPr lang="en-US" sz="1200">
                          <a:effectLst/>
                        </a:rPr>
                        <a:t>100</a:t>
                      </a:r>
                      <a:endParaRPr lang="en-GB" sz="1200">
                        <a:effectLst/>
                        <a:latin typeface="Times New Roman"/>
                        <a:ea typeface="Times New Roman"/>
                      </a:endParaRPr>
                    </a:p>
                  </a:txBody>
                  <a:tcPr marL="68580" marR="68580" marT="0" marB="0"/>
                </a:tc>
                <a:tc>
                  <a:txBody>
                    <a:bodyPr/>
                    <a:lstStyle/>
                    <a:p>
                      <a:pPr algn="r">
                        <a:spcAft>
                          <a:spcPts val="0"/>
                        </a:spcAft>
                      </a:pPr>
                      <a:r>
                        <a:rPr lang="en-US" sz="1100" dirty="0">
                          <a:effectLst/>
                        </a:rPr>
                        <a:t>9.4</a:t>
                      </a:r>
                      <a:endParaRPr lang="en-GB" sz="1200" dirty="0">
                        <a:effectLst/>
                        <a:latin typeface="Times New Roman"/>
                        <a:ea typeface="Times New Roman"/>
                      </a:endParaRPr>
                    </a:p>
                  </a:txBody>
                  <a:tcPr marL="68580" marR="68580" marT="0" marB="0" anchor="b"/>
                </a:tc>
                <a:extLst>
                  <a:ext uri="{0D108BD9-81ED-4DB2-BD59-A6C34878D82A}">
                    <a16:rowId xmlns:a16="http://schemas.microsoft.com/office/drawing/2014/main" val="1001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322995348"/>
              </p:ext>
            </p:extLst>
          </p:nvPr>
        </p:nvGraphicFramePr>
        <p:xfrm>
          <a:off x="7696200" y="3962400"/>
          <a:ext cx="1591945" cy="2377440"/>
        </p:xfrm>
        <a:graphic>
          <a:graphicData uri="http://schemas.openxmlformats.org/drawingml/2006/table">
            <a:tbl>
              <a:tblPr firstRow="1" firstCol="1" bandRow="1">
                <a:tableStyleId>{5C22544A-7EE6-4342-B048-85BDC9FD1C3A}</a:tableStyleId>
              </a:tblPr>
              <a:tblGrid>
                <a:gridCol w="962025">
                  <a:extLst>
                    <a:ext uri="{9D8B030D-6E8A-4147-A177-3AD203B41FA5}">
                      <a16:colId xmlns:a16="http://schemas.microsoft.com/office/drawing/2014/main" val="20000"/>
                    </a:ext>
                  </a:extLst>
                </a:gridCol>
                <a:gridCol w="629920">
                  <a:extLst>
                    <a:ext uri="{9D8B030D-6E8A-4147-A177-3AD203B41FA5}">
                      <a16:colId xmlns:a16="http://schemas.microsoft.com/office/drawing/2014/main" val="20001"/>
                    </a:ext>
                  </a:extLst>
                </a:gridCol>
              </a:tblGrid>
              <a:tr h="0">
                <a:tc gridSpan="2">
                  <a:txBody>
                    <a:bodyPr/>
                    <a:lstStyle/>
                    <a:p>
                      <a:pPr algn="ctr">
                        <a:spcAft>
                          <a:spcPts val="0"/>
                        </a:spcAft>
                      </a:pPr>
                      <a:r>
                        <a:rPr lang="en-US" sz="1200" dirty="0">
                          <a:effectLst/>
                        </a:rPr>
                        <a:t>TSS Shape Data (Aspect Ratio)</a:t>
                      </a:r>
                      <a:endParaRPr lang="en-GB" sz="1200" dirty="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0">
                <a:tc>
                  <a:txBody>
                    <a:bodyPr/>
                    <a:lstStyle/>
                    <a:p>
                      <a:pPr algn="ctr">
                        <a:spcAft>
                          <a:spcPts val="0"/>
                        </a:spcAft>
                      </a:pPr>
                      <a:r>
                        <a:rPr lang="en-US" sz="1200" dirty="0" err="1">
                          <a:effectLst/>
                        </a:rPr>
                        <a:t>Dv</a:t>
                      </a:r>
                      <a:r>
                        <a:rPr lang="en-US" sz="1200" dirty="0">
                          <a:effectLst/>
                        </a:rPr>
                        <a:t> </a:t>
                      </a:r>
                      <a:endParaRPr lang="en-GB" sz="1200" dirty="0">
                        <a:effectLst/>
                        <a:latin typeface="Times New Roman"/>
                        <a:ea typeface="Times New Roman"/>
                      </a:endParaRPr>
                    </a:p>
                  </a:txBody>
                  <a:tcPr marL="68580" marR="68580" marT="0" marB="0"/>
                </a:tc>
                <a:tc>
                  <a:txBody>
                    <a:bodyPr/>
                    <a:lstStyle/>
                    <a:p>
                      <a:pPr algn="ctr">
                        <a:spcAft>
                          <a:spcPts val="0"/>
                        </a:spcAft>
                      </a:pPr>
                      <a:r>
                        <a:rPr lang="en-US" sz="1200">
                          <a:effectLst/>
                        </a:rPr>
                        <a:t> </a:t>
                      </a:r>
                      <a:endParaRPr lang="en-GB"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n-US" sz="1200">
                          <a:effectLst/>
                        </a:rPr>
                        <a:t>10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1.27</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2"/>
                  </a:ext>
                </a:extLst>
              </a:tr>
              <a:tr h="0">
                <a:tc>
                  <a:txBody>
                    <a:bodyPr/>
                    <a:lstStyle/>
                    <a:p>
                      <a:pPr algn="ctr">
                        <a:spcAft>
                          <a:spcPts val="0"/>
                        </a:spcAft>
                      </a:pPr>
                      <a:r>
                        <a:rPr lang="en-US" sz="1200">
                          <a:effectLst/>
                        </a:rPr>
                        <a:t>20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1.30</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3"/>
                  </a:ext>
                </a:extLst>
              </a:tr>
              <a:tr h="0">
                <a:tc>
                  <a:txBody>
                    <a:bodyPr/>
                    <a:lstStyle/>
                    <a:p>
                      <a:pPr algn="ctr">
                        <a:spcAft>
                          <a:spcPts val="0"/>
                        </a:spcAft>
                      </a:pPr>
                      <a:r>
                        <a:rPr lang="en-US" sz="1200">
                          <a:effectLst/>
                        </a:rPr>
                        <a:t>30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1.36</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4"/>
                  </a:ext>
                </a:extLst>
              </a:tr>
              <a:tr h="0">
                <a:tc>
                  <a:txBody>
                    <a:bodyPr/>
                    <a:lstStyle/>
                    <a:p>
                      <a:pPr algn="ctr">
                        <a:spcAft>
                          <a:spcPts val="0"/>
                        </a:spcAft>
                      </a:pPr>
                      <a:r>
                        <a:rPr lang="en-US" sz="1200">
                          <a:effectLst/>
                        </a:rPr>
                        <a:t>40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1.44</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5"/>
                  </a:ext>
                </a:extLst>
              </a:tr>
              <a:tr h="0">
                <a:tc>
                  <a:txBody>
                    <a:bodyPr/>
                    <a:lstStyle/>
                    <a:p>
                      <a:pPr algn="ctr">
                        <a:spcAft>
                          <a:spcPts val="0"/>
                        </a:spcAft>
                      </a:pPr>
                      <a:r>
                        <a:rPr lang="en-US" sz="1200">
                          <a:effectLst/>
                        </a:rPr>
                        <a:t>50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1.52</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6"/>
                  </a:ext>
                </a:extLst>
              </a:tr>
              <a:tr h="0">
                <a:tc>
                  <a:txBody>
                    <a:bodyPr/>
                    <a:lstStyle/>
                    <a:p>
                      <a:pPr algn="ctr">
                        <a:spcAft>
                          <a:spcPts val="0"/>
                        </a:spcAft>
                      </a:pPr>
                      <a:r>
                        <a:rPr lang="en-US" sz="1200">
                          <a:effectLst/>
                        </a:rPr>
                        <a:t>60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1.59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7"/>
                  </a:ext>
                </a:extLst>
              </a:tr>
              <a:tr h="0">
                <a:tc>
                  <a:txBody>
                    <a:bodyPr/>
                    <a:lstStyle/>
                    <a:p>
                      <a:pPr algn="ctr">
                        <a:spcAft>
                          <a:spcPts val="0"/>
                        </a:spcAft>
                      </a:pPr>
                      <a:r>
                        <a:rPr lang="en-US" sz="1200">
                          <a:effectLst/>
                        </a:rPr>
                        <a:t>70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1.68</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8"/>
                  </a:ext>
                </a:extLst>
              </a:tr>
              <a:tr h="0">
                <a:tc>
                  <a:txBody>
                    <a:bodyPr/>
                    <a:lstStyle/>
                    <a:p>
                      <a:pPr algn="ctr">
                        <a:spcAft>
                          <a:spcPts val="0"/>
                        </a:spcAft>
                      </a:pPr>
                      <a:r>
                        <a:rPr lang="en-US" sz="1200">
                          <a:effectLst/>
                        </a:rPr>
                        <a:t>80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1.74</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9"/>
                  </a:ext>
                </a:extLst>
              </a:tr>
              <a:tr h="0">
                <a:tc>
                  <a:txBody>
                    <a:bodyPr/>
                    <a:lstStyle/>
                    <a:p>
                      <a:pPr algn="ctr">
                        <a:spcAft>
                          <a:spcPts val="0"/>
                        </a:spcAft>
                      </a:pPr>
                      <a:r>
                        <a:rPr lang="en-US" sz="1200">
                          <a:effectLst/>
                        </a:rPr>
                        <a:t>90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1.84</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10"/>
                  </a:ext>
                </a:extLst>
              </a:tr>
              <a:tr h="0">
                <a:tc>
                  <a:txBody>
                    <a:bodyPr/>
                    <a:lstStyle/>
                    <a:p>
                      <a:pPr algn="ctr">
                        <a:spcAft>
                          <a:spcPts val="0"/>
                        </a:spcAft>
                      </a:pPr>
                      <a:r>
                        <a:rPr lang="en-US" sz="1200">
                          <a:effectLst/>
                        </a:rPr>
                        <a:t>100</a:t>
                      </a:r>
                      <a:endParaRPr lang="en-GB" sz="1200">
                        <a:effectLst/>
                        <a:latin typeface="Times New Roman"/>
                        <a:ea typeface="Times New Roman"/>
                      </a:endParaRPr>
                    </a:p>
                  </a:txBody>
                  <a:tcPr marL="68580" marR="68580" marT="0" marB="0"/>
                </a:tc>
                <a:tc>
                  <a:txBody>
                    <a:bodyPr/>
                    <a:lstStyle/>
                    <a:p>
                      <a:pPr algn="ctr">
                        <a:spcAft>
                          <a:spcPts val="0"/>
                        </a:spcAft>
                      </a:pPr>
                      <a:r>
                        <a:rPr lang="en-US" sz="1100" dirty="0">
                          <a:effectLst/>
                        </a:rPr>
                        <a:t>2.69</a:t>
                      </a:r>
                      <a:endParaRPr lang="en-GB" sz="1200" dirty="0">
                        <a:effectLst/>
                        <a:latin typeface="Times New Roman"/>
                        <a:ea typeface="Times New Roman"/>
                      </a:endParaRPr>
                    </a:p>
                  </a:txBody>
                  <a:tcPr marL="68580" marR="68580" marT="0" marB="0" anchor="b"/>
                </a:tc>
                <a:extLst>
                  <a:ext uri="{0D108BD9-81ED-4DB2-BD59-A6C34878D82A}">
                    <a16:rowId xmlns:a16="http://schemas.microsoft.com/office/drawing/2014/main" val="10011"/>
                  </a:ext>
                </a:extLst>
              </a:tr>
            </a:tbl>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14" y="2590800"/>
            <a:ext cx="6767286" cy="3755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3: Sand / TSS in WFI</a:t>
            </a:r>
          </a:p>
        </p:txBody>
      </p:sp>
    </p:spTree>
    <p:extLst>
      <p:ext uri="{BB962C8B-B14F-4D97-AF65-F5344CB8AC3E}">
        <p14:creationId xmlns:p14="http://schemas.microsoft.com/office/powerpoint/2010/main" val="2587554203"/>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6"/>
          <p:cNvSpPr>
            <a:spLocks noChangeArrowheads="1"/>
          </p:cNvSpPr>
          <p:nvPr/>
        </p:nvSpPr>
        <p:spPr bwMode="auto">
          <a:xfrm>
            <a:off x="457200" y="2147733"/>
            <a:ext cx="5410200" cy="2895600"/>
          </a:xfrm>
          <a:prstGeom prst="rect">
            <a:avLst/>
          </a:prstGeom>
          <a:noFill/>
          <a:ln w="9525">
            <a:noFill/>
            <a:miter lim="800000"/>
            <a:headEnd/>
            <a:tailEnd/>
          </a:ln>
        </p:spPr>
        <p:txBody>
          <a:bodyPr/>
          <a:lstStyle/>
          <a:p>
            <a:pPr>
              <a:spcBef>
                <a:spcPct val="20000"/>
              </a:spcBef>
            </a:pPr>
            <a:r>
              <a:rPr lang="en-IE" dirty="0"/>
              <a:t>Sample Point 3: Cluster 51</a:t>
            </a:r>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p:txBody>
      </p:sp>
      <p:graphicFrame>
        <p:nvGraphicFramePr>
          <p:cNvPr id="2" name="Table 1"/>
          <p:cNvGraphicFramePr>
            <a:graphicFrameLocks noGrp="1"/>
          </p:cNvGraphicFramePr>
          <p:nvPr>
            <p:extLst>
              <p:ext uri="{D42A27DB-BD31-4B8C-83A1-F6EECF244321}">
                <p14:modId xmlns:p14="http://schemas.microsoft.com/office/powerpoint/2010/main" val="3326497967"/>
              </p:ext>
            </p:extLst>
          </p:nvPr>
        </p:nvGraphicFramePr>
        <p:xfrm>
          <a:off x="7696200" y="1600200"/>
          <a:ext cx="1591945" cy="2377440"/>
        </p:xfrm>
        <a:graphic>
          <a:graphicData uri="http://schemas.openxmlformats.org/drawingml/2006/table">
            <a:tbl>
              <a:tblPr firstRow="1" firstCol="1" bandRow="1">
                <a:tableStyleId>{5C22544A-7EE6-4342-B048-85BDC9FD1C3A}</a:tableStyleId>
              </a:tblPr>
              <a:tblGrid>
                <a:gridCol w="962025">
                  <a:extLst>
                    <a:ext uri="{9D8B030D-6E8A-4147-A177-3AD203B41FA5}">
                      <a16:colId xmlns:a16="http://schemas.microsoft.com/office/drawing/2014/main" val="20000"/>
                    </a:ext>
                  </a:extLst>
                </a:gridCol>
                <a:gridCol w="629920">
                  <a:extLst>
                    <a:ext uri="{9D8B030D-6E8A-4147-A177-3AD203B41FA5}">
                      <a16:colId xmlns:a16="http://schemas.microsoft.com/office/drawing/2014/main" val="20001"/>
                    </a:ext>
                  </a:extLst>
                </a:gridCol>
              </a:tblGrid>
              <a:tr h="0">
                <a:tc gridSpan="2">
                  <a:txBody>
                    <a:bodyPr/>
                    <a:lstStyle/>
                    <a:p>
                      <a:pPr algn="ctr">
                        <a:spcAft>
                          <a:spcPts val="0"/>
                        </a:spcAft>
                      </a:pPr>
                      <a:r>
                        <a:rPr lang="en-US" sz="1200">
                          <a:effectLst/>
                        </a:rPr>
                        <a:t>TSS Size Data</a:t>
                      </a:r>
                      <a:endParaRPr lang="en-GB" sz="120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0">
                <a:tc>
                  <a:txBody>
                    <a:bodyPr/>
                    <a:lstStyle/>
                    <a:p>
                      <a:pPr algn="ctr">
                        <a:spcAft>
                          <a:spcPts val="0"/>
                        </a:spcAft>
                      </a:pPr>
                      <a:r>
                        <a:rPr lang="en-US" sz="1200">
                          <a:effectLst/>
                        </a:rPr>
                        <a:t>Dv </a:t>
                      </a:r>
                      <a:endParaRPr lang="en-GB" sz="1200">
                        <a:effectLst/>
                        <a:latin typeface="Times New Roman"/>
                        <a:ea typeface="Times New Roman"/>
                      </a:endParaRPr>
                    </a:p>
                  </a:txBody>
                  <a:tcPr marL="68580" marR="68580" marT="0" marB="0"/>
                </a:tc>
                <a:tc>
                  <a:txBody>
                    <a:bodyPr/>
                    <a:lstStyle/>
                    <a:p>
                      <a:pPr algn="ctr">
                        <a:spcAft>
                          <a:spcPts val="0"/>
                        </a:spcAft>
                      </a:pPr>
                      <a:r>
                        <a:rPr lang="en-US" sz="1200">
                          <a:effectLst/>
                        </a:rPr>
                        <a:t>Size (µm)</a:t>
                      </a:r>
                      <a:endParaRPr lang="en-GB"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n-US" sz="1200">
                          <a:effectLst/>
                        </a:rPr>
                        <a:t>10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2.7</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2"/>
                  </a:ext>
                </a:extLst>
              </a:tr>
              <a:tr h="0">
                <a:tc>
                  <a:txBody>
                    <a:bodyPr/>
                    <a:lstStyle/>
                    <a:p>
                      <a:pPr algn="ctr">
                        <a:spcAft>
                          <a:spcPts val="0"/>
                        </a:spcAft>
                      </a:pPr>
                      <a:r>
                        <a:rPr lang="en-US" sz="1200" dirty="0">
                          <a:effectLst/>
                        </a:rPr>
                        <a:t>20</a:t>
                      </a:r>
                      <a:endParaRPr lang="en-GB" sz="1200" dirty="0">
                        <a:effectLst/>
                        <a:latin typeface="Times New Roman"/>
                        <a:ea typeface="Times New Roman"/>
                      </a:endParaRPr>
                    </a:p>
                  </a:txBody>
                  <a:tcPr marL="68580" marR="68580" marT="0" marB="0"/>
                </a:tc>
                <a:tc>
                  <a:txBody>
                    <a:bodyPr/>
                    <a:lstStyle/>
                    <a:p>
                      <a:pPr algn="ctr">
                        <a:spcAft>
                          <a:spcPts val="0"/>
                        </a:spcAft>
                      </a:pPr>
                      <a:r>
                        <a:rPr lang="en-US" sz="1100">
                          <a:effectLst/>
                        </a:rPr>
                        <a:t>3.9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3"/>
                  </a:ext>
                </a:extLst>
              </a:tr>
              <a:tr h="0">
                <a:tc>
                  <a:txBody>
                    <a:bodyPr/>
                    <a:lstStyle/>
                    <a:p>
                      <a:pPr algn="ctr">
                        <a:spcAft>
                          <a:spcPts val="0"/>
                        </a:spcAft>
                      </a:pPr>
                      <a:r>
                        <a:rPr lang="en-US" sz="1200">
                          <a:effectLst/>
                        </a:rPr>
                        <a:t>30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3.9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4"/>
                  </a:ext>
                </a:extLst>
              </a:tr>
              <a:tr h="0">
                <a:tc>
                  <a:txBody>
                    <a:bodyPr/>
                    <a:lstStyle/>
                    <a:p>
                      <a:pPr algn="ctr">
                        <a:spcAft>
                          <a:spcPts val="0"/>
                        </a:spcAft>
                      </a:pPr>
                      <a:r>
                        <a:rPr lang="en-US" sz="1200">
                          <a:effectLst/>
                        </a:rPr>
                        <a:t>40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5.1</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5"/>
                  </a:ext>
                </a:extLst>
              </a:tr>
              <a:tr h="0">
                <a:tc>
                  <a:txBody>
                    <a:bodyPr/>
                    <a:lstStyle/>
                    <a:p>
                      <a:pPr algn="ctr">
                        <a:spcAft>
                          <a:spcPts val="0"/>
                        </a:spcAft>
                      </a:pPr>
                      <a:r>
                        <a:rPr lang="en-US" sz="1200">
                          <a:effectLst/>
                        </a:rPr>
                        <a:t>50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5.8</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6"/>
                  </a:ext>
                </a:extLst>
              </a:tr>
              <a:tr h="0">
                <a:tc>
                  <a:txBody>
                    <a:bodyPr/>
                    <a:lstStyle/>
                    <a:p>
                      <a:pPr algn="ctr">
                        <a:spcAft>
                          <a:spcPts val="0"/>
                        </a:spcAft>
                      </a:pPr>
                      <a:r>
                        <a:rPr lang="en-US" sz="1200">
                          <a:effectLst/>
                        </a:rPr>
                        <a:t>60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6.3</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7"/>
                  </a:ext>
                </a:extLst>
              </a:tr>
              <a:tr h="0">
                <a:tc>
                  <a:txBody>
                    <a:bodyPr/>
                    <a:lstStyle/>
                    <a:p>
                      <a:pPr algn="ctr">
                        <a:spcAft>
                          <a:spcPts val="0"/>
                        </a:spcAft>
                      </a:pPr>
                      <a:r>
                        <a:rPr lang="en-US" sz="1200">
                          <a:effectLst/>
                        </a:rPr>
                        <a:t>70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7.1</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8"/>
                  </a:ext>
                </a:extLst>
              </a:tr>
              <a:tr h="0">
                <a:tc>
                  <a:txBody>
                    <a:bodyPr/>
                    <a:lstStyle/>
                    <a:p>
                      <a:pPr algn="ctr">
                        <a:spcAft>
                          <a:spcPts val="0"/>
                        </a:spcAft>
                      </a:pPr>
                      <a:r>
                        <a:rPr lang="en-US" sz="1200">
                          <a:effectLst/>
                        </a:rPr>
                        <a:t>80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9.1</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9"/>
                  </a:ext>
                </a:extLst>
              </a:tr>
              <a:tr h="0">
                <a:tc>
                  <a:txBody>
                    <a:bodyPr/>
                    <a:lstStyle/>
                    <a:p>
                      <a:pPr algn="ctr">
                        <a:spcAft>
                          <a:spcPts val="0"/>
                        </a:spcAft>
                      </a:pPr>
                      <a:r>
                        <a:rPr lang="en-US" sz="1200">
                          <a:effectLst/>
                        </a:rPr>
                        <a:t>90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12.8</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10"/>
                  </a:ext>
                </a:extLst>
              </a:tr>
              <a:tr h="0">
                <a:tc>
                  <a:txBody>
                    <a:bodyPr/>
                    <a:lstStyle/>
                    <a:p>
                      <a:pPr algn="ctr">
                        <a:spcAft>
                          <a:spcPts val="0"/>
                        </a:spcAft>
                      </a:pPr>
                      <a:r>
                        <a:rPr lang="en-US" sz="1200">
                          <a:effectLst/>
                        </a:rPr>
                        <a:t>100</a:t>
                      </a:r>
                      <a:endParaRPr lang="en-GB" sz="1200">
                        <a:effectLst/>
                        <a:latin typeface="Times New Roman"/>
                        <a:ea typeface="Times New Roman"/>
                      </a:endParaRPr>
                    </a:p>
                  </a:txBody>
                  <a:tcPr marL="68580" marR="68580" marT="0" marB="0"/>
                </a:tc>
                <a:tc>
                  <a:txBody>
                    <a:bodyPr/>
                    <a:lstStyle/>
                    <a:p>
                      <a:pPr algn="ctr">
                        <a:spcAft>
                          <a:spcPts val="0"/>
                        </a:spcAft>
                      </a:pPr>
                      <a:r>
                        <a:rPr lang="en-US" sz="1100" dirty="0">
                          <a:effectLst/>
                        </a:rPr>
                        <a:t>14.8</a:t>
                      </a:r>
                      <a:endParaRPr lang="en-GB" sz="1200" dirty="0">
                        <a:effectLst/>
                        <a:latin typeface="Times New Roman"/>
                        <a:ea typeface="Times New Roman"/>
                      </a:endParaRPr>
                    </a:p>
                  </a:txBody>
                  <a:tcPr marL="68580" marR="68580" marT="0" marB="0" anchor="b"/>
                </a:tc>
                <a:extLst>
                  <a:ext uri="{0D108BD9-81ED-4DB2-BD59-A6C34878D82A}">
                    <a16:rowId xmlns:a16="http://schemas.microsoft.com/office/drawing/2014/main" val="1001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364550683"/>
              </p:ext>
            </p:extLst>
          </p:nvPr>
        </p:nvGraphicFramePr>
        <p:xfrm>
          <a:off x="7696200" y="3962400"/>
          <a:ext cx="1591945" cy="2377440"/>
        </p:xfrm>
        <a:graphic>
          <a:graphicData uri="http://schemas.openxmlformats.org/drawingml/2006/table">
            <a:tbl>
              <a:tblPr firstRow="1" firstCol="1" bandRow="1">
                <a:tableStyleId>{5C22544A-7EE6-4342-B048-85BDC9FD1C3A}</a:tableStyleId>
              </a:tblPr>
              <a:tblGrid>
                <a:gridCol w="962025">
                  <a:extLst>
                    <a:ext uri="{9D8B030D-6E8A-4147-A177-3AD203B41FA5}">
                      <a16:colId xmlns:a16="http://schemas.microsoft.com/office/drawing/2014/main" val="20000"/>
                    </a:ext>
                  </a:extLst>
                </a:gridCol>
                <a:gridCol w="629920">
                  <a:extLst>
                    <a:ext uri="{9D8B030D-6E8A-4147-A177-3AD203B41FA5}">
                      <a16:colId xmlns:a16="http://schemas.microsoft.com/office/drawing/2014/main" val="20001"/>
                    </a:ext>
                  </a:extLst>
                </a:gridCol>
              </a:tblGrid>
              <a:tr h="0">
                <a:tc gridSpan="2">
                  <a:txBody>
                    <a:bodyPr/>
                    <a:lstStyle/>
                    <a:p>
                      <a:pPr algn="ctr">
                        <a:spcAft>
                          <a:spcPts val="0"/>
                        </a:spcAft>
                      </a:pPr>
                      <a:r>
                        <a:rPr lang="en-US" sz="1200" dirty="0">
                          <a:effectLst/>
                        </a:rPr>
                        <a:t>TSS Shape Data (Aspect Ratio)</a:t>
                      </a:r>
                      <a:endParaRPr lang="en-GB" sz="1200" dirty="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0">
                <a:tc>
                  <a:txBody>
                    <a:bodyPr/>
                    <a:lstStyle/>
                    <a:p>
                      <a:pPr algn="ctr">
                        <a:spcAft>
                          <a:spcPts val="0"/>
                        </a:spcAft>
                      </a:pPr>
                      <a:r>
                        <a:rPr lang="en-US" sz="1200">
                          <a:effectLst/>
                        </a:rPr>
                        <a:t>Dv </a:t>
                      </a:r>
                      <a:endParaRPr lang="en-GB" sz="1200">
                        <a:effectLst/>
                        <a:latin typeface="Times New Roman"/>
                        <a:ea typeface="Times New Roman"/>
                      </a:endParaRPr>
                    </a:p>
                  </a:txBody>
                  <a:tcPr marL="68580" marR="68580" marT="0" marB="0"/>
                </a:tc>
                <a:tc>
                  <a:txBody>
                    <a:bodyPr/>
                    <a:lstStyle/>
                    <a:p>
                      <a:pPr algn="ctr">
                        <a:spcAft>
                          <a:spcPts val="0"/>
                        </a:spcAft>
                      </a:pPr>
                      <a:r>
                        <a:rPr lang="en-US" sz="1200">
                          <a:effectLst/>
                        </a:rPr>
                        <a:t> </a:t>
                      </a:r>
                      <a:endParaRPr lang="en-GB"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n-US" sz="1200">
                          <a:effectLst/>
                        </a:rPr>
                        <a:t>10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1.24</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2"/>
                  </a:ext>
                </a:extLst>
              </a:tr>
              <a:tr h="0">
                <a:tc>
                  <a:txBody>
                    <a:bodyPr/>
                    <a:lstStyle/>
                    <a:p>
                      <a:pPr algn="ctr">
                        <a:spcAft>
                          <a:spcPts val="0"/>
                        </a:spcAft>
                      </a:pPr>
                      <a:r>
                        <a:rPr lang="en-US" sz="1200">
                          <a:effectLst/>
                        </a:rPr>
                        <a:t>20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1.28</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3"/>
                  </a:ext>
                </a:extLst>
              </a:tr>
              <a:tr h="0">
                <a:tc>
                  <a:txBody>
                    <a:bodyPr/>
                    <a:lstStyle/>
                    <a:p>
                      <a:pPr algn="ctr">
                        <a:spcAft>
                          <a:spcPts val="0"/>
                        </a:spcAft>
                      </a:pPr>
                      <a:r>
                        <a:rPr lang="en-US" sz="1200">
                          <a:effectLst/>
                        </a:rPr>
                        <a:t>30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1.33</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4"/>
                  </a:ext>
                </a:extLst>
              </a:tr>
              <a:tr h="0">
                <a:tc>
                  <a:txBody>
                    <a:bodyPr/>
                    <a:lstStyle/>
                    <a:p>
                      <a:pPr algn="ctr">
                        <a:spcAft>
                          <a:spcPts val="0"/>
                        </a:spcAft>
                      </a:pPr>
                      <a:r>
                        <a:rPr lang="en-US" sz="1200">
                          <a:effectLst/>
                        </a:rPr>
                        <a:t>40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1.39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5"/>
                  </a:ext>
                </a:extLst>
              </a:tr>
              <a:tr h="0">
                <a:tc>
                  <a:txBody>
                    <a:bodyPr/>
                    <a:lstStyle/>
                    <a:p>
                      <a:pPr algn="ctr">
                        <a:spcAft>
                          <a:spcPts val="0"/>
                        </a:spcAft>
                      </a:pPr>
                      <a:r>
                        <a:rPr lang="en-US" sz="1200">
                          <a:effectLst/>
                        </a:rPr>
                        <a:t>50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1.45</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6"/>
                  </a:ext>
                </a:extLst>
              </a:tr>
              <a:tr h="0">
                <a:tc>
                  <a:txBody>
                    <a:bodyPr/>
                    <a:lstStyle/>
                    <a:p>
                      <a:pPr algn="ctr">
                        <a:spcAft>
                          <a:spcPts val="0"/>
                        </a:spcAft>
                      </a:pPr>
                      <a:r>
                        <a:rPr lang="en-US" sz="1200">
                          <a:effectLst/>
                        </a:rPr>
                        <a:t>60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1.60</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7"/>
                  </a:ext>
                </a:extLst>
              </a:tr>
              <a:tr h="0">
                <a:tc>
                  <a:txBody>
                    <a:bodyPr/>
                    <a:lstStyle/>
                    <a:p>
                      <a:pPr algn="ctr">
                        <a:spcAft>
                          <a:spcPts val="0"/>
                        </a:spcAft>
                      </a:pPr>
                      <a:r>
                        <a:rPr lang="en-US" sz="1200">
                          <a:effectLst/>
                        </a:rPr>
                        <a:t>70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1.59</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8"/>
                  </a:ext>
                </a:extLst>
              </a:tr>
              <a:tr h="0">
                <a:tc>
                  <a:txBody>
                    <a:bodyPr/>
                    <a:lstStyle/>
                    <a:p>
                      <a:pPr algn="ctr">
                        <a:spcAft>
                          <a:spcPts val="0"/>
                        </a:spcAft>
                      </a:pPr>
                      <a:r>
                        <a:rPr lang="en-US" sz="1200">
                          <a:effectLst/>
                        </a:rPr>
                        <a:t>80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1.73</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09"/>
                  </a:ext>
                </a:extLst>
              </a:tr>
              <a:tr h="0">
                <a:tc>
                  <a:txBody>
                    <a:bodyPr/>
                    <a:lstStyle/>
                    <a:p>
                      <a:pPr algn="ctr">
                        <a:spcAft>
                          <a:spcPts val="0"/>
                        </a:spcAft>
                      </a:pPr>
                      <a:r>
                        <a:rPr lang="en-US" sz="1200">
                          <a:effectLst/>
                        </a:rPr>
                        <a:t>90</a:t>
                      </a:r>
                      <a:endParaRPr lang="en-GB" sz="1200">
                        <a:effectLst/>
                        <a:latin typeface="Times New Roman"/>
                        <a:ea typeface="Times New Roman"/>
                      </a:endParaRPr>
                    </a:p>
                  </a:txBody>
                  <a:tcPr marL="68580" marR="68580" marT="0" marB="0"/>
                </a:tc>
                <a:tc>
                  <a:txBody>
                    <a:bodyPr/>
                    <a:lstStyle/>
                    <a:p>
                      <a:pPr algn="ctr">
                        <a:spcAft>
                          <a:spcPts val="0"/>
                        </a:spcAft>
                      </a:pPr>
                      <a:r>
                        <a:rPr lang="en-US" sz="1100">
                          <a:effectLst/>
                        </a:rPr>
                        <a:t>1.88</a:t>
                      </a:r>
                      <a:endParaRPr lang="en-GB" sz="1200">
                        <a:effectLst/>
                        <a:latin typeface="Times New Roman"/>
                        <a:ea typeface="Times New Roman"/>
                      </a:endParaRPr>
                    </a:p>
                  </a:txBody>
                  <a:tcPr marL="68580" marR="68580" marT="0" marB="0" anchor="b"/>
                </a:tc>
                <a:extLst>
                  <a:ext uri="{0D108BD9-81ED-4DB2-BD59-A6C34878D82A}">
                    <a16:rowId xmlns:a16="http://schemas.microsoft.com/office/drawing/2014/main" val="10010"/>
                  </a:ext>
                </a:extLst>
              </a:tr>
              <a:tr h="0">
                <a:tc>
                  <a:txBody>
                    <a:bodyPr/>
                    <a:lstStyle/>
                    <a:p>
                      <a:pPr algn="ctr">
                        <a:spcAft>
                          <a:spcPts val="0"/>
                        </a:spcAft>
                      </a:pPr>
                      <a:r>
                        <a:rPr lang="en-US" sz="1200">
                          <a:effectLst/>
                        </a:rPr>
                        <a:t>100</a:t>
                      </a:r>
                      <a:endParaRPr lang="en-GB" sz="1200">
                        <a:effectLst/>
                        <a:latin typeface="Times New Roman"/>
                        <a:ea typeface="Times New Roman"/>
                      </a:endParaRPr>
                    </a:p>
                  </a:txBody>
                  <a:tcPr marL="68580" marR="68580" marT="0" marB="0"/>
                </a:tc>
                <a:tc>
                  <a:txBody>
                    <a:bodyPr/>
                    <a:lstStyle/>
                    <a:p>
                      <a:pPr algn="ctr">
                        <a:spcAft>
                          <a:spcPts val="0"/>
                        </a:spcAft>
                      </a:pPr>
                      <a:r>
                        <a:rPr lang="en-US" sz="1100" dirty="0">
                          <a:effectLst/>
                        </a:rPr>
                        <a:t>3.33</a:t>
                      </a:r>
                      <a:endParaRPr lang="en-GB" sz="1200" dirty="0">
                        <a:effectLst/>
                        <a:latin typeface="Times New Roman"/>
                        <a:ea typeface="Times New Roman"/>
                      </a:endParaRPr>
                    </a:p>
                  </a:txBody>
                  <a:tcPr marL="68580" marR="68580" marT="0" marB="0" anchor="b"/>
                </a:tc>
                <a:extLst>
                  <a:ext uri="{0D108BD9-81ED-4DB2-BD59-A6C34878D82A}">
                    <a16:rowId xmlns:a16="http://schemas.microsoft.com/office/drawing/2014/main" val="10011"/>
                  </a:ext>
                </a:extLst>
              </a:tr>
            </a:tbl>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2514600"/>
            <a:ext cx="6907029"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3: Sand / TSS in WFI</a:t>
            </a:r>
          </a:p>
        </p:txBody>
      </p:sp>
    </p:spTree>
    <p:extLst>
      <p:ext uri="{BB962C8B-B14F-4D97-AF65-F5344CB8AC3E}">
        <p14:creationId xmlns:p14="http://schemas.microsoft.com/office/powerpoint/2010/main" val="1766038797"/>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3" name="Rectangle 3"/>
          <p:cNvSpPr>
            <a:spLocks noChangeArrowheads="1"/>
          </p:cNvSpPr>
          <p:nvPr/>
        </p:nvSpPr>
        <p:spPr bwMode="auto">
          <a:xfrm>
            <a:off x="533400" y="1905000"/>
            <a:ext cx="8915400" cy="4495800"/>
          </a:xfrm>
          <a:prstGeom prst="rect">
            <a:avLst/>
          </a:prstGeom>
          <a:noFill/>
          <a:ln w="9525">
            <a:noFill/>
            <a:miter lim="800000"/>
            <a:headEnd/>
            <a:tailEnd/>
          </a:ln>
          <a:effectLst/>
        </p:spPr>
        <p:txBody>
          <a:bodyPr/>
          <a:lstStyle/>
          <a:p>
            <a:pPr marL="342900" indent="-342900">
              <a:spcBef>
                <a:spcPts val="0"/>
              </a:spcBef>
              <a:buFontTx/>
              <a:buChar char="•"/>
            </a:pPr>
            <a:r>
              <a:rPr lang="en-US" dirty="0">
                <a:solidFill>
                  <a:srgbClr val="000000"/>
                </a:solidFill>
                <a:latin typeface="Arial" pitchFamily="34" charset="0"/>
                <a:cs typeface="Arial" pitchFamily="34" charset="0"/>
              </a:rPr>
              <a:t>Recently , there have been intensive studies to determine water droplet size distribution along the 800 mile </a:t>
            </a:r>
            <a:r>
              <a:rPr lang="en-US" dirty="0" err="1">
                <a:solidFill>
                  <a:srgbClr val="000000"/>
                </a:solidFill>
                <a:latin typeface="Arial" pitchFamily="34" charset="0"/>
                <a:cs typeface="Arial" pitchFamily="34" charset="0"/>
              </a:rPr>
              <a:t>Alyeska</a:t>
            </a:r>
            <a:r>
              <a:rPr lang="en-US" dirty="0">
                <a:solidFill>
                  <a:srgbClr val="000000"/>
                </a:solidFill>
                <a:latin typeface="Arial" pitchFamily="34" charset="0"/>
                <a:cs typeface="Arial" pitchFamily="34" charset="0"/>
              </a:rPr>
              <a:t> Pipeline stretching from Purdue Bay to Valdez Alaska.</a:t>
            </a:r>
          </a:p>
          <a:p>
            <a:pPr marL="342900" indent="-342900">
              <a:spcBef>
                <a:spcPts val="0"/>
              </a:spcBef>
              <a:buFontTx/>
              <a:buChar char="•"/>
            </a:pPr>
            <a:endParaRPr lang="en-US" dirty="0">
              <a:latin typeface="Arial" pitchFamily="34" charset="0"/>
              <a:cs typeface="Arial" pitchFamily="34" charset="0"/>
            </a:endParaRPr>
          </a:p>
          <a:p>
            <a:pPr marL="342900" indent="-342900">
              <a:spcBef>
                <a:spcPts val="0"/>
              </a:spcBef>
              <a:buFontTx/>
              <a:buChar char="•"/>
            </a:pPr>
            <a:r>
              <a:rPr lang="en-US" dirty="0">
                <a:solidFill>
                  <a:srgbClr val="000000"/>
                </a:solidFill>
                <a:latin typeface="Arial" pitchFamily="34" charset="0"/>
                <a:cs typeface="Arial" pitchFamily="34" charset="0"/>
              </a:rPr>
              <a:t>Over the years, crude flow has decreased significantly from the original design of 2 million barrels per day to the present 700,000 barrels per day.</a:t>
            </a:r>
          </a:p>
          <a:p>
            <a:pPr marL="342900" indent="-342900">
              <a:spcBef>
                <a:spcPts val="0"/>
              </a:spcBef>
              <a:buFontTx/>
              <a:buChar char="•"/>
            </a:pPr>
            <a:endParaRPr lang="en-US" dirty="0">
              <a:latin typeface="Arial" pitchFamily="34" charset="0"/>
              <a:cs typeface="Arial" pitchFamily="34" charset="0"/>
            </a:endParaRPr>
          </a:p>
          <a:p>
            <a:pPr marL="342900" indent="-342900">
              <a:spcBef>
                <a:spcPts val="0"/>
              </a:spcBef>
              <a:buFontTx/>
              <a:buChar char="•"/>
            </a:pPr>
            <a:r>
              <a:rPr lang="en-US" dirty="0">
                <a:solidFill>
                  <a:srgbClr val="000000"/>
                </a:solidFill>
                <a:latin typeface="Arial" pitchFamily="34" charset="0"/>
                <a:cs typeface="Arial" pitchFamily="34" charset="0"/>
              </a:rPr>
              <a:t>This decrease in flow is a major cause of concern for water dropout. The volume of water, water droplet size and crude temperature are the major variables which determine the amount of water dropout in low-lying areas.</a:t>
            </a:r>
          </a:p>
          <a:p>
            <a:pPr marL="342900" indent="-342900">
              <a:spcBef>
                <a:spcPts val="0"/>
              </a:spcBef>
            </a:pPr>
            <a:endParaRPr lang="en-US" dirty="0">
              <a:solidFill>
                <a:srgbClr val="000000"/>
              </a:solidFill>
              <a:latin typeface="Arial" pitchFamily="34" charset="0"/>
              <a:cs typeface="Arial" pitchFamily="34" charset="0"/>
            </a:endParaRPr>
          </a:p>
          <a:p>
            <a:pPr marL="342900" indent="-342900">
              <a:spcBef>
                <a:spcPts val="0"/>
              </a:spcBef>
              <a:buFontTx/>
              <a:buChar char="•"/>
            </a:pPr>
            <a:r>
              <a:rPr lang="en-US" dirty="0">
                <a:solidFill>
                  <a:srgbClr val="000000"/>
                </a:solidFill>
                <a:latin typeface="Arial" pitchFamily="34" charset="0"/>
                <a:cs typeface="Arial" pitchFamily="34" charset="0"/>
              </a:rPr>
              <a:t>If water happens to accumulate in low-lying areas from reduction in flow or a pipeline shutdown, it could freeze and cause major restart issues and equipment damage. </a:t>
            </a:r>
            <a:br>
              <a:rPr lang="en-US" dirty="0">
                <a:solidFill>
                  <a:srgbClr val="000000"/>
                </a:solidFill>
                <a:latin typeface="Arial" pitchFamily="34" charset="0"/>
                <a:cs typeface="Arial" pitchFamily="34" charset="0"/>
              </a:rPr>
            </a:br>
            <a:endParaRPr lang="en-US" dirty="0">
              <a:solidFill>
                <a:srgbClr val="000000"/>
              </a:solidFill>
              <a:latin typeface="Arial" pitchFamily="34" charset="0"/>
              <a:cs typeface="Arial" pitchFamily="34" charset="0"/>
            </a:endParaRPr>
          </a:p>
          <a:p>
            <a:pPr marL="342900" indent="-342900">
              <a:lnSpc>
                <a:spcPts val="1700"/>
              </a:lnSpc>
              <a:spcBef>
                <a:spcPct val="20000"/>
              </a:spcBef>
            </a:pPr>
            <a:endParaRPr lang="en-US" dirty="0">
              <a:latin typeface="Arial" pitchFamily="34" charset="0"/>
              <a:cs typeface="Arial" pitchFamily="34" charset="0"/>
            </a:endParaRPr>
          </a:p>
        </p:txBody>
      </p:sp>
      <p:sp>
        <p:nvSpPr>
          <p:cNvPr id="8"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4: Measurement of Water Droplets in Crude</a:t>
            </a:r>
          </a:p>
        </p:txBody>
      </p:sp>
    </p:spTree>
    <p:extLst>
      <p:ext uri="{BB962C8B-B14F-4D97-AF65-F5344CB8AC3E}">
        <p14:creationId xmlns:p14="http://schemas.microsoft.com/office/powerpoint/2010/main" val="403933638"/>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8" name="Picture 3"/>
          <p:cNvPicPr>
            <a:picLocks noChangeAspect="1" noChangeArrowheads="1"/>
          </p:cNvPicPr>
          <p:nvPr/>
        </p:nvPicPr>
        <p:blipFill>
          <a:blip r:embed="rId4" cstate="print"/>
          <a:srcRect/>
          <a:stretch>
            <a:fillRect/>
          </a:stretch>
        </p:blipFill>
        <p:spPr bwMode="auto">
          <a:xfrm>
            <a:off x="457200" y="1371600"/>
            <a:ext cx="5562600" cy="2975948"/>
          </a:xfrm>
          <a:prstGeom prst="rect">
            <a:avLst/>
          </a:prstGeom>
          <a:noFill/>
          <a:ln w="38100" cmpd="dbl">
            <a:solidFill>
              <a:srgbClr val="0000FF"/>
            </a:solidFill>
            <a:miter lim="800000"/>
            <a:headEnd/>
            <a:tailEnd/>
          </a:ln>
        </p:spPr>
      </p:pic>
      <p:pic>
        <p:nvPicPr>
          <p:cNvPr id="9" name="Picture 4"/>
          <p:cNvPicPr>
            <a:picLocks noChangeAspect="1" noChangeArrowheads="1"/>
          </p:cNvPicPr>
          <p:nvPr/>
        </p:nvPicPr>
        <p:blipFill>
          <a:blip r:embed="rId5" cstate="print">
            <a:lum bright="16000" contrast="68000"/>
          </a:blip>
          <a:srcRect/>
          <a:stretch>
            <a:fillRect/>
          </a:stretch>
        </p:blipFill>
        <p:spPr bwMode="auto">
          <a:xfrm>
            <a:off x="4495800" y="3429000"/>
            <a:ext cx="4953000" cy="2938865"/>
          </a:xfrm>
          <a:prstGeom prst="rect">
            <a:avLst/>
          </a:prstGeom>
          <a:noFill/>
          <a:ln w="38100" cmpd="dbl">
            <a:solidFill>
              <a:srgbClr val="0000FF"/>
            </a:solidFill>
            <a:miter lim="800000"/>
            <a:headEnd/>
            <a:tailEnd/>
          </a:ln>
        </p:spPr>
      </p:pic>
    </p:spTree>
    <p:extLst>
      <p:ext uri="{BB962C8B-B14F-4D97-AF65-F5344CB8AC3E}">
        <p14:creationId xmlns:p14="http://schemas.microsoft.com/office/powerpoint/2010/main" val="130616872"/>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5" name="Rectangle 20"/>
          <p:cNvSpPr>
            <a:spLocks noChangeArrowheads="1"/>
          </p:cNvSpPr>
          <p:nvPr/>
        </p:nvSpPr>
        <p:spPr bwMode="auto">
          <a:xfrm>
            <a:off x="457200" y="2133600"/>
            <a:ext cx="8686800" cy="3429000"/>
          </a:xfrm>
          <a:prstGeom prst="rect">
            <a:avLst/>
          </a:prstGeom>
          <a:noFill/>
          <a:ln w="9525">
            <a:noFill/>
            <a:miter lim="800000"/>
            <a:headEnd/>
            <a:tailEnd/>
          </a:ln>
          <a:effectLst/>
        </p:spPr>
        <p:txBody>
          <a:bodyPr/>
          <a:lstStyle/>
          <a:p>
            <a:pPr marL="342900" indent="-342900">
              <a:spcBef>
                <a:spcPct val="20000"/>
              </a:spcBef>
              <a:buFontTx/>
              <a:buChar char="•"/>
            </a:pPr>
            <a:r>
              <a:rPr lang="en-CA" dirty="0">
                <a:latin typeface="+mn-lt"/>
              </a:rPr>
              <a:t>As the crude reaches East Meters in Valdez, the line pressure ranges between 750 to 850 </a:t>
            </a:r>
            <a:r>
              <a:rPr lang="en-CA" dirty="0" err="1">
                <a:latin typeface="+mn-lt"/>
              </a:rPr>
              <a:t>psi</a:t>
            </a:r>
            <a:endParaRPr lang="en-CA" dirty="0">
              <a:latin typeface="+mn-lt"/>
            </a:endParaRPr>
          </a:p>
          <a:p>
            <a:pPr marL="342900" indent="-342900">
              <a:spcBef>
                <a:spcPct val="20000"/>
              </a:spcBef>
              <a:buFontTx/>
              <a:buChar char="•"/>
            </a:pPr>
            <a:endParaRPr lang="en-CA" dirty="0">
              <a:latin typeface="+mn-lt"/>
            </a:endParaRPr>
          </a:p>
          <a:p>
            <a:pPr marL="342900" indent="-342900">
              <a:spcBef>
                <a:spcPct val="20000"/>
              </a:spcBef>
              <a:buFontTx/>
              <a:buChar char="•"/>
            </a:pPr>
            <a:r>
              <a:rPr lang="en-US" dirty="0">
                <a:latin typeface="+mn-lt"/>
              </a:rPr>
              <a:t>The crude enters East Meters and passes through pressure reduction valves, dropping the pressure to approximately 120 psi</a:t>
            </a:r>
          </a:p>
          <a:p>
            <a:pPr marL="342900" indent="-342900">
              <a:spcBef>
                <a:spcPct val="20000"/>
              </a:spcBef>
            </a:pPr>
            <a:endParaRPr lang="en-US" dirty="0">
              <a:latin typeface="+mn-lt"/>
            </a:endParaRPr>
          </a:p>
          <a:p>
            <a:pPr marL="342900" indent="-342900">
              <a:spcBef>
                <a:spcPct val="20000"/>
              </a:spcBef>
              <a:buFontTx/>
              <a:buChar char="•"/>
            </a:pPr>
            <a:r>
              <a:rPr lang="en-US" dirty="0">
                <a:latin typeface="+mn-lt"/>
              </a:rPr>
              <a:t>The Canty was installed to determine the effect of this pressure drop on water droplet size. This application also demonstrates the importance of choosing the correct process location to study droplet size </a:t>
            </a:r>
          </a:p>
          <a:p>
            <a:pPr marL="342900" indent="-342900">
              <a:spcBef>
                <a:spcPct val="20000"/>
              </a:spcBef>
            </a:pPr>
            <a:endParaRPr lang="en-US" dirty="0">
              <a:latin typeface="+mn-lt"/>
            </a:endParaRPr>
          </a:p>
          <a:p>
            <a:pPr marL="342900" indent="-342900">
              <a:spcBef>
                <a:spcPct val="20000"/>
              </a:spcBef>
              <a:buFontTx/>
              <a:buChar char="•"/>
            </a:pPr>
            <a:r>
              <a:rPr lang="en-US" dirty="0">
                <a:latin typeface="+mn-lt"/>
              </a:rPr>
              <a:t>The Canty was installed at both the high pressure and low pressure side of the pressure reduction valves</a:t>
            </a:r>
          </a:p>
          <a:p>
            <a:pPr marL="342900" indent="-342900">
              <a:lnSpc>
                <a:spcPts val="1700"/>
              </a:lnSpc>
              <a:spcBef>
                <a:spcPct val="20000"/>
              </a:spcBef>
            </a:pPr>
            <a:endParaRPr lang="en-US" dirty="0">
              <a:latin typeface="+mn-lt"/>
            </a:endParaRPr>
          </a:p>
        </p:txBody>
      </p:sp>
      <p:sp>
        <p:nvSpPr>
          <p:cNvPr id="23"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5: Effect of </a:t>
            </a:r>
            <a:r>
              <a:rPr lang="en-US" sz="2400" kern="0" dirty="0">
                <a:latin typeface="+mj-lt"/>
                <a:ea typeface="+mj-ea"/>
                <a:cs typeface="+mj-cs"/>
              </a:rPr>
              <a:t>Pressure  Reduction Valves on Water Droplets in Crude</a:t>
            </a:r>
            <a:endParaRPr kumimoji="0" lang="en-US" sz="2400" b="0" i="0" u="none" strike="noStrike" kern="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314177440"/>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56323" name="Picture 3"/>
          <p:cNvPicPr>
            <a:picLocks noChangeAspect="1" noChangeArrowheads="1"/>
          </p:cNvPicPr>
          <p:nvPr/>
        </p:nvPicPr>
        <p:blipFill>
          <a:blip r:embed="rId4" cstate="print"/>
          <a:srcRect/>
          <a:stretch>
            <a:fillRect/>
          </a:stretch>
        </p:blipFill>
        <p:spPr bwMode="auto">
          <a:xfrm>
            <a:off x="533400" y="1371600"/>
            <a:ext cx="4781572" cy="2971800"/>
          </a:xfrm>
          <a:prstGeom prst="rect">
            <a:avLst/>
          </a:prstGeom>
          <a:noFill/>
        </p:spPr>
      </p:pic>
      <p:pic>
        <p:nvPicPr>
          <p:cNvPr id="56325" name="Picture 5"/>
          <p:cNvPicPr>
            <a:picLocks noChangeAspect="1" noChangeArrowheads="1"/>
          </p:cNvPicPr>
          <p:nvPr/>
        </p:nvPicPr>
        <p:blipFill>
          <a:blip r:embed="rId5" cstate="print"/>
          <a:srcRect/>
          <a:stretch>
            <a:fillRect/>
          </a:stretch>
        </p:blipFill>
        <p:spPr bwMode="auto">
          <a:xfrm>
            <a:off x="4800600" y="3429000"/>
            <a:ext cx="4724400" cy="2913206"/>
          </a:xfrm>
          <a:prstGeom prst="rect">
            <a:avLst/>
          </a:prstGeom>
          <a:noFill/>
        </p:spPr>
      </p:pic>
      <p:sp>
        <p:nvSpPr>
          <p:cNvPr id="7" name="Text Box 4"/>
          <p:cNvSpPr txBox="1">
            <a:spLocks noChangeArrowheads="1"/>
          </p:cNvSpPr>
          <p:nvPr/>
        </p:nvSpPr>
        <p:spPr bwMode="auto">
          <a:xfrm>
            <a:off x="5410200" y="1600200"/>
            <a:ext cx="4114800" cy="400110"/>
          </a:xfrm>
          <a:prstGeom prst="rect">
            <a:avLst/>
          </a:prstGeom>
          <a:noFill/>
          <a:ln w="9525">
            <a:noFill/>
            <a:miter lim="800000"/>
            <a:headEnd/>
            <a:tailEnd/>
          </a:ln>
          <a:effectLst/>
        </p:spPr>
        <p:txBody>
          <a:bodyPr wrap="square">
            <a:spAutoFit/>
          </a:bodyPr>
          <a:lstStyle/>
          <a:p>
            <a:pPr algn="ctr">
              <a:spcBef>
                <a:spcPct val="50000"/>
              </a:spcBef>
            </a:pPr>
            <a:r>
              <a:rPr lang="en-CA" dirty="0">
                <a:latin typeface="+mn-lt"/>
              </a:rPr>
              <a:t>Before Pressure Reduction Valves</a:t>
            </a:r>
          </a:p>
        </p:txBody>
      </p:sp>
      <p:sp>
        <p:nvSpPr>
          <p:cNvPr id="10" name="Text Box 9"/>
          <p:cNvSpPr txBox="1">
            <a:spLocks noChangeArrowheads="1"/>
          </p:cNvSpPr>
          <p:nvPr/>
        </p:nvSpPr>
        <p:spPr bwMode="auto">
          <a:xfrm>
            <a:off x="5410200" y="2057400"/>
            <a:ext cx="3886200" cy="400110"/>
          </a:xfrm>
          <a:prstGeom prst="rect">
            <a:avLst/>
          </a:prstGeom>
          <a:noFill/>
          <a:ln w="9525">
            <a:noFill/>
            <a:miter lim="800000"/>
            <a:headEnd/>
            <a:tailEnd/>
          </a:ln>
          <a:effectLst/>
        </p:spPr>
        <p:txBody>
          <a:bodyPr wrap="square">
            <a:spAutoFit/>
          </a:bodyPr>
          <a:lstStyle/>
          <a:p>
            <a:pPr>
              <a:spcBef>
                <a:spcPct val="50000"/>
              </a:spcBef>
            </a:pPr>
            <a:r>
              <a:rPr lang="en-CA" dirty="0">
                <a:latin typeface="+mn-lt"/>
              </a:rPr>
              <a:t>Water Droplets  Clearly Visible</a:t>
            </a:r>
          </a:p>
        </p:txBody>
      </p:sp>
      <p:sp>
        <p:nvSpPr>
          <p:cNvPr id="12" name="Text Box 9"/>
          <p:cNvSpPr txBox="1">
            <a:spLocks noChangeArrowheads="1"/>
          </p:cNvSpPr>
          <p:nvPr/>
        </p:nvSpPr>
        <p:spPr bwMode="auto">
          <a:xfrm>
            <a:off x="533400" y="5410201"/>
            <a:ext cx="4267200" cy="861774"/>
          </a:xfrm>
          <a:prstGeom prst="rect">
            <a:avLst/>
          </a:prstGeom>
          <a:noFill/>
          <a:ln w="9525">
            <a:noFill/>
            <a:miter lim="800000"/>
            <a:headEnd/>
            <a:tailEnd/>
          </a:ln>
          <a:effectLst/>
        </p:spPr>
        <p:txBody>
          <a:bodyPr wrap="square">
            <a:spAutoFit/>
          </a:bodyPr>
          <a:lstStyle/>
          <a:p>
            <a:pPr>
              <a:spcBef>
                <a:spcPct val="50000"/>
              </a:spcBef>
            </a:pPr>
            <a:r>
              <a:rPr lang="en-CA" dirty="0">
                <a:latin typeface="+mn-lt"/>
              </a:rPr>
              <a:t>Water Droplets Have Been Sheared</a:t>
            </a:r>
          </a:p>
          <a:p>
            <a:pPr>
              <a:spcBef>
                <a:spcPct val="50000"/>
              </a:spcBef>
            </a:pPr>
            <a:endParaRPr lang="en-CA" dirty="0">
              <a:latin typeface="+mn-lt"/>
            </a:endParaRPr>
          </a:p>
        </p:txBody>
      </p:sp>
      <p:sp>
        <p:nvSpPr>
          <p:cNvPr id="13" name="Text Box 4"/>
          <p:cNvSpPr txBox="1">
            <a:spLocks noChangeArrowheads="1"/>
          </p:cNvSpPr>
          <p:nvPr/>
        </p:nvSpPr>
        <p:spPr bwMode="auto">
          <a:xfrm>
            <a:off x="457200" y="4876800"/>
            <a:ext cx="3867150" cy="400110"/>
          </a:xfrm>
          <a:prstGeom prst="rect">
            <a:avLst/>
          </a:prstGeom>
          <a:noFill/>
          <a:ln w="9525">
            <a:noFill/>
            <a:miter lim="800000"/>
            <a:headEnd/>
            <a:tailEnd/>
          </a:ln>
          <a:effectLst/>
        </p:spPr>
        <p:txBody>
          <a:bodyPr>
            <a:spAutoFit/>
          </a:bodyPr>
          <a:lstStyle/>
          <a:p>
            <a:pPr algn="ctr">
              <a:spcBef>
                <a:spcPct val="50000"/>
              </a:spcBef>
            </a:pPr>
            <a:r>
              <a:rPr lang="en-CA" dirty="0">
                <a:latin typeface="+mn-lt"/>
              </a:rPr>
              <a:t>After Pressure Reduction Valves</a:t>
            </a:r>
          </a:p>
        </p:txBody>
      </p:sp>
    </p:spTree>
    <p:extLst>
      <p:ext uri="{BB962C8B-B14F-4D97-AF65-F5344CB8AC3E}">
        <p14:creationId xmlns:p14="http://schemas.microsoft.com/office/powerpoint/2010/main" val="3698797485"/>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6389" name="Rectangle 5"/>
          <p:cNvSpPr>
            <a:spLocks noGrp="1" noChangeArrowheads="1"/>
          </p:cNvSpPr>
          <p:nvPr>
            <p:ph type="ctrTitle"/>
          </p:nvPr>
        </p:nvSpPr>
        <p:spPr>
          <a:xfrm>
            <a:off x="533400" y="1371600"/>
            <a:ext cx="8420100" cy="457200"/>
          </a:xfrm>
        </p:spPr>
        <p:txBody>
          <a:bodyPr/>
          <a:lstStyle/>
          <a:p>
            <a:pPr eaLnBrk="1" hangingPunct="1"/>
            <a:r>
              <a:rPr lang="en-US" sz="2800" b="1" dirty="0">
                <a:solidFill>
                  <a:schemeClr val="tx1"/>
                </a:solidFill>
              </a:rPr>
              <a:t>Vision Based Particle Analysis Basic Principle</a:t>
            </a:r>
          </a:p>
        </p:txBody>
      </p:sp>
      <p:sp>
        <p:nvSpPr>
          <p:cNvPr id="16390" name="Rectangle 6"/>
          <p:cNvSpPr>
            <a:spLocks noChangeArrowheads="1"/>
          </p:cNvSpPr>
          <p:nvPr/>
        </p:nvSpPr>
        <p:spPr bwMode="auto">
          <a:xfrm>
            <a:off x="533400" y="1981200"/>
            <a:ext cx="5257800" cy="4267200"/>
          </a:xfrm>
          <a:prstGeom prst="rect">
            <a:avLst/>
          </a:prstGeom>
          <a:noFill/>
          <a:ln w="9525">
            <a:noFill/>
            <a:miter lim="800000"/>
            <a:headEnd/>
            <a:tailEnd/>
          </a:ln>
        </p:spPr>
        <p:txBody>
          <a:bodyPr/>
          <a:lstStyle/>
          <a:p>
            <a:pPr algn="just">
              <a:spcBef>
                <a:spcPct val="20000"/>
              </a:spcBef>
            </a:pPr>
            <a:endParaRPr lang="en-IE" dirty="0"/>
          </a:p>
          <a:p>
            <a:pPr algn="just">
              <a:spcBef>
                <a:spcPct val="20000"/>
              </a:spcBef>
            </a:pPr>
            <a:r>
              <a:rPr lang="en-IE" dirty="0"/>
              <a:t>JM </a:t>
            </a:r>
            <a:r>
              <a:rPr lang="en-IE" dirty="0" err="1"/>
              <a:t>Canty’s</a:t>
            </a:r>
            <a:r>
              <a:rPr lang="en-IE" dirty="0"/>
              <a:t> vision based technique works on the basic principle of presenting the fluid between a high intensity light source, and microscopic camera</a:t>
            </a:r>
          </a:p>
          <a:p>
            <a:pPr algn="just">
              <a:spcBef>
                <a:spcPct val="20000"/>
              </a:spcBef>
            </a:pPr>
            <a:endParaRPr lang="en-IE" dirty="0"/>
          </a:p>
          <a:p>
            <a:pPr algn="just">
              <a:spcBef>
                <a:spcPct val="20000"/>
              </a:spcBef>
            </a:pPr>
            <a:r>
              <a:rPr lang="en-IE" dirty="0"/>
              <a:t>The captured images are then sent to </a:t>
            </a:r>
            <a:r>
              <a:rPr lang="en-IE" dirty="0" err="1"/>
              <a:t>CantyVision</a:t>
            </a:r>
            <a:r>
              <a:rPr lang="en-IE" dirty="0"/>
              <a:t> Client Software for analysis, where the suspended particulate (oil or water, solids, gas bubbles etc.) is measured under a number of different parameters to provide </a:t>
            </a:r>
            <a:r>
              <a:rPr lang="en-IE" u="sng" dirty="0"/>
              <a:t>size, shape and concentration data</a:t>
            </a:r>
          </a:p>
          <a:p>
            <a:pPr algn="just">
              <a:spcBef>
                <a:spcPct val="20000"/>
              </a:spcBef>
            </a:pPr>
            <a:endParaRPr lang="en-IE" dirty="0"/>
          </a:p>
          <a:p>
            <a:pPr>
              <a:spcBef>
                <a:spcPct val="20000"/>
              </a:spcBef>
            </a:pPr>
            <a:endParaRPr lang="en-IE" dirty="0"/>
          </a:p>
        </p:txBody>
      </p:sp>
      <p:pic>
        <p:nvPicPr>
          <p:cNvPr id="8" name="Picture 8" descr="ps proc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883" y="3420967"/>
            <a:ext cx="1801820" cy="277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6293" y="1879037"/>
            <a:ext cx="3111507" cy="1534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854176"/>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3379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3379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7" name="Title 6"/>
          <p:cNvSpPr>
            <a:spLocks noGrp="1"/>
          </p:cNvSpPr>
          <p:nvPr>
            <p:ph type="ctrTitle"/>
          </p:nvPr>
        </p:nvSpPr>
        <p:spPr>
          <a:xfrm>
            <a:off x="685800" y="2590800"/>
            <a:ext cx="5105400" cy="2133600"/>
          </a:xfrm>
        </p:spPr>
        <p:txBody>
          <a:bodyPr/>
          <a:lstStyle/>
          <a:p>
            <a:r>
              <a:rPr lang="en-IE" dirty="0"/>
              <a:t>Questions</a:t>
            </a:r>
            <a:br>
              <a:rPr lang="en-IE" dirty="0"/>
            </a:br>
            <a:r>
              <a:rPr lang="en-IE" dirty="0"/>
              <a:t>&amp; </a:t>
            </a:r>
            <a:br>
              <a:rPr lang="en-IE" dirty="0"/>
            </a:br>
            <a:r>
              <a:rPr lang="en-IE" dirty="0"/>
              <a:t>Answers</a:t>
            </a:r>
          </a:p>
        </p:txBody>
      </p:sp>
      <p:pic>
        <p:nvPicPr>
          <p:cNvPr id="2050" name="Picture 2"/>
          <p:cNvPicPr>
            <a:picLocks noChangeAspect="1" noChangeArrowheads="1"/>
          </p:cNvPicPr>
          <p:nvPr/>
        </p:nvPicPr>
        <p:blipFill>
          <a:blip r:embed="rId4" cstate="print"/>
          <a:srcRect/>
          <a:stretch>
            <a:fillRect/>
          </a:stretch>
        </p:blipFill>
        <p:spPr bwMode="auto">
          <a:xfrm>
            <a:off x="5867400" y="1219200"/>
            <a:ext cx="3677594" cy="5086350"/>
          </a:xfrm>
          <a:prstGeom prst="rect">
            <a:avLst/>
          </a:prstGeom>
          <a:noFill/>
          <a:ln w="9525">
            <a:noFill/>
            <a:miter lim="800000"/>
            <a:headEnd/>
            <a:tailEnd/>
          </a:ln>
        </p:spPr>
      </p:pic>
    </p:spTree>
    <p:extLst>
      <p:ext uri="{BB962C8B-B14F-4D97-AF65-F5344CB8AC3E}">
        <p14:creationId xmlns:p14="http://schemas.microsoft.com/office/powerpoint/2010/main" val="996497907"/>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843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843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8437" name="Text Box 8"/>
          <p:cNvSpPr txBox="1">
            <a:spLocks noChangeArrowheads="1"/>
          </p:cNvSpPr>
          <p:nvPr/>
        </p:nvSpPr>
        <p:spPr bwMode="auto">
          <a:xfrm>
            <a:off x="381000" y="2286000"/>
            <a:ext cx="4191000" cy="3016210"/>
          </a:xfrm>
          <a:prstGeom prst="rect">
            <a:avLst/>
          </a:prstGeom>
          <a:noFill/>
          <a:ln w="9525">
            <a:noFill/>
            <a:miter lim="800000"/>
            <a:headEnd/>
            <a:tailEnd/>
          </a:ln>
        </p:spPr>
        <p:txBody>
          <a:bodyPr wrap="square">
            <a:spAutoFit/>
          </a:bodyPr>
          <a:lstStyle/>
          <a:p>
            <a:pPr marL="342900" indent="-342900">
              <a:spcBef>
                <a:spcPct val="50000"/>
              </a:spcBef>
            </a:pPr>
            <a:r>
              <a:rPr lang="en-IE" dirty="0">
                <a:latin typeface="+mn-lt"/>
              </a:rPr>
              <a:t>	Gigabit Ethernet technology for optimum image retrieval</a:t>
            </a:r>
          </a:p>
          <a:p>
            <a:pPr marL="342900" indent="-342900">
              <a:spcBef>
                <a:spcPct val="50000"/>
              </a:spcBef>
            </a:pPr>
            <a:r>
              <a:rPr lang="en-IE" dirty="0">
                <a:latin typeface="+mn-lt"/>
              </a:rPr>
              <a:t>     1900 x 1200 Pixel Array configurable to 0.23</a:t>
            </a:r>
            <a:r>
              <a:rPr lang="en-IE" dirty="0">
                <a:latin typeface="+mn-lt"/>
                <a:cs typeface="Times New Roman"/>
              </a:rPr>
              <a:t>µm per Pixel Resolution </a:t>
            </a:r>
          </a:p>
          <a:p>
            <a:pPr marL="342900" indent="-342900">
              <a:spcBef>
                <a:spcPct val="50000"/>
              </a:spcBef>
            </a:pPr>
            <a:r>
              <a:rPr lang="en-IE" dirty="0">
                <a:latin typeface="+mn-lt"/>
                <a:cs typeface="Times New Roman"/>
              </a:rPr>
              <a:t>	Particle / Droplet Size to 0.7µm</a:t>
            </a:r>
            <a:endParaRPr lang="en-IE" dirty="0">
              <a:latin typeface="+mn-lt"/>
            </a:endParaRPr>
          </a:p>
          <a:p>
            <a:pPr marL="342900" indent="-342900">
              <a:spcBef>
                <a:spcPct val="50000"/>
              </a:spcBef>
            </a:pPr>
            <a:r>
              <a:rPr lang="en-IE" dirty="0">
                <a:latin typeface="+mn-lt"/>
              </a:rPr>
              <a:t>	Simple RJ45 Network Connection to Control PC</a:t>
            </a:r>
            <a:endParaRPr lang="en-US" dirty="0">
              <a:latin typeface="+mn-lt"/>
            </a:endParaRPr>
          </a:p>
        </p:txBody>
      </p:sp>
      <p:sp>
        <p:nvSpPr>
          <p:cNvPr id="7"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Image Retrieval – Hardware – CCD Camera</a:t>
            </a:r>
          </a:p>
        </p:txBody>
      </p:sp>
      <p:sp>
        <p:nvSpPr>
          <p:cNvPr id="18439" name="Text Box 8"/>
          <p:cNvSpPr txBox="1">
            <a:spLocks noChangeArrowheads="1"/>
          </p:cNvSpPr>
          <p:nvPr/>
        </p:nvSpPr>
        <p:spPr bwMode="auto">
          <a:xfrm>
            <a:off x="5867400" y="5715000"/>
            <a:ext cx="2667000" cy="400050"/>
          </a:xfrm>
          <a:prstGeom prst="rect">
            <a:avLst/>
          </a:prstGeom>
          <a:noFill/>
          <a:ln w="9525">
            <a:noFill/>
            <a:miter lim="800000"/>
            <a:headEnd/>
            <a:tailEnd/>
          </a:ln>
        </p:spPr>
        <p:txBody>
          <a:bodyPr>
            <a:spAutoFit/>
          </a:bodyPr>
          <a:lstStyle/>
          <a:p>
            <a:pPr marL="342900" indent="-342900">
              <a:spcBef>
                <a:spcPct val="50000"/>
              </a:spcBef>
            </a:pPr>
            <a:r>
              <a:rPr lang="en-IE" dirty="0"/>
              <a:t>	Sand in Water</a:t>
            </a:r>
            <a:endParaRPr lang="en-US" dirty="0"/>
          </a:p>
        </p:txBody>
      </p:sp>
      <p:pic>
        <p:nvPicPr>
          <p:cNvPr id="27649" name="Picture 1" descr="C:\Users\alano.JMCANTY\Desktop\sand.jpg"/>
          <p:cNvPicPr>
            <a:picLocks noChangeAspect="1" noChangeArrowheads="1"/>
          </p:cNvPicPr>
          <p:nvPr/>
        </p:nvPicPr>
        <p:blipFill>
          <a:blip r:embed="rId4" cstate="print"/>
          <a:srcRect/>
          <a:stretch>
            <a:fillRect/>
          </a:stretch>
        </p:blipFill>
        <p:spPr bwMode="auto">
          <a:xfrm>
            <a:off x="4648200" y="2057400"/>
            <a:ext cx="4800600" cy="3552444"/>
          </a:xfrm>
          <a:prstGeom prst="rect">
            <a:avLst/>
          </a:prstGeom>
          <a:noFill/>
        </p:spPr>
      </p:pic>
    </p:spTree>
    <p:extLst>
      <p:ext uri="{BB962C8B-B14F-4D97-AF65-F5344CB8AC3E}">
        <p14:creationId xmlns:p14="http://schemas.microsoft.com/office/powerpoint/2010/main" val="3803359410"/>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1507"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1508"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7"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Image Retrieval – Hardware– Lighting System</a:t>
            </a:r>
          </a:p>
        </p:txBody>
      </p:sp>
      <p:pic>
        <p:nvPicPr>
          <p:cNvPr id="21511" name="Picture 5" descr="lighting.jpg"/>
          <p:cNvPicPr>
            <a:picLocks noChangeAspect="1"/>
          </p:cNvPicPr>
          <p:nvPr/>
        </p:nvPicPr>
        <p:blipFill>
          <a:blip r:embed="rId4" cstate="print"/>
          <a:srcRect/>
          <a:stretch>
            <a:fillRect/>
          </a:stretch>
        </p:blipFill>
        <p:spPr bwMode="auto">
          <a:xfrm>
            <a:off x="5353348" y="2819400"/>
            <a:ext cx="4184352" cy="3652838"/>
          </a:xfrm>
          <a:prstGeom prst="rect">
            <a:avLst/>
          </a:prstGeom>
          <a:noFill/>
          <a:ln w="9525">
            <a:noFill/>
            <a:miter lim="800000"/>
            <a:headEnd/>
            <a:tailEnd/>
          </a:ln>
        </p:spPr>
      </p:pic>
      <p:sp>
        <p:nvSpPr>
          <p:cNvPr id="21512" name="Rectangle 6"/>
          <p:cNvSpPr>
            <a:spLocks noChangeArrowheads="1"/>
          </p:cNvSpPr>
          <p:nvPr/>
        </p:nvSpPr>
        <p:spPr bwMode="auto">
          <a:xfrm>
            <a:off x="457200" y="1981200"/>
            <a:ext cx="9067800" cy="1447800"/>
          </a:xfrm>
          <a:prstGeom prst="rect">
            <a:avLst/>
          </a:prstGeom>
          <a:noFill/>
          <a:ln w="9525">
            <a:noFill/>
            <a:miter lim="800000"/>
            <a:headEnd/>
            <a:tailEnd/>
          </a:ln>
        </p:spPr>
        <p:txBody>
          <a:bodyPr/>
          <a:lstStyle/>
          <a:p>
            <a:pPr>
              <a:spcBef>
                <a:spcPct val="20000"/>
              </a:spcBef>
            </a:pPr>
            <a:r>
              <a:rPr lang="en-IE" dirty="0"/>
              <a:t>High flow rates inline require an increased shutter speed and so an increased amount of light to capture particulate in “freeze frame” in order to perform software analysis</a:t>
            </a:r>
          </a:p>
          <a:p>
            <a:pPr>
              <a:spcBef>
                <a:spcPct val="20000"/>
              </a:spcBef>
            </a:pPr>
            <a:endParaRPr lang="en-IE" dirty="0"/>
          </a:p>
          <a:p>
            <a:pPr>
              <a:spcBef>
                <a:spcPct val="20000"/>
              </a:spcBef>
            </a:pPr>
            <a:r>
              <a:rPr lang="en-IE" dirty="0"/>
              <a:t>High Intensity LED Light Source</a:t>
            </a:r>
          </a:p>
          <a:p>
            <a:pPr>
              <a:spcBef>
                <a:spcPct val="20000"/>
              </a:spcBef>
            </a:pPr>
            <a:endParaRPr lang="en-IE" dirty="0"/>
          </a:p>
          <a:p>
            <a:pPr>
              <a:spcBef>
                <a:spcPct val="20000"/>
              </a:spcBef>
            </a:pPr>
            <a:r>
              <a:rPr lang="en-IE" dirty="0"/>
              <a:t>5+ Years Continuous Operation</a:t>
            </a:r>
          </a:p>
          <a:p>
            <a:pPr>
              <a:spcBef>
                <a:spcPct val="20000"/>
              </a:spcBef>
            </a:pPr>
            <a:endParaRPr lang="en-IE" dirty="0"/>
          </a:p>
          <a:p>
            <a:pPr>
              <a:spcBef>
                <a:spcPct val="20000"/>
              </a:spcBef>
            </a:pPr>
            <a:r>
              <a:rPr lang="en-IE" dirty="0"/>
              <a:t>Flow velocity up to 5m/s</a:t>
            </a:r>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p:txBody>
      </p:sp>
    </p:spTree>
    <p:extLst>
      <p:ext uri="{BB962C8B-B14F-4D97-AF65-F5344CB8AC3E}">
        <p14:creationId xmlns:p14="http://schemas.microsoft.com/office/powerpoint/2010/main" val="2359642419"/>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0483"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0484"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0486" name="Text Box 8"/>
          <p:cNvSpPr txBox="1">
            <a:spLocks noChangeArrowheads="1"/>
          </p:cNvSpPr>
          <p:nvPr/>
        </p:nvSpPr>
        <p:spPr bwMode="auto">
          <a:xfrm>
            <a:off x="533400" y="2362200"/>
            <a:ext cx="6019800" cy="2708434"/>
          </a:xfrm>
          <a:prstGeom prst="rect">
            <a:avLst/>
          </a:prstGeom>
          <a:noFill/>
          <a:ln w="9525">
            <a:noFill/>
            <a:miter lim="800000"/>
            <a:headEnd/>
            <a:tailEnd/>
          </a:ln>
        </p:spPr>
        <p:txBody>
          <a:bodyPr wrap="square">
            <a:spAutoFit/>
          </a:bodyPr>
          <a:lstStyle/>
          <a:p>
            <a:pPr marL="342900" indent="-342900">
              <a:spcBef>
                <a:spcPct val="50000"/>
              </a:spcBef>
              <a:buFontTx/>
              <a:buChar char="•"/>
            </a:pPr>
            <a:r>
              <a:rPr lang="en-IE" dirty="0"/>
              <a:t>Fused one piece construction with no recesses or steps where product can adhere to and build up</a:t>
            </a:r>
          </a:p>
          <a:p>
            <a:pPr marL="342900" indent="-342900">
              <a:spcBef>
                <a:spcPct val="50000"/>
              </a:spcBef>
              <a:buFontTx/>
              <a:buChar char="•"/>
            </a:pPr>
            <a:r>
              <a:rPr lang="en-IE" dirty="0"/>
              <a:t>Pressures to 600 BAR</a:t>
            </a:r>
          </a:p>
          <a:p>
            <a:pPr marL="342900" indent="-342900">
              <a:spcBef>
                <a:spcPct val="50000"/>
              </a:spcBef>
              <a:buFontTx/>
              <a:buChar char="•"/>
            </a:pPr>
            <a:r>
              <a:rPr lang="en-IE" dirty="0"/>
              <a:t>Integral Jet Spray Ring</a:t>
            </a:r>
          </a:p>
          <a:p>
            <a:pPr marL="342900" indent="-342900">
              <a:spcBef>
                <a:spcPct val="50000"/>
              </a:spcBef>
              <a:buFontTx/>
              <a:buChar char="•"/>
            </a:pPr>
            <a:r>
              <a:rPr lang="en-IE" dirty="0"/>
              <a:t>Adjustable Gap Size dependent on sample present</a:t>
            </a:r>
            <a:endParaRPr lang="en-US" dirty="0"/>
          </a:p>
        </p:txBody>
      </p:sp>
      <p:sp>
        <p:nvSpPr>
          <p:cNvPr id="7"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Image Retrieval – Hardware – Fused Glass Flow Path</a:t>
            </a:r>
          </a:p>
        </p:txBody>
      </p:sp>
      <p:pic>
        <p:nvPicPr>
          <p:cNvPr id="8" name="Picture 2"/>
          <p:cNvPicPr>
            <a:picLocks noChangeAspect="1" noChangeArrowheads="1"/>
          </p:cNvPicPr>
          <p:nvPr/>
        </p:nvPicPr>
        <p:blipFill>
          <a:blip r:embed="rId4" cstate="print"/>
          <a:srcRect/>
          <a:stretch>
            <a:fillRect/>
          </a:stretch>
        </p:blipFill>
        <p:spPr bwMode="auto">
          <a:xfrm>
            <a:off x="6705600" y="2057400"/>
            <a:ext cx="2533650" cy="2428875"/>
          </a:xfrm>
          <a:prstGeom prst="rect">
            <a:avLst/>
          </a:prstGeom>
          <a:noFill/>
          <a:ln w="9525">
            <a:noFill/>
            <a:miter lim="800000"/>
            <a:headEnd/>
            <a:tailEnd/>
          </a:ln>
        </p:spPr>
      </p:pic>
      <p:pic>
        <p:nvPicPr>
          <p:cNvPr id="9" name="Picture 8" descr="sr.jpg"/>
          <p:cNvPicPr>
            <a:picLocks noChangeAspect="1"/>
          </p:cNvPicPr>
          <p:nvPr/>
        </p:nvPicPr>
        <p:blipFill>
          <a:blip r:embed="rId5" cstate="print"/>
          <a:stretch>
            <a:fillRect/>
          </a:stretch>
        </p:blipFill>
        <p:spPr>
          <a:xfrm>
            <a:off x="6781800" y="4495800"/>
            <a:ext cx="2438400" cy="1828800"/>
          </a:xfrm>
          <a:prstGeom prst="rect">
            <a:avLst/>
          </a:prstGeom>
        </p:spPr>
      </p:pic>
    </p:spTree>
    <p:extLst>
      <p:ext uri="{BB962C8B-B14F-4D97-AF65-F5344CB8AC3E}">
        <p14:creationId xmlns:p14="http://schemas.microsoft.com/office/powerpoint/2010/main" val="335119942"/>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nty_title with web"/>
          <p:cNvPicPr>
            <a:picLocks noChangeAspect="1" noChangeArrowheads="1"/>
          </p:cNvPicPr>
          <p:nvPr/>
        </p:nvPicPr>
        <p:blipFill>
          <a:blip r:embed="rId5" cstate="print"/>
          <a:srcRect/>
          <a:stretch>
            <a:fillRect/>
          </a:stretch>
        </p:blipFill>
        <p:spPr bwMode="auto">
          <a:xfrm>
            <a:off x="330200" y="152400"/>
            <a:ext cx="9245600" cy="1047750"/>
          </a:xfrm>
          <a:prstGeom prst="rect">
            <a:avLst/>
          </a:prstGeom>
          <a:noFill/>
          <a:ln w="9525">
            <a:noFill/>
            <a:miter lim="800000"/>
            <a:headEnd/>
            <a:tailEnd/>
          </a:ln>
        </p:spPr>
      </p:pic>
      <p:sp>
        <p:nvSpPr>
          <p:cNvPr id="20483"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0484"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2" name="OIW Cleaning Vide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1800" y="1447800"/>
            <a:ext cx="6502400" cy="4876800"/>
          </a:xfrm>
          <a:prstGeom prst="rect">
            <a:avLst/>
          </a:prstGeom>
        </p:spPr>
      </p:pic>
    </p:spTree>
    <p:extLst>
      <p:ext uri="{BB962C8B-B14F-4D97-AF65-F5344CB8AC3E}">
        <p14:creationId xmlns:p14="http://schemas.microsoft.com/office/powerpoint/2010/main" val="1917356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err="1">
                <a:latin typeface="+mj-lt"/>
                <a:ea typeface="+mj-ea"/>
                <a:cs typeface="+mj-cs"/>
              </a:rPr>
              <a:t>InFlow</a:t>
            </a:r>
            <a:r>
              <a:rPr lang="en-US" sz="2400" kern="0" dirty="0">
                <a:latin typeface="+mj-lt"/>
                <a:ea typeface="+mj-ea"/>
                <a:cs typeface="+mj-cs"/>
              </a:rPr>
              <a:t> – Inline Permanent Installations</a:t>
            </a:r>
          </a:p>
        </p:txBody>
      </p:sp>
      <p:pic>
        <p:nvPicPr>
          <p:cNvPr id="11" name="Picture 2"/>
          <p:cNvPicPr>
            <a:picLocks noChangeAspect="1" noChangeArrowheads="1"/>
          </p:cNvPicPr>
          <p:nvPr/>
        </p:nvPicPr>
        <p:blipFill>
          <a:blip r:embed="rId4" cstate="print"/>
          <a:srcRect/>
          <a:stretch>
            <a:fillRect/>
          </a:stretch>
        </p:blipFill>
        <p:spPr bwMode="auto">
          <a:xfrm>
            <a:off x="370092" y="2724028"/>
            <a:ext cx="4880243" cy="1695572"/>
          </a:xfrm>
          <a:prstGeom prst="rect">
            <a:avLst/>
          </a:prstGeom>
          <a:noFill/>
          <a:ln w="9525">
            <a:noFill/>
            <a:miter lim="800000"/>
            <a:headEnd/>
            <a:tailEnd/>
          </a:ln>
        </p:spPr>
      </p:pic>
      <p:pic>
        <p:nvPicPr>
          <p:cNvPr id="9" name="Picture 8" descr="cid:image004.png@01CEB08A.5EDBC6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930010"/>
            <a:ext cx="3934794" cy="341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435429" y="5458261"/>
            <a:ext cx="9118600" cy="861774"/>
          </a:xfrm>
          <a:prstGeom prst="rect">
            <a:avLst/>
          </a:prstGeom>
          <a:noFill/>
          <a:ln w="9525">
            <a:noFill/>
            <a:miter lim="800000"/>
            <a:headEnd/>
            <a:tailEnd/>
          </a:ln>
        </p:spPr>
        <p:txBody>
          <a:bodyPr wrap="square">
            <a:spAutoFit/>
          </a:bodyPr>
          <a:lstStyle/>
          <a:p>
            <a:pPr marL="342900" indent="-342900" algn="just">
              <a:spcBef>
                <a:spcPct val="50000"/>
              </a:spcBef>
            </a:pPr>
            <a:r>
              <a:rPr lang="en-IE" dirty="0">
                <a:latin typeface="+mn-lt"/>
              </a:rPr>
              <a:t>Inline </a:t>
            </a:r>
            <a:r>
              <a:rPr lang="en-IE" dirty="0" err="1">
                <a:latin typeface="+mn-lt"/>
              </a:rPr>
              <a:t>InFlow</a:t>
            </a:r>
            <a:r>
              <a:rPr lang="en-IE" dirty="0">
                <a:latin typeface="+mn-lt"/>
              </a:rPr>
              <a:t> mounts as permanent spool piece in main process pipeline</a:t>
            </a:r>
          </a:p>
          <a:p>
            <a:pPr marL="342900" indent="-342900" algn="just">
              <a:spcBef>
                <a:spcPct val="50000"/>
              </a:spcBef>
            </a:pPr>
            <a:r>
              <a:rPr lang="en-US" dirty="0">
                <a:latin typeface="+mn-lt"/>
              </a:rPr>
              <a:t>Can also be mounted on fast loop bypass line for larger process lines</a:t>
            </a:r>
          </a:p>
        </p:txBody>
      </p:sp>
    </p:spTree>
    <p:extLst>
      <p:ext uri="{BB962C8B-B14F-4D97-AF65-F5344CB8AC3E}">
        <p14:creationId xmlns:p14="http://schemas.microsoft.com/office/powerpoint/2010/main" val="3852585171"/>
      </p:ext>
    </p:extLst>
  </p:cSld>
  <p:clrMapOvr>
    <a:masterClrMapping/>
  </p:clrMapOvr>
  <p:transition>
    <p:zoom/>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25534</TotalTime>
  <Words>3325</Words>
  <Application>Microsoft Office PowerPoint</Application>
  <PresentationFormat>A4 Paper (210x297 mm)</PresentationFormat>
  <Paragraphs>486</Paragraphs>
  <Slides>40</Slides>
  <Notes>40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Tahoma</vt:lpstr>
      <vt:lpstr>Times New Roman</vt:lpstr>
      <vt:lpstr>Default Design</vt:lpstr>
      <vt:lpstr>PowerPoint Presentation</vt:lpstr>
      <vt:lpstr>PowerPoint Presentation</vt:lpstr>
      <vt:lpstr>PowerPoint Presentation</vt:lpstr>
      <vt:lpstr>Vision Based Particle Analysis Basic Principle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Answers</vt:lpstr>
    </vt:vector>
  </TitlesOfParts>
  <Company>JM Canty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richb</dc:creator>
  <cp:lastModifiedBy>Colin Dalton</cp:lastModifiedBy>
  <cp:revision>371</cp:revision>
  <dcterms:created xsi:type="dcterms:W3CDTF">2008-08-07T20:56:52Z</dcterms:created>
  <dcterms:modified xsi:type="dcterms:W3CDTF">2020-09-23T12:28:30Z</dcterms:modified>
</cp:coreProperties>
</file>