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1"/>
  </p:sldMasterIdLst>
  <p:notesMasterIdLst>
    <p:notesMasterId r:id="rId28"/>
  </p:notesMasterIdLst>
  <p:handoutMasterIdLst>
    <p:handoutMasterId r:id="rId29"/>
  </p:handoutMasterIdLst>
  <p:sldIdLst>
    <p:sldId id="395" r:id="rId2"/>
    <p:sldId id="257" r:id="rId3"/>
    <p:sldId id="396" r:id="rId4"/>
    <p:sldId id="397" r:id="rId5"/>
    <p:sldId id="408" r:id="rId6"/>
    <p:sldId id="409" r:id="rId7"/>
    <p:sldId id="400" r:id="rId8"/>
    <p:sldId id="410" r:id="rId9"/>
    <p:sldId id="411" r:id="rId10"/>
    <p:sldId id="412" r:id="rId11"/>
    <p:sldId id="413" r:id="rId12"/>
    <p:sldId id="414" r:id="rId13"/>
    <p:sldId id="398" r:id="rId14"/>
    <p:sldId id="417" r:id="rId15"/>
    <p:sldId id="416" r:id="rId16"/>
    <p:sldId id="418" r:id="rId17"/>
    <p:sldId id="419" r:id="rId18"/>
    <p:sldId id="420" r:id="rId19"/>
    <p:sldId id="401" r:id="rId20"/>
    <p:sldId id="421" r:id="rId21"/>
    <p:sldId id="422" r:id="rId22"/>
    <p:sldId id="423" r:id="rId23"/>
    <p:sldId id="424" r:id="rId24"/>
    <p:sldId id="425" r:id="rId25"/>
    <p:sldId id="426" r:id="rId26"/>
    <p:sldId id="407" r:id="rId27"/>
  </p:sldIdLst>
  <p:sldSz cx="12192000" cy="6858000"/>
  <p:notesSz cx="9296400" cy="7010400"/>
  <p:defaultTextStyle>
    <a:defPPr>
      <a:defRPr lang="en-US"/>
    </a:defPPr>
    <a:lvl1pPr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5pPr>
    <a:lvl6pPr marL="2286000" algn="l" defTabSz="914400" rtl="0" eaLnBrk="1" latinLnBrk="0" hangingPunct="1">
      <a:defRPr kern="1200">
        <a:solidFill>
          <a:schemeClr val="tx1"/>
        </a:solidFill>
        <a:latin typeface="Avenir Next LT Pro" panose="020B0504020202020204" pitchFamily="34" charset="0"/>
        <a:ea typeface="+mn-ea"/>
        <a:cs typeface="+mn-cs"/>
      </a:defRPr>
    </a:lvl6pPr>
    <a:lvl7pPr marL="2743200" algn="l" defTabSz="914400" rtl="0" eaLnBrk="1" latinLnBrk="0" hangingPunct="1">
      <a:defRPr kern="1200">
        <a:solidFill>
          <a:schemeClr val="tx1"/>
        </a:solidFill>
        <a:latin typeface="Avenir Next LT Pro" panose="020B0504020202020204" pitchFamily="34" charset="0"/>
        <a:ea typeface="+mn-ea"/>
        <a:cs typeface="+mn-cs"/>
      </a:defRPr>
    </a:lvl7pPr>
    <a:lvl8pPr marL="3200400" algn="l" defTabSz="914400" rtl="0" eaLnBrk="1" latinLnBrk="0" hangingPunct="1">
      <a:defRPr kern="1200">
        <a:solidFill>
          <a:schemeClr val="tx1"/>
        </a:solidFill>
        <a:latin typeface="Avenir Next LT Pro" panose="020B0504020202020204" pitchFamily="34" charset="0"/>
        <a:ea typeface="+mn-ea"/>
        <a:cs typeface="+mn-cs"/>
      </a:defRPr>
    </a:lvl8pPr>
    <a:lvl9pPr marL="3657600" algn="l" defTabSz="914400" rtl="0" eaLnBrk="1" latinLnBrk="0" hangingPunct="1">
      <a:defRPr kern="1200">
        <a:solidFill>
          <a:schemeClr val="tx1"/>
        </a:solidFill>
        <a:latin typeface="Avenir Next LT Pro" panose="020B0504020202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Quinn" initials="" lastIdx="1" clrIdx="0"/>
  <p:cmAuthor id="2" name="Tod Canty"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0000"/>
    <a:srgbClr val="EAEAEA"/>
    <a:srgbClr val="CCE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7117" autoAdjust="0"/>
  </p:normalViewPr>
  <p:slideViewPr>
    <p:cSldViewPr>
      <p:cViewPr varScale="1">
        <p:scale>
          <a:sx n="62" d="100"/>
          <a:sy n="62" d="100"/>
        </p:scale>
        <p:origin x="13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colind\Documents\Mud%20Flow\Copy%20of%20Calculated%20GPM%20from%20WidthTable-RG_9-2-2016_rev1%20(0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Canty V Coriolis</a:t>
            </a:r>
          </a:p>
        </c:rich>
      </c:tx>
      <c:layout>
        <c:manualLayout>
          <c:xMode val="edge"/>
          <c:yMode val="edge"/>
          <c:x val="0.3376425114829396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842129321889688E-2"/>
          <c:y val="7.9588678017205899E-2"/>
          <c:w val="0.83723006586624615"/>
          <c:h val="0.82474517885074505"/>
        </c:manualLayout>
      </c:layout>
      <c:scatterChart>
        <c:scatterStyle val="smoothMarker"/>
        <c:varyColors val="0"/>
        <c:ser>
          <c:idx val="0"/>
          <c:order val="0"/>
          <c:tx>
            <c:v>Canty</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xVal>
            <c:numRef>
              <c:f>Sheet1!$H$7:$H$16</c:f>
              <c:numCache>
                <c:formatCode>General</c:formatCode>
                <c:ptCount val="10"/>
                <c:pt idx="0">
                  <c:v>306</c:v>
                </c:pt>
                <c:pt idx="1">
                  <c:v>307</c:v>
                </c:pt>
                <c:pt idx="2">
                  <c:v>309</c:v>
                </c:pt>
                <c:pt idx="3">
                  <c:v>320</c:v>
                </c:pt>
                <c:pt idx="4">
                  <c:v>340</c:v>
                </c:pt>
                <c:pt idx="5">
                  <c:v>350</c:v>
                </c:pt>
                <c:pt idx="6">
                  <c:v>365</c:v>
                </c:pt>
                <c:pt idx="7">
                  <c:v>430</c:v>
                </c:pt>
                <c:pt idx="8">
                  <c:v>480</c:v>
                </c:pt>
                <c:pt idx="9">
                  <c:v>710</c:v>
                </c:pt>
              </c:numCache>
            </c:numRef>
          </c:xVal>
          <c:yVal>
            <c:numRef>
              <c:f>Sheet1!$F$7:$F$16</c:f>
              <c:numCache>
                <c:formatCode>General</c:formatCode>
                <c:ptCount val="10"/>
                <c:pt idx="0">
                  <c:v>4.2</c:v>
                </c:pt>
                <c:pt idx="1">
                  <c:v>4.2</c:v>
                </c:pt>
                <c:pt idx="2">
                  <c:v>8.4</c:v>
                </c:pt>
                <c:pt idx="3">
                  <c:v>21</c:v>
                </c:pt>
                <c:pt idx="4">
                  <c:v>75</c:v>
                </c:pt>
                <c:pt idx="5">
                  <c:v>75</c:v>
                </c:pt>
                <c:pt idx="6">
                  <c:v>147</c:v>
                </c:pt>
                <c:pt idx="7">
                  <c:v>226</c:v>
                </c:pt>
                <c:pt idx="8">
                  <c:v>428</c:v>
                </c:pt>
                <c:pt idx="9">
                  <c:v>730</c:v>
                </c:pt>
              </c:numCache>
            </c:numRef>
          </c:yVal>
          <c:smooth val="1"/>
          <c:extLst>
            <c:ext xmlns:c16="http://schemas.microsoft.com/office/drawing/2014/chart" uri="{C3380CC4-5D6E-409C-BE32-E72D297353CC}">
              <c16:uniqueId val="{00000002-21F3-4C41-93F1-7EF647B13660}"/>
            </c:ext>
          </c:extLst>
        </c:ser>
        <c:ser>
          <c:idx val="1"/>
          <c:order val="1"/>
          <c:tx>
            <c:v>Coriolis</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Sheet1!$H$7:$H$16</c:f>
              <c:numCache>
                <c:formatCode>General</c:formatCode>
                <c:ptCount val="10"/>
                <c:pt idx="0">
                  <c:v>306</c:v>
                </c:pt>
                <c:pt idx="1">
                  <c:v>307</c:v>
                </c:pt>
                <c:pt idx="2">
                  <c:v>309</c:v>
                </c:pt>
                <c:pt idx="3">
                  <c:v>320</c:v>
                </c:pt>
                <c:pt idx="4">
                  <c:v>340</c:v>
                </c:pt>
                <c:pt idx="5">
                  <c:v>350</c:v>
                </c:pt>
                <c:pt idx="6">
                  <c:v>365</c:v>
                </c:pt>
                <c:pt idx="7">
                  <c:v>430</c:v>
                </c:pt>
                <c:pt idx="8">
                  <c:v>480</c:v>
                </c:pt>
                <c:pt idx="9">
                  <c:v>710</c:v>
                </c:pt>
              </c:numCache>
            </c:numRef>
          </c:xVal>
          <c:yVal>
            <c:numRef>
              <c:f>Sheet1!$E$7:$E$16</c:f>
              <c:numCache>
                <c:formatCode>General</c:formatCode>
                <c:ptCount val="10"/>
                <c:pt idx="0">
                  <c:v>5</c:v>
                </c:pt>
                <c:pt idx="1">
                  <c:v>5</c:v>
                </c:pt>
                <c:pt idx="2">
                  <c:v>7</c:v>
                </c:pt>
                <c:pt idx="3">
                  <c:v>26</c:v>
                </c:pt>
                <c:pt idx="4">
                  <c:v>60</c:v>
                </c:pt>
                <c:pt idx="5">
                  <c:v>70</c:v>
                </c:pt>
                <c:pt idx="6">
                  <c:v>90</c:v>
                </c:pt>
                <c:pt idx="7">
                  <c:v>154</c:v>
                </c:pt>
                <c:pt idx="8">
                  <c:v>196</c:v>
                </c:pt>
                <c:pt idx="9">
                  <c:v>365</c:v>
                </c:pt>
              </c:numCache>
            </c:numRef>
          </c:yVal>
          <c:smooth val="1"/>
          <c:extLst>
            <c:ext xmlns:c16="http://schemas.microsoft.com/office/drawing/2014/chart" uri="{C3380CC4-5D6E-409C-BE32-E72D297353CC}">
              <c16:uniqueId val="{00000003-21F3-4C41-93F1-7EF647B13660}"/>
            </c:ext>
          </c:extLst>
        </c:ser>
        <c:dLbls>
          <c:showLegendKey val="0"/>
          <c:showVal val="0"/>
          <c:showCatName val="0"/>
          <c:showSerName val="0"/>
          <c:showPercent val="0"/>
          <c:showBubbleSize val="0"/>
        </c:dLbls>
        <c:axId val="617581144"/>
        <c:axId val="617582128"/>
      </c:scatterChart>
      <c:scatterChart>
        <c:scatterStyle val="smoothMarker"/>
        <c:varyColors val="0"/>
        <c:ser>
          <c:idx val="2"/>
          <c:order val="2"/>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Sheet1!$H$7:$H$16</c:f>
              <c:numCache>
                <c:formatCode>General</c:formatCode>
                <c:ptCount val="10"/>
                <c:pt idx="0">
                  <c:v>306</c:v>
                </c:pt>
                <c:pt idx="1">
                  <c:v>307</c:v>
                </c:pt>
                <c:pt idx="2">
                  <c:v>309</c:v>
                </c:pt>
                <c:pt idx="3">
                  <c:v>320</c:v>
                </c:pt>
                <c:pt idx="4">
                  <c:v>340</c:v>
                </c:pt>
                <c:pt idx="5">
                  <c:v>350</c:v>
                </c:pt>
                <c:pt idx="6">
                  <c:v>365</c:v>
                </c:pt>
                <c:pt idx="7">
                  <c:v>430</c:v>
                </c:pt>
                <c:pt idx="8">
                  <c:v>480</c:v>
                </c:pt>
                <c:pt idx="9">
                  <c:v>710</c:v>
                </c:pt>
              </c:numCache>
            </c:numRef>
          </c:xVal>
          <c:yVal>
            <c:numRef>
              <c:f>Sheet1!$L$7:$L$16</c:f>
              <c:numCache>
                <c:formatCode>General</c:formatCode>
                <c:ptCount val="10"/>
                <c:pt idx="0">
                  <c:v>0.34499999999999997</c:v>
                </c:pt>
                <c:pt idx="1">
                  <c:v>0.34499999999999997</c:v>
                </c:pt>
                <c:pt idx="2">
                  <c:v>0.54900000000000004</c:v>
                </c:pt>
                <c:pt idx="3">
                  <c:v>0.82899999999999996</c:v>
                </c:pt>
                <c:pt idx="4">
                  <c:v>1.4</c:v>
                </c:pt>
                <c:pt idx="5">
                  <c:v>1.4</c:v>
                </c:pt>
                <c:pt idx="6">
                  <c:v>1.89</c:v>
                </c:pt>
                <c:pt idx="7">
                  <c:v>2.17</c:v>
                </c:pt>
                <c:pt idx="8">
                  <c:v>2.77</c:v>
                </c:pt>
                <c:pt idx="9">
                  <c:v>5.9</c:v>
                </c:pt>
              </c:numCache>
            </c:numRef>
          </c:yVal>
          <c:smooth val="1"/>
          <c:extLst>
            <c:ext xmlns:c16="http://schemas.microsoft.com/office/drawing/2014/chart" uri="{C3380CC4-5D6E-409C-BE32-E72D297353CC}">
              <c16:uniqueId val="{00000004-21F3-4C41-93F1-7EF647B13660}"/>
            </c:ext>
          </c:extLst>
        </c:ser>
        <c:dLbls>
          <c:showLegendKey val="0"/>
          <c:showVal val="0"/>
          <c:showCatName val="0"/>
          <c:showSerName val="0"/>
          <c:showPercent val="0"/>
          <c:showBubbleSize val="0"/>
        </c:dLbls>
        <c:axId val="555696072"/>
        <c:axId val="555692792"/>
      </c:scatterChart>
      <c:valAx>
        <c:axId val="617581144"/>
        <c:scaling>
          <c:orientation val="minMax"/>
          <c:min val="2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Pump RPM</a:t>
                </a:r>
              </a:p>
            </c:rich>
          </c:tx>
          <c:layout>
            <c:manualLayout>
              <c:xMode val="edge"/>
              <c:yMode val="edge"/>
              <c:x val="0.44887632359401458"/>
              <c:y val="0.949895518183501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7582128"/>
        <c:crosses val="autoZero"/>
        <c:crossBetween val="midCat"/>
      </c:valAx>
      <c:valAx>
        <c:axId val="617582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dirty="0"/>
                  <a:t>GPM</a:t>
                </a:r>
              </a:p>
            </c:rich>
          </c:tx>
          <c:layout>
            <c:manualLayout>
              <c:xMode val="edge"/>
              <c:yMode val="edge"/>
              <c:x val="1.5824356590842805E-3"/>
              <c:y val="0.4630509380771847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7581144"/>
        <c:crosses val="autoZero"/>
        <c:crossBetween val="midCat"/>
      </c:valAx>
      <c:valAx>
        <c:axId val="555692792"/>
        <c:scaling>
          <c:orientation val="minMax"/>
          <c:min val="0.30000000000000004"/>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5696072"/>
        <c:crosses val="max"/>
        <c:crossBetween val="midCat"/>
      </c:valAx>
      <c:valAx>
        <c:axId val="555696072"/>
        <c:scaling>
          <c:orientation val="minMax"/>
        </c:scaling>
        <c:delete val="1"/>
        <c:axPos val="b"/>
        <c:numFmt formatCode="General" sourceLinked="1"/>
        <c:majorTickMark val="out"/>
        <c:minorTickMark val="none"/>
        <c:tickLblPos val="nextTo"/>
        <c:crossAx val="5556927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drawing1.xml><?xml version="1.0" encoding="utf-8"?>
<c:userShapes xmlns:c="http://schemas.openxmlformats.org/drawingml/2006/chart">
  <cdr:relSizeAnchor xmlns:cdr="http://schemas.openxmlformats.org/drawingml/2006/chartDrawing">
    <cdr:from>
      <cdr:x>0.94108</cdr:x>
      <cdr:y>0.39471</cdr:y>
    </cdr:from>
    <cdr:to>
      <cdr:x>0.96929</cdr:x>
      <cdr:y>0.64699</cdr:y>
    </cdr:to>
    <cdr:pic>
      <cdr:nvPicPr>
        <cdr:cNvPr id="2" name="chart">
          <a:extLst xmlns:a="http://schemas.openxmlformats.org/drawingml/2006/main">
            <a:ext uri="{FF2B5EF4-FFF2-40B4-BE49-F238E27FC236}">
              <a16:creationId xmlns:a16="http://schemas.microsoft.com/office/drawing/2014/main" id="{1145E6EA-C6A6-41F3-811B-E2015BCB7C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rot="10800000">
          <a:off x="8261032" y="1624144"/>
          <a:ext cx="247619" cy="1038095"/>
        </a:xfrm>
        <a:prstGeom xmlns:a="http://schemas.openxmlformats.org/drawingml/2006/main" prst="rect">
          <a:avLst/>
        </a:prstGeom>
      </cdr:spPr>
    </cdr:pic>
  </cdr:relSizeAnchor>
  <cdr:relSizeAnchor xmlns:cdr="http://schemas.openxmlformats.org/drawingml/2006/chartDrawing">
    <cdr:from>
      <cdr:x>0.69473</cdr:x>
      <cdr:y>0.71613</cdr:y>
    </cdr:from>
    <cdr:to>
      <cdr:x>0.88894</cdr:x>
      <cdr:y>0.8874</cdr:y>
    </cdr:to>
    <cdr:pic>
      <cdr:nvPicPr>
        <cdr:cNvPr id="3" name="chart">
          <a:extLst xmlns:a="http://schemas.openxmlformats.org/drawingml/2006/main">
            <a:ext uri="{FF2B5EF4-FFF2-40B4-BE49-F238E27FC236}">
              <a16:creationId xmlns:a16="http://schemas.microsoft.com/office/drawing/2014/main" id="{C5AA5E9D-D593-475D-BA3B-07BE36F7086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6098540" y="2946725"/>
          <a:ext cx="1704762" cy="704762"/>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2301415-D3F3-452D-9538-F883ACA771B1}"/>
              </a:ext>
            </a:extLst>
          </p:cNvPr>
          <p:cNvSpPr>
            <a:spLocks noGrp="1" noChangeArrowheads="1"/>
          </p:cNvSpPr>
          <p:nvPr>
            <p:ph type="hdr" sz="quarter"/>
          </p:nvPr>
        </p:nvSpPr>
        <p:spPr bwMode="auto">
          <a:xfrm>
            <a:off x="0" y="0"/>
            <a:ext cx="4027488"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defTabSz="928688" eaLnBrk="1" fontAlgn="auto" hangingPunct="1">
              <a:spcBef>
                <a:spcPts val="0"/>
              </a:spcBef>
              <a:spcAft>
                <a:spcPts val="0"/>
              </a:spcAft>
              <a:defRPr sz="1200">
                <a:latin typeface="Arial" charset="0"/>
              </a:defRPr>
            </a:lvl1pPr>
          </a:lstStyle>
          <a:p>
            <a:pPr>
              <a:defRPr/>
            </a:pPr>
            <a:endParaRPr lang="en-US"/>
          </a:p>
        </p:txBody>
      </p:sp>
      <p:sp>
        <p:nvSpPr>
          <p:cNvPr id="183299" name="Rectangle 3">
            <a:extLst>
              <a:ext uri="{FF2B5EF4-FFF2-40B4-BE49-F238E27FC236}">
                <a16:creationId xmlns:a16="http://schemas.microsoft.com/office/drawing/2014/main" id="{A7A1ACDF-F4BE-43AB-A8D1-997647137B83}"/>
              </a:ext>
            </a:extLst>
          </p:cNvPr>
          <p:cNvSpPr>
            <a:spLocks noGrp="1" noChangeArrowheads="1"/>
          </p:cNvSpPr>
          <p:nvPr>
            <p:ph type="dt" sz="quarter" idx="1"/>
          </p:nvPr>
        </p:nvSpPr>
        <p:spPr bwMode="auto">
          <a:xfrm>
            <a:off x="5265738" y="0"/>
            <a:ext cx="4029075"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defTabSz="928688" eaLnBrk="1" fontAlgn="auto" hangingPunct="1">
              <a:spcBef>
                <a:spcPts val="0"/>
              </a:spcBef>
              <a:spcAft>
                <a:spcPts val="0"/>
              </a:spcAft>
              <a:defRPr sz="1200">
                <a:latin typeface="Arial" charset="0"/>
              </a:defRPr>
            </a:lvl1pPr>
          </a:lstStyle>
          <a:p>
            <a:pPr>
              <a:defRPr/>
            </a:pPr>
            <a:endParaRPr lang="en-US"/>
          </a:p>
        </p:txBody>
      </p:sp>
      <p:sp>
        <p:nvSpPr>
          <p:cNvPr id="183300" name="Rectangle 4">
            <a:extLst>
              <a:ext uri="{FF2B5EF4-FFF2-40B4-BE49-F238E27FC236}">
                <a16:creationId xmlns:a16="http://schemas.microsoft.com/office/drawing/2014/main" id="{08DD292E-9840-48E1-8CA5-9155B1DB8CBE}"/>
              </a:ext>
            </a:extLst>
          </p:cNvPr>
          <p:cNvSpPr>
            <a:spLocks noGrp="1" noChangeArrowheads="1"/>
          </p:cNvSpPr>
          <p:nvPr>
            <p:ph type="ftr" sz="quarter" idx="2"/>
          </p:nvPr>
        </p:nvSpPr>
        <p:spPr bwMode="auto">
          <a:xfrm>
            <a:off x="0" y="6657975"/>
            <a:ext cx="4027488"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defTabSz="928688" eaLnBrk="1" fontAlgn="auto" hangingPunct="1">
              <a:spcBef>
                <a:spcPts val="0"/>
              </a:spcBef>
              <a:spcAft>
                <a:spcPts val="0"/>
              </a:spcAft>
              <a:defRPr sz="1200">
                <a:latin typeface="Arial" charset="0"/>
              </a:defRPr>
            </a:lvl1pPr>
          </a:lstStyle>
          <a:p>
            <a:pPr>
              <a:defRPr/>
            </a:pPr>
            <a:endParaRPr lang="en-US"/>
          </a:p>
        </p:txBody>
      </p:sp>
      <p:sp>
        <p:nvSpPr>
          <p:cNvPr id="183301" name="Rectangle 5">
            <a:extLst>
              <a:ext uri="{FF2B5EF4-FFF2-40B4-BE49-F238E27FC236}">
                <a16:creationId xmlns:a16="http://schemas.microsoft.com/office/drawing/2014/main" id="{A7C3FD4B-DD16-4111-8B09-61258FBC5B2C}"/>
              </a:ext>
            </a:extLst>
          </p:cNvPr>
          <p:cNvSpPr>
            <a:spLocks noGrp="1" noChangeArrowheads="1"/>
          </p:cNvSpPr>
          <p:nvPr>
            <p:ph type="sldNum" sz="quarter" idx="3"/>
          </p:nvPr>
        </p:nvSpPr>
        <p:spPr bwMode="auto">
          <a:xfrm>
            <a:off x="5265738" y="6657975"/>
            <a:ext cx="4029075"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defTabSz="928688" eaLnBrk="1" hangingPunct="1">
              <a:defRPr sz="1200">
                <a:latin typeface="Calibri" panose="020F0502020204030204" pitchFamily="34" charset="0"/>
              </a:defRPr>
            </a:lvl1pPr>
          </a:lstStyle>
          <a:p>
            <a:pPr>
              <a:defRPr/>
            </a:pPr>
            <a:fld id="{DAFC051E-0EA9-4464-9F3E-919F1D7262C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EB9FF1E-55AD-44DA-8512-16A0B0E90711}"/>
              </a:ext>
            </a:extLst>
          </p:cNvPr>
          <p:cNvSpPr>
            <a:spLocks noGrp="1" noChangeArrowheads="1"/>
          </p:cNvSpPr>
          <p:nvPr>
            <p:ph type="hdr" sz="quarter"/>
          </p:nvPr>
        </p:nvSpPr>
        <p:spPr bwMode="auto">
          <a:xfrm>
            <a:off x="0" y="0"/>
            <a:ext cx="4027488"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defTabSz="928688" eaLnBrk="1" fontAlgn="auto" hangingPunct="1">
              <a:spcBef>
                <a:spcPts val="0"/>
              </a:spcBef>
              <a:spcAft>
                <a:spcPts val="0"/>
              </a:spcAft>
              <a:defRPr sz="1200">
                <a:latin typeface="Arial" charset="0"/>
              </a:defRPr>
            </a:lvl1pPr>
          </a:lstStyle>
          <a:p>
            <a:pPr>
              <a:defRPr/>
            </a:pPr>
            <a:endParaRPr lang="en-US"/>
          </a:p>
        </p:txBody>
      </p:sp>
      <p:sp>
        <p:nvSpPr>
          <p:cNvPr id="26627" name="Rectangle 3">
            <a:extLst>
              <a:ext uri="{FF2B5EF4-FFF2-40B4-BE49-F238E27FC236}">
                <a16:creationId xmlns:a16="http://schemas.microsoft.com/office/drawing/2014/main" id="{DF103E05-F5F0-4EB2-9609-0BE4024B55C4}"/>
              </a:ext>
            </a:extLst>
          </p:cNvPr>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defTabSz="928688" eaLnBrk="1" fontAlgn="auto" hangingPunct="1">
              <a:spcBef>
                <a:spcPts val="0"/>
              </a:spcBef>
              <a:spcAft>
                <a:spcPts val="0"/>
              </a:spcAft>
              <a:defRPr sz="1200">
                <a:latin typeface="Arial" charset="0"/>
              </a:defRPr>
            </a:lvl1pPr>
          </a:lstStyle>
          <a:p>
            <a:pPr>
              <a:defRPr/>
            </a:pPr>
            <a:endParaRPr lang="en-US"/>
          </a:p>
        </p:txBody>
      </p:sp>
      <p:sp>
        <p:nvSpPr>
          <p:cNvPr id="8196" name="Rectangle 4">
            <a:extLst>
              <a:ext uri="{FF2B5EF4-FFF2-40B4-BE49-F238E27FC236}">
                <a16:creationId xmlns:a16="http://schemas.microsoft.com/office/drawing/2014/main" id="{543663B9-9BB5-4D3B-8D7C-781FE7C38C7F}"/>
              </a:ext>
            </a:extLst>
          </p:cNvPr>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3E72E4FB-ACCF-4CE0-8B7B-51F92E8E1C76}"/>
              </a:ext>
            </a:extLst>
          </p:cNvPr>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id="{60475BB1-2833-4B06-B2CC-62F0C3DEC243}"/>
              </a:ext>
            </a:extLst>
          </p:cNvPr>
          <p:cNvSpPr>
            <a:spLocks noGrp="1" noChangeArrowheads="1"/>
          </p:cNvSpPr>
          <p:nvPr>
            <p:ph type="ftr" sz="quarter" idx="4"/>
          </p:nvPr>
        </p:nvSpPr>
        <p:spPr bwMode="auto">
          <a:xfrm>
            <a:off x="0" y="6657975"/>
            <a:ext cx="4027488"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defTabSz="928688" eaLnBrk="1" fontAlgn="auto" hangingPunct="1">
              <a:spcBef>
                <a:spcPts val="0"/>
              </a:spcBef>
              <a:spcAft>
                <a:spcPts val="0"/>
              </a:spcAft>
              <a:defRPr sz="1200">
                <a:latin typeface="Arial" charset="0"/>
              </a:defRPr>
            </a:lvl1pPr>
          </a:lstStyle>
          <a:p>
            <a:pPr>
              <a:defRPr/>
            </a:pPr>
            <a:endParaRPr lang="en-US"/>
          </a:p>
        </p:txBody>
      </p:sp>
      <p:sp>
        <p:nvSpPr>
          <p:cNvPr id="26631" name="Rectangle 7">
            <a:extLst>
              <a:ext uri="{FF2B5EF4-FFF2-40B4-BE49-F238E27FC236}">
                <a16:creationId xmlns:a16="http://schemas.microsoft.com/office/drawing/2014/main" id="{6636068C-68D8-46BB-8258-B19E3C7E6FD4}"/>
              </a:ext>
            </a:extLst>
          </p:cNvPr>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defTabSz="928688" eaLnBrk="1" hangingPunct="1">
              <a:defRPr sz="1200">
                <a:latin typeface="Calibri" panose="020F0502020204030204" pitchFamily="34" charset="0"/>
              </a:defRPr>
            </a:lvl1pPr>
          </a:lstStyle>
          <a:p>
            <a:pPr>
              <a:defRPr/>
            </a:pPr>
            <a:fld id="{4E9D685A-65AD-41DA-8BD4-4B122A2DC4D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1CA817-FF79-40F7-A520-FEC4A638EB4B}"/>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DF672C15-9494-4BB8-ADFE-796E527574D0}"/>
              </a:ext>
            </a:extLst>
          </p:cNvPr>
          <p:cNvCxnSpPr/>
          <p:nvPr/>
        </p:nvCxnSpPr>
        <p:spPr>
          <a:xfrm>
            <a:off x="1208088" y="4475163"/>
            <a:ext cx="987583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90000"/>
              </a:lnSpc>
              <a:defRPr sz="6500" spc="-4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lstStyle>
            <a:lvl1pPr marL="0" indent="0" algn="l">
              <a:buNone/>
              <a:defRPr sz="1950" cap="all" spc="163" baseline="0">
                <a:solidFill>
                  <a:schemeClr val="tx1"/>
                </a:solidFill>
                <a:latin typeface="+mn-lt"/>
              </a:defRPr>
            </a:lvl1pPr>
            <a:lvl2pPr marL="371474" indent="0" algn="ctr">
              <a:buNone/>
              <a:defRPr sz="1950"/>
            </a:lvl2pPr>
            <a:lvl3pPr marL="742950" indent="0" algn="ctr">
              <a:buNone/>
              <a:defRPr sz="1950"/>
            </a:lvl3pPr>
            <a:lvl4pPr marL="1114425" indent="0" algn="ctr">
              <a:buNone/>
              <a:defRPr sz="1625"/>
            </a:lvl4pPr>
            <a:lvl5pPr marL="1485901" indent="0" algn="ctr">
              <a:buNone/>
              <a:defRPr sz="1625"/>
            </a:lvl5pPr>
            <a:lvl6pPr marL="1857375" indent="0" algn="ctr">
              <a:buNone/>
              <a:defRPr sz="1625"/>
            </a:lvl6pPr>
            <a:lvl7pPr marL="2228851" indent="0" algn="ctr">
              <a:buNone/>
              <a:defRPr sz="1625"/>
            </a:lvl7pPr>
            <a:lvl8pPr marL="2600325" indent="0" algn="ctr">
              <a:buNone/>
              <a:defRPr sz="1625"/>
            </a:lvl8pPr>
            <a:lvl9pPr marL="2971799" indent="0" algn="ctr">
              <a:buNone/>
              <a:defRPr sz="1625"/>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CED6D6C2-8F67-4140-A0D2-13DE9899BF10}"/>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D1C259CA-75D3-4AE0-8492-5015CE493A3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4468AC4-4178-42B1-BDFF-5045DD36DF72}"/>
              </a:ext>
            </a:extLst>
          </p:cNvPr>
          <p:cNvSpPr>
            <a:spLocks noGrp="1"/>
          </p:cNvSpPr>
          <p:nvPr>
            <p:ph type="sldNum" sz="quarter" idx="12"/>
          </p:nvPr>
        </p:nvSpPr>
        <p:spPr/>
        <p:txBody>
          <a:bodyPr/>
          <a:lstStyle>
            <a:lvl1pPr>
              <a:defRPr/>
            </a:lvl1pPr>
          </a:lstStyle>
          <a:p>
            <a:pPr>
              <a:defRPr/>
            </a:pPr>
            <a:fld id="{41ABBD02-3647-49C6-AFA1-E38F9A5E59E4}" type="slidenum">
              <a:rPr lang="en-US" altLang="en-US"/>
              <a:pPr>
                <a:defRPr/>
              </a:pPr>
              <a:t>‹#›</a:t>
            </a:fld>
            <a:endParaRPr lang="en-US" altLang="en-US"/>
          </a:p>
        </p:txBody>
      </p:sp>
    </p:spTree>
    <p:extLst>
      <p:ext uri="{BB962C8B-B14F-4D97-AF65-F5344CB8AC3E}">
        <p14:creationId xmlns:p14="http://schemas.microsoft.com/office/powerpoint/2010/main" val="2640733347"/>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17BE25A-1487-4C44-A454-A3A3CC87A84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CDF4D02-DA41-429E-A944-62DBECDAFB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AC224F-6B48-4854-8FC4-321D52A5A7D8}"/>
              </a:ext>
            </a:extLst>
          </p:cNvPr>
          <p:cNvSpPr>
            <a:spLocks noGrp="1"/>
          </p:cNvSpPr>
          <p:nvPr>
            <p:ph type="sldNum" sz="quarter" idx="12"/>
          </p:nvPr>
        </p:nvSpPr>
        <p:spPr/>
        <p:txBody>
          <a:bodyPr/>
          <a:lstStyle>
            <a:lvl1pPr>
              <a:defRPr/>
            </a:lvl1pPr>
          </a:lstStyle>
          <a:p>
            <a:pPr>
              <a:defRPr/>
            </a:pPr>
            <a:fld id="{EFBF722C-7375-4D03-9CF0-76791ED1C3AE}" type="slidenum">
              <a:rPr lang="en-US" altLang="en-US"/>
              <a:pPr>
                <a:defRPr/>
              </a:pPr>
              <a:t>‹#›</a:t>
            </a:fld>
            <a:endParaRPr lang="en-US" altLang="en-US"/>
          </a:p>
        </p:txBody>
      </p:sp>
    </p:spTree>
    <p:extLst>
      <p:ext uri="{BB962C8B-B14F-4D97-AF65-F5344CB8AC3E}">
        <p14:creationId xmlns:p14="http://schemas.microsoft.com/office/powerpoint/2010/main" val="1270281665"/>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79597A-867F-43F7-873B-BE16106C3F2B}"/>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6">
            <a:extLst>
              <a:ext uri="{FF2B5EF4-FFF2-40B4-BE49-F238E27FC236}">
                <a16:creationId xmlns:a16="http://schemas.microsoft.com/office/drawing/2014/main" id="{1803BDDE-1FEC-4DE4-88D5-5CD954C098FE}"/>
              </a:ext>
            </a:extLst>
          </p:cNvPr>
          <p:cNvSpPr>
            <a:spLocks noGrp="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F4802786-6577-46DC-9419-3FAFA6406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C549F9A7-5F68-4011-B3BF-D435DF9B3B55}"/>
              </a:ext>
            </a:extLst>
          </p:cNvPr>
          <p:cNvSpPr>
            <a:spLocks noGrp="1"/>
          </p:cNvSpPr>
          <p:nvPr>
            <p:ph type="sldNum" sz="quarter" idx="12"/>
          </p:nvPr>
        </p:nvSpPr>
        <p:spPr/>
        <p:txBody>
          <a:bodyPr/>
          <a:lstStyle>
            <a:lvl1pPr>
              <a:defRPr/>
            </a:lvl1pPr>
          </a:lstStyle>
          <a:p>
            <a:pPr>
              <a:defRPr/>
            </a:pPr>
            <a:fld id="{B51156E0-485B-463B-988D-E85AAC8ADD14}" type="slidenum">
              <a:rPr lang="en-US" altLang="en-US"/>
              <a:pPr>
                <a:defRPr/>
              </a:pPr>
              <a:t>‹#›</a:t>
            </a:fld>
            <a:endParaRPr lang="en-US" altLang="en-US"/>
          </a:p>
        </p:txBody>
      </p:sp>
    </p:spTree>
    <p:extLst>
      <p:ext uri="{BB962C8B-B14F-4D97-AF65-F5344CB8AC3E}">
        <p14:creationId xmlns:p14="http://schemas.microsoft.com/office/powerpoint/2010/main" val="178785672"/>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9BF9396-1F0D-4DCE-9AB4-A2D7B11D5B4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3794A35-3A13-4066-B918-B6081406E2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D92C86-4D9C-40FA-8862-073417C4AAF8}"/>
              </a:ext>
            </a:extLst>
          </p:cNvPr>
          <p:cNvSpPr>
            <a:spLocks noGrp="1"/>
          </p:cNvSpPr>
          <p:nvPr>
            <p:ph type="sldNum" sz="quarter" idx="12"/>
          </p:nvPr>
        </p:nvSpPr>
        <p:spPr/>
        <p:txBody>
          <a:bodyPr/>
          <a:lstStyle>
            <a:lvl1pPr>
              <a:defRPr/>
            </a:lvl1pPr>
          </a:lstStyle>
          <a:p>
            <a:pPr>
              <a:defRPr/>
            </a:pPr>
            <a:fld id="{E857304C-4422-4882-A2B0-2E7DDA51EAF1}" type="slidenum">
              <a:rPr lang="en-US" altLang="en-US"/>
              <a:pPr>
                <a:defRPr/>
              </a:pPr>
              <a:t>‹#›</a:t>
            </a:fld>
            <a:endParaRPr lang="en-US" altLang="en-US"/>
          </a:p>
        </p:txBody>
      </p:sp>
    </p:spTree>
    <p:extLst>
      <p:ext uri="{BB962C8B-B14F-4D97-AF65-F5344CB8AC3E}">
        <p14:creationId xmlns:p14="http://schemas.microsoft.com/office/powerpoint/2010/main" val="4061241053"/>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BC1BFC-5041-415B-B387-6D295812BC5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F6CDA5EC-55FC-4DCC-AD4A-19CD6786F7D7}"/>
              </a:ext>
            </a:extLst>
          </p:cNvPr>
          <p:cNvCxnSpPr/>
          <p:nvPr/>
        </p:nvCxnSpPr>
        <p:spPr>
          <a:xfrm>
            <a:off x="1208088" y="4484688"/>
            <a:ext cx="987583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90000"/>
              </a:lnSpc>
              <a:defRPr sz="65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lstStyle>
            <a:lvl1pPr marL="0" indent="0">
              <a:buNone/>
              <a:defRPr sz="1950" cap="all" spc="163" baseline="0">
                <a:solidFill>
                  <a:schemeClr val="tx1"/>
                </a:solidFill>
                <a:latin typeface="+mn-lt"/>
              </a:defRPr>
            </a:lvl1pPr>
            <a:lvl2pPr marL="371474"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1" indent="0">
              <a:buNone/>
              <a:defRPr sz="1138">
                <a:solidFill>
                  <a:schemeClr val="tx1">
                    <a:tint val="75000"/>
                  </a:schemeClr>
                </a:solidFill>
              </a:defRPr>
            </a:lvl5pPr>
            <a:lvl6pPr marL="1857375" indent="0">
              <a:buNone/>
              <a:defRPr sz="1138">
                <a:solidFill>
                  <a:schemeClr val="tx1">
                    <a:tint val="75000"/>
                  </a:schemeClr>
                </a:solidFill>
              </a:defRPr>
            </a:lvl6pPr>
            <a:lvl7pPr marL="2228851" indent="0">
              <a:buNone/>
              <a:defRPr sz="1138">
                <a:solidFill>
                  <a:schemeClr val="tx1">
                    <a:tint val="75000"/>
                  </a:schemeClr>
                </a:solidFill>
              </a:defRPr>
            </a:lvl7pPr>
            <a:lvl8pPr marL="2600325" indent="0">
              <a:buNone/>
              <a:defRPr sz="1138">
                <a:solidFill>
                  <a:schemeClr val="tx1">
                    <a:tint val="75000"/>
                  </a:schemeClr>
                </a:solidFill>
              </a:defRPr>
            </a:lvl8pPr>
            <a:lvl9pPr marL="2971799" indent="0">
              <a:buNone/>
              <a:defRPr sz="1138">
                <a:solidFill>
                  <a:schemeClr val="tx1">
                    <a:tint val="75000"/>
                  </a:schemeClr>
                </a:solidFill>
              </a:defRPr>
            </a:lvl9pPr>
          </a:lstStyle>
          <a:p>
            <a:pPr lvl="0"/>
            <a:r>
              <a:rPr lang="en-US"/>
              <a:t>Click to edit Master text styles</a:t>
            </a:r>
          </a:p>
        </p:txBody>
      </p:sp>
      <p:sp>
        <p:nvSpPr>
          <p:cNvPr id="6" name="Date Placeholder 6">
            <a:extLst>
              <a:ext uri="{FF2B5EF4-FFF2-40B4-BE49-F238E27FC236}">
                <a16:creationId xmlns:a16="http://schemas.microsoft.com/office/drawing/2014/main" id="{01117ADC-2233-4333-967C-883BAB214EBA}"/>
              </a:ext>
            </a:extLst>
          </p:cNvPr>
          <p:cNvSpPr>
            <a:spLocks noGrp="1"/>
          </p:cNvSpPr>
          <p:nvPr>
            <p:ph type="dt" sz="half" idx="10"/>
          </p:nvPr>
        </p:nvSpPr>
        <p:spPr/>
        <p:txBody>
          <a:bodyPr/>
          <a:lstStyle>
            <a:lvl1pPr>
              <a:defRPr/>
            </a:lvl1pPr>
          </a:lstStyle>
          <a:p>
            <a:pPr>
              <a:defRPr/>
            </a:pPr>
            <a:endParaRPr lang="en-US"/>
          </a:p>
        </p:txBody>
      </p:sp>
      <p:sp>
        <p:nvSpPr>
          <p:cNvPr id="7" name="Footer Placeholder 7">
            <a:extLst>
              <a:ext uri="{FF2B5EF4-FFF2-40B4-BE49-F238E27FC236}">
                <a16:creationId xmlns:a16="http://schemas.microsoft.com/office/drawing/2014/main" id="{CCD5D521-0DD6-457C-85B5-16A3014D46F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10">
            <a:extLst>
              <a:ext uri="{FF2B5EF4-FFF2-40B4-BE49-F238E27FC236}">
                <a16:creationId xmlns:a16="http://schemas.microsoft.com/office/drawing/2014/main" id="{1367C2AF-8066-40FE-8615-9790605F8509}"/>
              </a:ext>
            </a:extLst>
          </p:cNvPr>
          <p:cNvSpPr>
            <a:spLocks noGrp="1"/>
          </p:cNvSpPr>
          <p:nvPr>
            <p:ph type="sldNum" sz="quarter" idx="12"/>
          </p:nvPr>
        </p:nvSpPr>
        <p:spPr/>
        <p:txBody>
          <a:bodyPr/>
          <a:lstStyle>
            <a:lvl1pPr>
              <a:defRPr/>
            </a:lvl1pPr>
          </a:lstStyle>
          <a:p>
            <a:pPr>
              <a:defRPr/>
            </a:pPr>
            <a:fld id="{C0A47B69-4A05-4DE4-8F50-4D2ECAEC881F}" type="slidenum">
              <a:rPr lang="en-US" altLang="en-US"/>
              <a:pPr>
                <a:defRPr/>
              </a:pPr>
              <a:t>‹#›</a:t>
            </a:fld>
            <a:endParaRPr lang="en-US" altLang="en-US"/>
          </a:p>
        </p:txBody>
      </p:sp>
    </p:spTree>
    <p:extLst>
      <p:ext uri="{BB962C8B-B14F-4D97-AF65-F5344CB8AC3E}">
        <p14:creationId xmlns:p14="http://schemas.microsoft.com/office/powerpoint/2010/main" val="615122376"/>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1"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7"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D216BAB-810F-4BC6-8600-084F05781FC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A5DB5DE-5133-4C25-9F19-ECAC256914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AAD524-04BE-441C-A43B-43E2C4663D31}"/>
              </a:ext>
            </a:extLst>
          </p:cNvPr>
          <p:cNvSpPr>
            <a:spLocks noGrp="1"/>
          </p:cNvSpPr>
          <p:nvPr>
            <p:ph type="sldNum" sz="quarter" idx="12"/>
          </p:nvPr>
        </p:nvSpPr>
        <p:spPr/>
        <p:txBody>
          <a:bodyPr/>
          <a:lstStyle>
            <a:lvl1pPr>
              <a:defRPr/>
            </a:lvl1pPr>
          </a:lstStyle>
          <a:p>
            <a:pPr>
              <a:defRPr/>
            </a:pPr>
            <a:fld id="{C32F4B1B-E321-4406-AEC1-1600922CEC65}" type="slidenum">
              <a:rPr lang="en-US" altLang="en-US"/>
              <a:pPr>
                <a:defRPr/>
              </a:pPr>
              <a:t>‹#›</a:t>
            </a:fld>
            <a:endParaRPr lang="en-US" altLang="en-US"/>
          </a:p>
        </p:txBody>
      </p:sp>
    </p:spTree>
    <p:extLst>
      <p:ext uri="{BB962C8B-B14F-4D97-AF65-F5344CB8AC3E}">
        <p14:creationId xmlns:p14="http://schemas.microsoft.com/office/powerpoint/2010/main" val="2292362599"/>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1" y="2057400"/>
            <a:ext cx="4639736" cy="736282"/>
          </a:xfrm>
        </p:spPr>
        <p:txBody>
          <a:bodyPr lIns="91440" rIns="91440" anchor="ctr"/>
          <a:lstStyle>
            <a:lvl1pPr marL="0" indent="0">
              <a:buNone/>
              <a:defRPr sz="1625" b="0" cap="all" baseline="0">
                <a:solidFill>
                  <a:schemeClr val="tx1"/>
                </a:solidFill>
              </a:defRPr>
            </a:lvl1pPr>
            <a:lvl2pPr marL="371474" indent="0">
              <a:buNone/>
              <a:defRPr sz="1625" b="1"/>
            </a:lvl2pPr>
            <a:lvl3pPr marL="742950" indent="0">
              <a:buNone/>
              <a:defRPr sz="1463" b="1"/>
            </a:lvl3pPr>
            <a:lvl4pPr marL="1114425" indent="0">
              <a:buNone/>
              <a:defRPr sz="1300" b="1"/>
            </a:lvl4pPr>
            <a:lvl5pPr marL="1485901" indent="0">
              <a:buNone/>
              <a:defRPr sz="1300" b="1"/>
            </a:lvl5pPr>
            <a:lvl6pPr marL="1857375" indent="0">
              <a:buNone/>
              <a:defRPr sz="1300" b="1"/>
            </a:lvl6pPr>
            <a:lvl7pPr marL="2228851" indent="0">
              <a:buNone/>
              <a:defRPr sz="1300" b="1"/>
            </a:lvl7pPr>
            <a:lvl8pPr marL="2600325" indent="0">
              <a:buNone/>
              <a:defRPr sz="1300" b="1"/>
            </a:lvl8pPr>
            <a:lvl9pPr marL="2971799" indent="0">
              <a:buNone/>
              <a:defRPr sz="1300" b="1"/>
            </a:lvl9pPr>
          </a:lstStyle>
          <a:p>
            <a:pPr lvl="0"/>
            <a:r>
              <a:rPr lang="en-US"/>
              <a:t>Click to edit Master text styles</a:t>
            </a:r>
          </a:p>
        </p:txBody>
      </p:sp>
      <p:sp>
        <p:nvSpPr>
          <p:cNvPr id="4" name="Content Placeholder 3"/>
          <p:cNvSpPr>
            <a:spLocks noGrp="1"/>
          </p:cNvSpPr>
          <p:nvPr>
            <p:ph sz="half" idx="2"/>
          </p:nvPr>
        </p:nvSpPr>
        <p:spPr>
          <a:xfrm>
            <a:off x="1097281" y="2958281"/>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7" y="2057400"/>
            <a:ext cx="4639736" cy="736282"/>
          </a:xfrm>
        </p:spPr>
        <p:txBody>
          <a:bodyPr lIns="91440" rIns="91440" anchor="ctr"/>
          <a:lstStyle>
            <a:lvl1pPr marL="0" indent="0">
              <a:buNone/>
              <a:defRPr sz="1625" b="0" cap="all" baseline="0">
                <a:solidFill>
                  <a:schemeClr val="tx1"/>
                </a:solidFill>
              </a:defRPr>
            </a:lvl1pPr>
            <a:lvl2pPr marL="371474" indent="0">
              <a:buNone/>
              <a:defRPr sz="1625" b="1"/>
            </a:lvl2pPr>
            <a:lvl3pPr marL="742950" indent="0">
              <a:buNone/>
              <a:defRPr sz="1463" b="1"/>
            </a:lvl3pPr>
            <a:lvl4pPr marL="1114425" indent="0">
              <a:buNone/>
              <a:defRPr sz="1300" b="1"/>
            </a:lvl4pPr>
            <a:lvl5pPr marL="1485901" indent="0">
              <a:buNone/>
              <a:defRPr sz="1300" b="1"/>
            </a:lvl5pPr>
            <a:lvl6pPr marL="1857375" indent="0">
              <a:buNone/>
              <a:defRPr sz="1300" b="1"/>
            </a:lvl6pPr>
            <a:lvl7pPr marL="2228851" indent="0">
              <a:buNone/>
              <a:defRPr sz="1300" b="1"/>
            </a:lvl7pPr>
            <a:lvl8pPr marL="2600325" indent="0">
              <a:buNone/>
              <a:defRPr sz="1300" b="1"/>
            </a:lvl8pPr>
            <a:lvl9pPr marL="2971799" indent="0">
              <a:buNone/>
              <a:defRPr sz="1300" b="1"/>
            </a:lvl9pPr>
          </a:lstStyle>
          <a:p>
            <a:pPr lvl="0"/>
            <a:r>
              <a:rPr lang="en-US"/>
              <a:t>Click to edit Master text styles</a:t>
            </a:r>
          </a:p>
        </p:txBody>
      </p:sp>
      <p:sp>
        <p:nvSpPr>
          <p:cNvPr id="6" name="Content Placeholder 5"/>
          <p:cNvSpPr>
            <a:spLocks noGrp="1"/>
          </p:cNvSpPr>
          <p:nvPr>
            <p:ph sz="quarter" idx="4"/>
          </p:nvPr>
        </p:nvSpPr>
        <p:spPr>
          <a:xfrm>
            <a:off x="6515947" y="2958280"/>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9ABD035-9A0D-4272-9598-59AB2629968F}"/>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46CB55B-5E20-4BFF-A586-193AA684FEA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F5E5479-8C22-49A6-8A7F-798C4DBF1F56}"/>
              </a:ext>
            </a:extLst>
          </p:cNvPr>
          <p:cNvSpPr>
            <a:spLocks noGrp="1"/>
          </p:cNvSpPr>
          <p:nvPr>
            <p:ph type="sldNum" sz="quarter" idx="12"/>
          </p:nvPr>
        </p:nvSpPr>
        <p:spPr/>
        <p:txBody>
          <a:bodyPr/>
          <a:lstStyle>
            <a:lvl1pPr>
              <a:defRPr/>
            </a:lvl1pPr>
          </a:lstStyle>
          <a:p>
            <a:pPr>
              <a:defRPr/>
            </a:pPr>
            <a:fld id="{9E13771F-1F0F-4615-8E25-5DA9EFB22772}" type="slidenum">
              <a:rPr lang="en-US" altLang="en-US"/>
              <a:pPr>
                <a:defRPr/>
              </a:pPr>
              <a:t>‹#›</a:t>
            </a:fld>
            <a:endParaRPr lang="en-US" altLang="en-US"/>
          </a:p>
        </p:txBody>
      </p:sp>
    </p:spTree>
    <p:extLst>
      <p:ext uri="{BB962C8B-B14F-4D97-AF65-F5344CB8AC3E}">
        <p14:creationId xmlns:p14="http://schemas.microsoft.com/office/powerpoint/2010/main" val="28101566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AE9DFAC-815F-4704-BBB0-B0478640154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A887CCD3-630B-42C9-883D-F05734234F3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FD4C6F3-BD1F-4353-ABD0-038442FEE13F}"/>
              </a:ext>
            </a:extLst>
          </p:cNvPr>
          <p:cNvSpPr>
            <a:spLocks noGrp="1"/>
          </p:cNvSpPr>
          <p:nvPr>
            <p:ph type="sldNum" sz="quarter" idx="12"/>
          </p:nvPr>
        </p:nvSpPr>
        <p:spPr/>
        <p:txBody>
          <a:bodyPr/>
          <a:lstStyle>
            <a:lvl1pPr>
              <a:defRPr/>
            </a:lvl1pPr>
          </a:lstStyle>
          <a:p>
            <a:pPr>
              <a:defRPr/>
            </a:pPr>
            <a:fld id="{DF53C4A6-3C98-4B96-9F2E-625811140627}" type="slidenum">
              <a:rPr lang="en-US" altLang="en-US"/>
              <a:pPr>
                <a:defRPr/>
              </a:pPr>
              <a:t>‹#›</a:t>
            </a:fld>
            <a:endParaRPr lang="en-US" altLang="en-US"/>
          </a:p>
        </p:txBody>
      </p:sp>
    </p:spTree>
    <p:extLst>
      <p:ext uri="{BB962C8B-B14F-4D97-AF65-F5344CB8AC3E}">
        <p14:creationId xmlns:p14="http://schemas.microsoft.com/office/powerpoint/2010/main" val="1713881229"/>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5C977A-EAA8-4E41-B519-AD45DEF7C87D}"/>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Date Placeholder 1">
            <a:extLst>
              <a:ext uri="{FF2B5EF4-FFF2-40B4-BE49-F238E27FC236}">
                <a16:creationId xmlns:a16="http://schemas.microsoft.com/office/drawing/2014/main" id="{F52033B9-D68D-4F53-9F99-29B752D83F6F}"/>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591CAD33-CA4A-4633-9135-CC33F5F6427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7FF1D24D-BAFB-49AA-B04D-016302570B5C}"/>
              </a:ext>
            </a:extLst>
          </p:cNvPr>
          <p:cNvSpPr>
            <a:spLocks noGrp="1"/>
          </p:cNvSpPr>
          <p:nvPr>
            <p:ph type="sldNum" sz="quarter" idx="12"/>
          </p:nvPr>
        </p:nvSpPr>
        <p:spPr/>
        <p:txBody>
          <a:bodyPr/>
          <a:lstStyle>
            <a:lvl1pPr>
              <a:defRPr/>
            </a:lvl1pPr>
          </a:lstStyle>
          <a:p>
            <a:pPr>
              <a:defRPr/>
            </a:pPr>
            <a:fld id="{C31ED4B7-C589-4A73-8CC4-1DADF05F1CBC}" type="slidenum">
              <a:rPr lang="en-US" altLang="en-US"/>
              <a:pPr>
                <a:defRPr/>
              </a:pPr>
              <a:t>‹#›</a:t>
            </a:fld>
            <a:endParaRPr lang="en-US" altLang="en-US"/>
          </a:p>
        </p:txBody>
      </p:sp>
    </p:spTree>
    <p:extLst>
      <p:ext uri="{BB962C8B-B14F-4D97-AF65-F5344CB8AC3E}">
        <p14:creationId xmlns:p14="http://schemas.microsoft.com/office/powerpoint/2010/main" val="660413264"/>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ADB41D-4044-43EA-A4F0-49C645DCC3CE}"/>
              </a:ext>
            </a:extLst>
          </p:cNvPr>
          <p:cNvSpPr/>
          <p:nvPr/>
        </p:nvSpPr>
        <p:spPr>
          <a:xfrm>
            <a:off x="0" y="0"/>
            <a:ext cx="465455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73" y="786384"/>
            <a:ext cx="3517567" cy="2093975"/>
          </a:xfrm>
        </p:spPr>
        <p:txBody>
          <a:bodyPr/>
          <a:lstStyle>
            <a:lvl1pPr>
              <a:lnSpc>
                <a:spcPct val="90000"/>
              </a:lnSpc>
              <a:defRPr sz="2925"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7" y="812806"/>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9" y="3043057"/>
            <a:ext cx="3517567" cy="3064505"/>
          </a:xfrm>
        </p:spPr>
        <p:txBody>
          <a:bodyPr lIns="91440" rIns="91440"/>
          <a:lstStyle>
            <a:lvl1pPr marL="0" indent="0">
              <a:buNone/>
              <a:defRPr sz="1463">
                <a:solidFill>
                  <a:srgbClr val="FFFFFF"/>
                </a:solidFill>
              </a:defRPr>
            </a:lvl1pPr>
            <a:lvl2pPr marL="371474" indent="0">
              <a:buNone/>
              <a:defRPr sz="975"/>
            </a:lvl2pPr>
            <a:lvl3pPr marL="742950" indent="0">
              <a:buNone/>
              <a:defRPr sz="813"/>
            </a:lvl3pPr>
            <a:lvl4pPr marL="1114425" indent="0">
              <a:buNone/>
              <a:defRPr sz="731"/>
            </a:lvl4pPr>
            <a:lvl5pPr marL="1485901" indent="0">
              <a:buNone/>
              <a:defRPr sz="731"/>
            </a:lvl5pPr>
            <a:lvl6pPr marL="1857375" indent="0">
              <a:buNone/>
              <a:defRPr sz="731"/>
            </a:lvl6pPr>
            <a:lvl7pPr marL="2228851" indent="0">
              <a:buNone/>
              <a:defRPr sz="731"/>
            </a:lvl7pPr>
            <a:lvl8pPr marL="2600325" indent="0">
              <a:buNone/>
              <a:defRPr sz="731"/>
            </a:lvl8pPr>
            <a:lvl9pPr marL="2971799" indent="0">
              <a:buNone/>
              <a:defRPr sz="731"/>
            </a:lvl9pPr>
          </a:lstStyle>
          <a:p>
            <a:pPr lvl="0"/>
            <a:r>
              <a:rPr lang="en-US"/>
              <a:t>Click to edit Master text styles</a:t>
            </a:r>
          </a:p>
        </p:txBody>
      </p:sp>
      <p:sp>
        <p:nvSpPr>
          <p:cNvPr id="6" name="Date Placeholder 4">
            <a:extLst>
              <a:ext uri="{FF2B5EF4-FFF2-40B4-BE49-F238E27FC236}">
                <a16:creationId xmlns:a16="http://schemas.microsoft.com/office/drawing/2014/main" id="{05E14995-C4FF-4EEF-80A4-B08DF5050506}"/>
              </a:ext>
            </a:extLst>
          </p:cNvPr>
          <p:cNvSpPr>
            <a:spLocks noGrp="1"/>
          </p:cNvSpPr>
          <p:nvPr>
            <p:ph type="dt" sz="half" idx="10"/>
          </p:nvPr>
        </p:nvSpPr>
        <p:spPr>
          <a:xfrm>
            <a:off x="642938" y="6446838"/>
            <a:ext cx="3517900" cy="365125"/>
          </a:xfrm>
        </p:spPr>
        <p:txBody>
          <a:bodyPr/>
          <a:lstStyle>
            <a:lvl1pPr algn="l">
              <a:defRPr/>
            </a:lvl1pPr>
          </a:lstStyle>
          <a:p>
            <a:pPr>
              <a:defRPr/>
            </a:pPr>
            <a:endParaRPr lang="en-US"/>
          </a:p>
        </p:txBody>
      </p:sp>
      <p:sp>
        <p:nvSpPr>
          <p:cNvPr id="7" name="Footer Placeholder 5">
            <a:extLst>
              <a:ext uri="{FF2B5EF4-FFF2-40B4-BE49-F238E27FC236}">
                <a16:creationId xmlns:a16="http://schemas.microsoft.com/office/drawing/2014/main" id="{5A73037C-C64B-48F9-9F53-B7248FFA693E}"/>
              </a:ext>
            </a:extLst>
          </p:cNvPr>
          <p:cNvSpPr>
            <a:spLocks noGrp="1"/>
          </p:cNvSpPr>
          <p:nvPr>
            <p:ph type="ftr" sz="quarter" idx="11"/>
          </p:nvPr>
        </p:nvSpPr>
        <p:spPr>
          <a:xfrm>
            <a:off x="5459413" y="6446838"/>
            <a:ext cx="5334000" cy="365125"/>
          </a:xfrm>
        </p:spPr>
        <p:txBody>
          <a:bodyPr/>
          <a:lstStyle>
            <a:lvl1pPr algn="l">
              <a:defRPr>
                <a:solidFill>
                  <a:schemeClr val="tx2"/>
                </a:solidFill>
              </a:defRPr>
            </a:lvl1pPr>
          </a:lstStyle>
          <a:p>
            <a:pPr>
              <a:defRPr/>
            </a:pPr>
            <a:endParaRPr lang="en-US"/>
          </a:p>
        </p:txBody>
      </p:sp>
      <p:sp>
        <p:nvSpPr>
          <p:cNvPr id="8" name="Slide Number Placeholder 6">
            <a:extLst>
              <a:ext uri="{FF2B5EF4-FFF2-40B4-BE49-F238E27FC236}">
                <a16:creationId xmlns:a16="http://schemas.microsoft.com/office/drawing/2014/main" id="{27D1FD9A-2174-420F-8F2F-4CA6BEC1CBCF}"/>
              </a:ext>
            </a:extLst>
          </p:cNvPr>
          <p:cNvSpPr>
            <a:spLocks noGrp="1"/>
          </p:cNvSpPr>
          <p:nvPr>
            <p:ph type="sldNum" sz="quarter" idx="12"/>
          </p:nvPr>
        </p:nvSpPr>
        <p:spPr/>
        <p:txBody>
          <a:bodyPr/>
          <a:lstStyle>
            <a:lvl1pPr>
              <a:defRPr>
                <a:solidFill>
                  <a:schemeClr val="tx2"/>
                </a:solidFill>
              </a:defRPr>
            </a:lvl1pPr>
          </a:lstStyle>
          <a:p>
            <a:pPr>
              <a:defRPr/>
            </a:pPr>
            <a:fld id="{4ACCC4CB-0984-4DF5-94B9-68A0E864E8CD}" type="slidenum">
              <a:rPr lang="en-US" altLang="en-US"/>
              <a:pPr>
                <a:defRPr/>
              </a:pPr>
              <a:t>‹#›</a:t>
            </a:fld>
            <a:endParaRPr lang="en-US" altLang="en-US"/>
          </a:p>
        </p:txBody>
      </p:sp>
    </p:spTree>
    <p:extLst>
      <p:ext uri="{BB962C8B-B14F-4D97-AF65-F5344CB8AC3E}">
        <p14:creationId xmlns:p14="http://schemas.microsoft.com/office/powerpoint/2010/main" val="3552375411"/>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22F2A9-4012-413B-827C-D12766C219EB}"/>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8" y="0"/>
            <a:ext cx="12191985" cy="4578350"/>
          </a:xfrm>
          <a:solidFill>
            <a:schemeClr val="bg1">
              <a:lumMod val="85000"/>
            </a:schemeClr>
          </a:solidFill>
        </p:spPr>
        <p:txBody>
          <a:bodyPr lIns="457200" tIns="457200" rtlCol="0">
            <a:normAutofit/>
          </a:bodyPr>
          <a:lstStyle>
            <a:lvl1pPr marL="0" indent="0">
              <a:buNone/>
              <a:defRPr sz="2600"/>
            </a:lvl1pPr>
            <a:lvl2pPr marL="371474" indent="0">
              <a:buNone/>
              <a:defRPr sz="2275"/>
            </a:lvl2pPr>
            <a:lvl3pPr marL="742950" indent="0">
              <a:buNone/>
              <a:defRPr sz="1950"/>
            </a:lvl3pPr>
            <a:lvl4pPr marL="1114425" indent="0">
              <a:buNone/>
              <a:defRPr sz="1625"/>
            </a:lvl4pPr>
            <a:lvl5pPr marL="1485901" indent="0">
              <a:buNone/>
              <a:defRPr sz="1625"/>
            </a:lvl5pPr>
            <a:lvl6pPr marL="1857375" indent="0">
              <a:buNone/>
              <a:defRPr sz="1625"/>
            </a:lvl6pPr>
            <a:lvl7pPr marL="2228851" indent="0">
              <a:buNone/>
              <a:defRPr sz="1625"/>
            </a:lvl7pPr>
            <a:lvl8pPr marL="2600325" indent="0">
              <a:buNone/>
              <a:defRPr sz="1625"/>
            </a:lvl8pPr>
            <a:lvl9pPr marL="2971799" indent="0">
              <a:buNone/>
              <a:defRPr sz="1625"/>
            </a:lvl9pPr>
          </a:lstStyle>
          <a:p>
            <a:pPr lvl="0"/>
            <a:r>
              <a:rPr lang="en-US" noProof="0"/>
              <a:t>Click icon to add picture</a:t>
            </a:r>
            <a:endParaRPr lang="en-US" noProof="0" dirty="0"/>
          </a:p>
        </p:txBody>
      </p:sp>
      <p:sp>
        <p:nvSpPr>
          <p:cNvPr id="2" name="Title 1"/>
          <p:cNvSpPr>
            <a:spLocks noGrp="1"/>
          </p:cNvSpPr>
          <p:nvPr>
            <p:ph type="title"/>
          </p:nvPr>
        </p:nvSpPr>
        <p:spPr>
          <a:xfrm>
            <a:off x="1097281" y="4799362"/>
            <a:ext cx="10113647" cy="743682"/>
          </a:xfrm>
        </p:spPr>
        <p:txBody>
          <a:bodyPr tIns="0" bIns="0">
            <a:noAutofit/>
          </a:bodyPr>
          <a:lstStyle>
            <a:lvl1pPr>
              <a:defRPr sz="2925"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80" y="5715000"/>
            <a:ext cx="10113264" cy="609600"/>
          </a:xfrm>
        </p:spPr>
        <p:txBody>
          <a:bodyPr lIns="91440" tIns="0" rIns="91440" bIns="0"/>
          <a:lstStyle>
            <a:lvl1pPr marL="0" indent="0">
              <a:spcBef>
                <a:spcPts val="0"/>
              </a:spcBef>
              <a:spcAft>
                <a:spcPts val="488"/>
              </a:spcAft>
              <a:buNone/>
              <a:defRPr sz="1463">
                <a:solidFill>
                  <a:srgbClr val="FFFFFF"/>
                </a:solidFill>
              </a:defRPr>
            </a:lvl1pPr>
            <a:lvl2pPr marL="371474" indent="0">
              <a:buNone/>
              <a:defRPr sz="975"/>
            </a:lvl2pPr>
            <a:lvl3pPr marL="742950" indent="0">
              <a:buNone/>
              <a:defRPr sz="813"/>
            </a:lvl3pPr>
            <a:lvl4pPr marL="1114425" indent="0">
              <a:buNone/>
              <a:defRPr sz="731"/>
            </a:lvl4pPr>
            <a:lvl5pPr marL="1485901" indent="0">
              <a:buNone/>
              <a:defRPr sz="731"/>
            </a:lvl5pPr>
            <a:lvl6pPr marL="1857375" indent="0">
              <a:buNone/>
              <a:defRPr sz="731"/>
            </a:lvl6pPr>
            <a:lvl7pPr marL="2228851" indent="0">
              <a:buNone/>
              <a:defRPr sz="731"/>
            </a:lvl7pPr>
            <a:lvl8pPr marL="2600325" indent="0">
              <a:buNone/>
              <a:defRPr sz="731"/>
            </a:lvl8pPr>
            <a:lvl9pPr marL="2971799" indent="0">
              <a:buNone/>
              <a:defRPr sz="731"/>
            </a:lvl9pPr>
          </a:lstStyle>
          <a:p>
            <a:pPr lvl="0"/>
            <a:r>
              <a:rPr lang="en-US"/>
              <a:t>Click to edit Master text styles</a:t>
            </a:r>
          </a:p>
        </p:txBody>
      </p:sp>
      <p:sp>
        <p:nvSpPr>
          <p:cNvPr id="6" name="Date Placeholder 4">
            <a:extLst>
              <a:ext uri="{FF2B5EF4-FFF2-40B4-BE49-F238E27FC236}">
                <a16:creationId xmlns:a16="http://schemas.microsoft.com/office/drawing/2014/main" id="{B1B3B020-AC7E-478E-8C44-0E704B7D7620}"/>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7F232DE9-89CC-4E64-95FD-F3976E92F8F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AB62490-887C-406C-8A3F-E5F802BA0309}"/>
              </a:ext>
            </a:extLst>
          </p:cNvPr>
          <p:cNvSpPr>
            <a:spLocks noGrp="1"/>
          </p:cNvSpPr>
          <p:nvPr>
            <p:ph type="sldNum" sz="quarter" idx="12"/>
          </p:nvPr>
        </p:nvSpPr>
        <p:spPr/>
        <p:txBody>
          <a:bodyPr/>
          <a:lstStyle>
            <a:lvl1pPr>
              <a:defRPr/>
            </a:lvl1pPr>
          </a:lstStyle>
          <a:p>
            <a:pPr>
              <a:defRPr/>
            </a:pPr>
            <a:fld id="{C8F5EC36-4177-41E8-9502-8491B1B6FC3F}" type="slidenum">
              <a:rPr lang="en-US" altLang="en-US"/>
              <a:pPr>
                <a:defRPr/>
              </a:pPr>
              <a:t>‹#›</a:t>
            </a:fld>
            <a:endParaRPr lang="en-US" altLang="en-US"/>
          </a:p>
        </p:txBody>
      </p:sp>
    </p:spTree>
    <p:extLst>
      <p:ext uri="{BB962C8B-B14F-4D97-AF65-F5344CB8AC3E}">
        <p14:creationId xmlns:p14="http://schemas.microsoft.com/office/powerpoint/2010/main" val="88108472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834F83-5899-4816-8AE1-B9A991480BEF}"/>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EEAA7B3F-BB61-49BF-95BC-E16072F0F3F1}"/>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3D48A575-5C04-48E0-B35A-62E64A0CF773}"/>
              </a:ext>
            </a:extLst>
          </p:cNvPr>
          <p:cNvSpPr>
            <a:spLocks noGrp="1" noChangeArrowheads="1"/>
          </p:cNvSpPr>
          <p:nvPr>
            <p:ph type="body" idx="1"/>
          </p:nvPr>
        </p:nvSpPr>
        <p:spPr bwMode="auto">
          <a:xfrm>
            <a:off x="1096963" y="2108200"/>
            <a:ext cx="1005840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9D04AB2-1C27-4938-914E-68F546E7E756}"/>
              </a:ext>
            </a:extLst>
          </p:cNvPr>
          <p:cNvSpPr>
            <a:spLocks noGrp="1"/>
          </p:cNvSpPr>
          <p:nvPr>
            <p:ph type="dt" sz="half" idx="2"/>
          </p:nvPr>
        </p:nvSpPr>
        <p:spPr>
          <a:xfrm>
            <a:off x="8218488" y="6446838"/>
            <a:ext cx="2584450" cy="365125"/>
          </a:xfrm>
          <a:prstGeom prst="rect">
            <a:avLst/>
          </a:prstGeom>
        </p:spPr>
        <p:txBody>
          <a:bodyPr vert="horz" lIns="91440" tIns="45720" rIns="91440" bIns="45720" rtlCol="0" anchor="ctr"/>
          <a:lstStyle>
            <a:lvl1pPr algn="r" eaLnBrk="1" fontAlgn="auto" hangingPunct="1">
              <a:spcBef>
                <a:spcPts val="0"/>
              </a:spcBef>
              <a:spcAft>
                <a:spcPts val="0"/>
              </a:spcAft>
              <a:defRPr sz="650">
                <a:solidFill>
                  <a:srgbClr val="FFFFFF"/>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922D5414-FF5C-425A-9A6E-E81664E6865A}"/>
              </a:ext>
            </a:extLst>
          </p:cNvPr>
          <p:cNvSpPr>
            <a:spLocks noGrp="1"/>
          </p:cNvSpPr>
          <p:nvPr>
            <p:ph type="ftr" sz="quarter" idx="3"/>
          </p:nvPr>
        </p:nvSpPr>
        <p:spPr>
          <a:xfrm>
            <a:off x="1096963" y="6446838"/>
            <a:ext cx="6818312" cy="365125"/>
          </a:xfrm>
          <a:prstGeom prst="rect">
            <a:avLst/>
          </a:prstGeom>
        </p:spPr>
        <p:txBody>
          <a:bodyPr vert="horz" lIns="91440" tIns="45720" rIns="91440" bIns="45720" rtlCol="0" anchor="ctr"/>
          <a:lstStyle>
            <a:lvl1pPr algn="l" eaLnBrk="1" fontAlgn="auto" hangingPunct="1">
              <a:spcBef>
                <a:spcPts val="0"/>
              </a:spcBef>
              <a:spcAft>
                <a:spcPts val="0"/>
              </a:spcAft>
              <a:defRPr sz="650" cap="all" baseline="0">
                <a:solidFill>
                  <a:srgbClr val="FFFFFF"/>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D1E4BA8-DBD0-4440-A170-558B570DEB44}"/>
              </a:ext>
            </a:extLst>
          </p:cNvPr>
          <p:cNvSpPr>
            <a:spLocks noGrp="1"/>
          </p:cNvSpPr>
          <p:nvPr>
            <p:ph type="sldNum" sz="quarter" idx="4"/>
          </p:nvPr>
        </p:nvSpPr>
        <p:spPr>
          <a:xfrm>
            <a:off x="10993438" y="6446838"/>
            <a:ext cx="779462"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600">
                <a:solidFill>
                  <a:srgbClr val="FFFFFF"/>
                </a:solidFill>
              </a:defRPr>
            </a:lvl1pPr>
          </a:lstStyle>
          <a:p>
            <a:pPr>
              <a:defRPr/>
            </a:pPr>
            <a:fld id="{D7188D52-15AE-4079-899B-64E7F0785158}"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E3E5CA5D-262B-406A-82BC-572EF568A97F}"/>
              </a:ext>
            </a:extLst>
          </p:cNvPr>
          <p:cNvCxnSpPr/>
          <p:nvPr/>
        </p:nvCxnSpPr>
        <p:spPr>
          <a:xfrm>
            <a:off x="1193800" y="1897063"/>
            <a:ext cx="996632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32" r:id="rId1"/>
    <p:sldLayoutId id="2147484227" r:id="rId2"/>
    <p:sldLayoutId id="2147484233" r:id="rId3"/>
    <p:sldLayoutId id="2147484228" r:id="rId4"/>
    <p:sldLayoutId id="2147484229" r:id="rId5"/>
    <p:sldLayoutId id="2147484230" r:id="rId6"/>
    <p:sldLayoutId id="2147484234" r:id="rId7"/>
    <p:sldLayoutId id="2147484235" r:id="rId8"/>
    <p:sldLayoutId id="2147484236" r:id="rId9"/>
    <p:sldLayoutId id="2147484231" r:id="rId10"/>
    <p:sldLayoutId id="2147484237" r:id="rId11"/>
  </p:sldLayoutIdLst>
  <p:transition>
    <p:zoom/>
  </p:transition>
  <p:txStyles>
    <p:title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p:titleStyle>
    <p:bodyStyle>
      <a:lvl1pPr marL="73025" indent="-73025" algn="l" defTabSz="742950" rtl="0" eaLnBrk="1" fontAlgn="base" hangingPunct="1">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1" fontAlgn="base" hangingPunct="1">
        <a:spcBef>
          <a:spcPts val="163"/>
        </a:spcBef>
        <a:spcAft>
          <a:spcPts val="325"/>
        </a:spcAft>
        <a:buFont typeface="Calibri" panose="020F0502020204030204" pitchFamily="34" charset="0"/>
        <a:buChar char="◦"/>
        <a:defRPr sz="1400" kern="1200">
          <a:solidFill>
            <a:srgbClr val="404040"/>
          </a:solidFill>
          <a:latin typeface="+mn-lt"/>
          <a:ea typeface="+mn-ea"/>
          <a:cs typeface="+mn-cs"/>
        </a:defRPr>
      </a:lvl2pPr>
      <a:lvl3pPr marL="460375"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3pPr>
      <a:lvl4pPr marL="608013"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4pPr>
      <a:lvl5pPr marL="757238"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4"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1"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1"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799"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D23EBE2B-66A4-47CE-AD0C-C81CA3DE6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2B6CAAA-016B-4389-92FA-6A4C646DF394}"/>
              </a:ext>
            </a:extLst>
          </p:cNvPr>
          <p:cNvSpPr>
            <a:spLocks noGrp="1"/>
          </p:cNvSpPr>
          <p:nvPr>
            <p:ph type="ctrTitle"/>
          </p:nvPr>
        </p:nvSpPr>
        <p:spPr>
          <a:xfrm>
            <a:off x="487363" y="4116388"/>
            <a:ext cx="10637837" cy="1476375"/>
          </a:xfrm>
        </p:spPr>
        <p:txBody>
          <a:bodyPr anchor="t"/>
          <a:lstStyle/>
          <a:p>
            <a:pPr algn="ctr" eaLnBrk="1" fontAlgn="auto" hangingPunct="1">
              <a:spcAft>
                <a:spcPts val="0"/>
              </a:spcAft>
              <a:defRPr/>
            </a:pPr>
            <a:br>
              <a:rPr lang="en-US" sz="6600" dirty="0">
                <a:solidFill>
                  <a:schemeClr val="bg1"/>
                </a:solidFill>
              </a:rPr>
            </a:br>
            <a:endParaRPr lang="en-US" sz="2400" dirty="0">
              <a:solidFill>
                <a:schemeClr val="bg1"/>
              </a:solidFill>
            </a:endParaRPr>
          </a:p>
        </p:txBody>
      </p:sp>
      <p:sp>
        <p:nvSpPr>
          <p:cNvPr id="11" name="Title 1">
            <a:extLst>
              <a:ext uri="{FF2B5EF4-FFF2-40B4-BE49-F238E27FC236}">
                <a16:creationId xmlns:a16="http://schemas.microsoft.com/office/drawing/2014/main" id="{495BF284-4855-4B42-A392-5804AE62F348}"/>
              </a:ext>
            </a:extLst>
          </p:cNvPr>
          <p:cNvSpPr txBox="1">
            <a:spLocks/>
          </p:cNvSpPr>
          <p:nvPr/>
        </p:nvSpPr>
        <p:spPr>
          <a:xfrm>
            <a:off x="150813" y="271463"/>
            <a:ext cx="11553825" cy="42259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2" name="Title 1">
            <a:extLst>
              <a:ext uri="{FF2B5EF4-FFF2-40B4-BE49-F238E27FC236}">
                <a16:creationId xmlns:a16="http://schemas.microsoft.com/office/drawing/2014/main" id="{95250835-CB6A-4711-A4DE-D0210284A43F}"/>
              </a:ext>
            </a:extLst>
          </p:cNvPr>
          <p:cNvSpPr txBox="1">
            <a:spLocks/>
          </p:cNvSpPr>
          <p:nvPr/>
        </p:nvSpPr>
        <p:spPr>
          <a:xfrm>
            <a:off x="150813" y="1000125"/>
            <a:ext cx="11553825" cy="42259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5" name="Title 1">
            <a:extLst>
              <a:ext uri="{FF2B5EF4-FFF2-40B4-BE49-F238E27FC236}">
                <a16:creationId xmlns:a16="http://schemas.microsoft.com/office/drawing/2014/main" id="{CA3430BB-C08F-4DEF-9B37-4FAB8FE71B25}"/>
              </a:ext>
            </a:extLst>
          </p:cNvPr>
          <p:cNvSpPr txBox="1">
            <a:spLocks/>
          </p:cNvSpPr>
          <p:nvPr/>
        </p:nvSpPr>
        <p:spPr>
          <a:xfrm>
            <a:off x="8502650" y="6300788"/>
            <a:ext cx="11553825" cy="42259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WWW.JMCANTY.COM</a:t>
            </a:r>
          </a:p>
        </p:txBody>
      </p:sp>
      <p:sp>
        <p:nvSpPr>
          <p:cNvPr id="7" name="Title 1">
            <a:extLst>
              <a:ext uri="{FF2B5EF4-FFF2-40B4-BE49-F238E27FC236}">
                <a16:creationId xmlns:a16="http://schemas.microsoft.com/office/drawing/2014/main" id="{FFB1E571-8314-47EB-8C57-A95C962E1F7E}"/>
              </a:ext>
            </a:extLst>
          </p:cNvPr>
          <p:cNvSpPr txBox="1">
            <a:spLocks/>
          </p:cNvSpPr>
          <p:nvPr/>
        </p:nvSpPr>
        <p:spPr>
          <a:xfrm>
            <a:off x="1523999" y="2817813"/>
            <a:ext cx="10088563" cy="2387600"/>
          </a:xfrm>
          <a:prstGeom prst="rect">
            <a:avLst/>
          </a:prstGeom>
        </p:spPr>
        <p:txBody>
          <a:bodyPr vert="horz" lIns="91440" tIns="45720" rIns="91440" bIns="45720" rtlCol="0" anchor="b">
            <a:normAutofit/>
          </a:bodyPr>
          <a:lstStyle>
            <a:lvl1pPr algn="l" defTabSz="742950" rtl="0" eaLnBrk="1" fontAlgn="base" hangingPunct="1">
              <a:lnSpc>
                <a:spcPct val="90000"/>
              </a:lnSpc>
              <a:spcBef>
                <a:spcPct val="0"/>
              </a:spcBef>
              <a:spcAft>
                <a:spcPct val="0"/>
              </a:spcAft>
              <a:defRPr sz="6500" kern="1200" spc="-41" baseline="0">
                <a:solidFill>
                  <a:schemeClr val="tx1">
                    <a:lumMod val="85000"/>
                    <a:lumOff val="15000"/>
                  </a:schemeClr>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solidFill>
                  <a:schemeClr val="bg1"/>
                </a:solidFill>
              </a:rPr>
              <a:t>Drilling Mud Automation</a:t>
            </a:r>
            <a:br>
              <a:rPr lang="en-US" dirty="0">
                <a:solidFill>
                  <a:schemeClr val="bg1"/>
                </a:solidFill>
              </a:rPr>
            </a:br>
            <a:endParaRPr lang="en-US" sz="4400" dirty="0">
              <a:solidFill>
                <a:schemeClr val="bg1"/>
              </a:solidFill>
            </a:endParaRPr>
          </a:p>
        </p:txBody>
      </p:sp>
      <p:sp>
        <p:nvSpPr>
          <p:cNvPr id="8" name="Subtitle 2">
            <a:extLst>
              <a:ext uri="{FF2B5EF4-FFF2-40B4-BE49-F238E27FC236}">
                <a16:creationId xmlns:a16="http://schemas.microsoft.com/office/drawing/2014/main" id="{A2623C26-E3AC-454E-A201-2A60FAA555CA}"/>
              </a:ext>
            </a:extLst>
          </p:cNvPr>
          <p:cNvSpPr>
            <a:spLocks noGrp="1"/>
          </p:cNvSpPr>
          <p:nvPr>
            <p:ph type="subTitle" idx="1"/>
          </p:nvPr>
        </p:nvSpPr>
        <p:spPr>
          <a:xfrm>
            <a:off x="1580972" y="4871444"/>
            <a:ext cx="9937750" cy="1655762"/>
          </a:xfrm>
        </p:spPr>
        <p:txBody>
          <a:bodyPr/>
          <a:lstStyle/>
          <a:p>
            <a:endParaRPr lang="en-US" dirty="0"/>
          </a:p>
          <a:p>
            <a:r>
              <a:rPr lang="en-US" sz="2000" dirty="0">
                <a:solidFill>
                  <a:schemeClr val="bg1"/>
                </a:solidFill>
              </a:rPr>
              <a:t>ADVANCED MUD FLOW system – LOW FLOW TO HIGH FLOW</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Hardware – Jet Spray Ring</a:t>
            </a:r>
          </a:p>
        </p:txBody>
      </p:sp>
      <p:sp>
        <p:nvSpPr>
          <p:cNvPr id="14" name="TextBox 13">
            <a:extLst>
              <a:ext uri="{FF2B5EF4-FFF2-40B4-BE49-F238E27FC236}">
                <a16:creationId xmlns:a16="http://schemas.microsoft.com/office/drawing/2014/main" id="{E81DE5C2-D8FE-430A-8579-C071F41C41A3}"/>
              </a:ext>
            </a:extLst>
          </p:cNvPr>
          <p:cNvSpPr txBox="1"/>
          <p:nvPr/>
        </p:nvSpPr>
        <p:spPr>
          <a:xfrm>
            <a:off x="164453" y="2886888"/>
            <a:ext cx="11522722" cy="2923877"/>
          </a:xfrm>
          <a:prstGeom prst="rect">
            <a:avLst/>
          </a:prstGeom>
          <a:noFill/>
        </p:spPr>
        <p:txBody>
          <a:bodyPr wrap="square">
            <a:spAutoFit/>
          </a:bodyPr>
          <a:lstStyle/>
          <a:p>
            <a:pPr marL="342900" indent="-342900" algn="just" eaLnBrk="1" hangingPunct="1">
              <a:lnSpc>
                <a:spcPct val="100000"/>
              </a:lnSpc>
              <a:spcAft>
                <a:spcPts val="1200"/>
              </a:spcAft>
              <a:buFont typeface="Arial" panose="020B0604020202020204" pitchFamily="34" charset="0"/>
              <a:buChar char="•"/>
              <a:defRPr/>
            </a:pPr>
            <a:r>
              <a:rPr lang="en-US" altLang="en-US" sz="2000" dirty="0">
                <a:solidFill>
                  <a:schemeClr val="tx1">
                    <a:lumMod val="75000"/>
                    <a:lumOff val="25000"/>
                  </a:schemeClr>
                </a:solidFill>
              </a:rPr>
              <a:t>Jet Spray ring is used to keep the front of the camera clean to ensure </a:t>
            </a:r>
          </a:p>
          <a:p>
            <a:pPr algn="just" eaLnBrk="1" hangingPunct="1">
              <a:lnSpc>
                <a:spcPct val="100000"/>
              </a:lnSpc>
              <a:spcAft>
                <a:spcPts val="1200"/>
              </a:spcAft>
              <a:defRPr/>
            </a:pPr>
            <a:r>
              <a:rPr lang="en-US" altLang="en-US" sz="2000" dirty="0">
                <a:solidFill>
                  <a:schemeClr val="tx1">
                    <a:lumMod val="75000"/>
                    <a:lumOff val="25000"/>
                  </a:schemeClr>
                </a:solidFill>
              </a:rPr>
              <a:t>a constant clear view</a:t>
            </a:r>
          </a:p>
          <a:p>
            <a:pPr marL="342900" indent="-342900" algn="just" eaLnBrk="1" hangingPunct="1">
              <a:lnSpc>
                <a:spcPct val="100000"/>
              </a:lnSpc>
              <a:buFont typeface="Arial" panose="020B0604020202020204" pitchFamily="34" charset="0"/>
              <a:buChar char="•"/>
              <a:defRPr/>
            </a:pPr>
            <a:r>
              <a:rPr lang="en-US" altLang="en-US" sz="2000" dirty="0">
                <a:solidFill>
                  <a:schemeClr val="tx1">
                    <a:lumMod val="75000"/>
                    <a:lumOff val="25000"/>
                  </a:schemeClr>
                </a:solidFill>
              </a:rPr>
              <a:t>Generates a high pressure vortex rinsing action to remove tough </a:t>
            </a:r>
          </a:p>
          <a:p>
            <a:pPr algn="just" eaLnBrk="1" hangingPunct="1">
              <a:lnSpc>
                <a:spcPct val="100000"/>
              </a:lnSpc>
              <a:defRPr/>
            </a:pPr>
            <a:r>
              <a:rPr lang="en-US" altLang="en-US" sz="2000" dirty="0">
                <a:solidFill>
                  <a:schemeClr val="tx1">
                    <a:lumMod val="75000"/>
                    <a:lumOff val="25000"/>
                  </a:schemeClr>
                </a:solidFill>
              </a:rPr>
              <a:t>deposits from mud flow camera system process window</a:t>
            </a:r>
          </a:p>
          <a:p>
            <a:pPr algn="just" eaLnBrk="1" hangingPunct="1">
              <a:lnSpc>
                <a:spcPct val="100000"/>
              </a:lnSpc>
              <a:defRPr/>
            </a:pPr>
            <a:endParaRPr lang="en-US" altLang="en-US" sz="2000" dirty="0">
              <a:solidFill>
                <a:schemeClr val="tx1">
                  <a:lumMod val="75000"/>
                  <a:lumOff val="25000"/>
                </a:schemeClr>
              </a:solidFill>
              <a:latin typeface="+mn-lt"/>
            </a:endParaRPr>
          </a:p>
          <a:p>
            <a:pPr marL="342900" indent="-342900" algn="l">
              <a:buFont typeface="Arial" panose="020B0604020202020204" pitchFamily="34" charset="0"/>
              <a:buChar char="•"/>
            </a:pPr>
            <a:r>
              <a:rPr lang="en-US" sz="2000" dirty="0">
                <a:solidFill>
                  <a:schemeClr val="tx1">
                    <a:lumMod val="75000"/>
                    <a:lumOff val="25000"/>
                  </a:schemeClr>
                </a:solidFill>
                <a:latin typeface="+mn-lt"/>
              </a:rPr>
              <a:t>Fully automated cleaning system</a:t>
            </a:r>
            <a:endParaRPr lang="en-US" sz="2000" i="0" u="none" strike="noStrike" baseline="0" dirty="0">
              <a:solidFill>
                <a:schemeClr val="tx1">
                  <a:lumMod val="75000"/>
                  <a:lumOff val="25000"/>
                </a:schemeClr>
              </a:solidFill>
              <a:latin typeface="+mn-lt"/>
            </a:endParaRPr>
          </a:p>
          <a:p>
            <a:pPr algn="l"/>
            <a:endParaRPr lang="en-US" sz="2000" i="0" u="none" strike="noStrike" baseline="0" dirty="0">
              <a:solidFill>
                <a:schemeClr val="tx1">
                  <a:lumMod val="75000"/>
                  <a:lumOff val="25000"/>
                </a:schemeClr>
              </a:solidFill>
              <a:latin typeface="+mn-lt"/>
            </a:endParaRPr>
          </a:p>
          <a:p>
            <a:pPr algn="l"/>
            <a:endParaRPr lang="en-US" altLang="en-US" sz="2400" dirty="0">
              <a:solidFill>
                <a:schemeClr val="tx1">
                  <a:lumMod val="75000"/>
                  <a:lumOff val="25000"/>
                </a:schemeClr>
              </a:solidFill>
              <a:latin typeface="+mn-lt"/>
            </a:endParaRPr>
          </a:p>
        </p:txBody>
      </p:sp>
      <p:pic>
        <p:nvPicPr>
          <p:cNvPr id="2" name="Picture 5">
            <a:extLst>
              <a:ext uri="{FF2B5EF4-FFF2-40B4-BE49-F238E27FC236}">
                <a16:creationId xmlns:a16="http://schemas.microsoft.com/office/drawing/2014/main" id="{39C516A3-ECFC-4911-86EA-36DE6019A9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553762"/>
            <a:ext cx="2057400" cy="184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44EF548-AC3F-4581-B191-F3918819323F}"/>
              </a:ext>
            </a:extLst>
          </p:cNvPr>
          <p:cNvPicPr>
            <a:picLocks noChangeAspect="1"/>
          </p:cNvPicPr>
          <p:nvPr/>
        </p:nvPicPr>
        <p:blipFill>
          <a:blip r:embed="rId4"/>
          <a:stretch>
            <a:fillRect/>
          </a:stretch>
        </p:blipFill>
        <p:spPr>
          <a:xfrm>
            <a:off x="9421812" y="1793875"/>
            <a:ext cx="1714500" cy="4476750"/>
          </a:xfrm>
          <a:prstGeom prst="rect">
            <a:avLst/>
          </a:prstGeom>
        </p:spPr>
      </p:pic>
    </p:spTree>
    <p:extLst>
      <p:ext uri="{BB962C8B-B14F-4D97-AF65-F5344CB8AC3E}">
        <p14:creationId xmlns:p14="http://schemas.microsoft.com/office/powerpoint/2010/main" val="789649501"/>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Mounting Configuration</a:t>
            </a:r>
          </a:p>
        </p:txBody>
      </p:sp>
      <p:pic>
        <p:nvPicPr>
          <p:cNvPr id="13" name="Content Placeholder 3">
            <a:extLst>
              <a:ext uri="{FF2B5EF4-FFF2-40B4-BE49-F238E27FC236}">
                <a16:creationId xmlns:a16="http://schemas.microsoft.com/office/drawing/2014/main" id="{0A5516E0-BD59-431F-B0B4-76533B19C28B}"/>
              </a:ext>
            </a:extLst>
          </p:cNvPr>
          <p:cNvPicPr>
            <a:picLocks noChangeAspect="1"/>
          </p:cNvPicPr>
          <p:nvPr/>
        </p:nvPicPr>
        <p:blipFill>
          <a:blip r:embed="rId3"/>
          <a:stretch>
            <a:fillRect/>
          </a:stretch>
        </p:blipFill>
        <p:spPr>
          <a:xfrm>
            <a:off x="835822" y="2332037"/>
            <a:ext cx="3922360" cy="3657600"/>
          </a:xfrm>
          <a:prstGeom prst="rect">
            <a:avLst/>
          </a:prstGeom>
        </p:spPr>
      </p:pic>
      <p:pic>
        <p:nvPicPr>
          <p:cNvPr id="3" name="Picture 2">
            <a:extLst>
              <a:ext uri="{FF2B5EF4-FFF2-40B4-BE49-F238E27FC236}">
                <a16:creationId xmlns:a16="http://schemas.microsoft.com/office/drawing/2014/main" id="{645D2D74-D80E-47E7-9A97-5F2D8CA7A66B}"/>
              </a:ext>
            </a:extLst>
          </p:cNvPr>
          <p:cNvPicPr>
            <a:picLocks noChangeAspect="1"/>
          </p:cNvPicPr>
          <p:nvPr/>
        </p:nvPicPr>
        <p:blipFill>
          <a:blip r:embed="rId4"/>
          <a:stretch>
            <a:fillRect/>
          </a:stretch>
        </p:blipFill>
        <p:spPr>
          <a:xfrm>
            <a:off x="5290467" y="2355449"/>
            <a:ext cx="5978485" cy="2497540"/>
          </a:xfrm>
          <a:prstGeom prst="rect">
            <a:avLst/>
          </a:prstGeom>
        </p:spPr>
      </p:pic>
      <p:sp>
        <p:nvSpPr>
          <p:cNvPr id="17" name="TextBox 16">
            <a:extLst>
              <a:ext uri="{FF2B5EF4-FFF2-40B4-BE49-F238E27FC236}">
                <a16:creationId xmlns:a16="http://schemas.microsoft.com/office/drawing/2014/main" id="{284224F1-0858-41E0-9D34-94CA3A0210D7}"/>
              </a:ext>
            </a:extLst>
          </p:cNvPr>
          <p:cNvSpPr txBox="1"/>
          <p:nvPr/>
        </p:nvSpPr>
        <p:spPr>
          <a:xfrm>
            <a:off x="4758182" y="4825147"/>
            <a:ext cx="7367143" cy="1538883"/>
          </a:xfrm>
          <a:prstGeom prst="rect">
            <a:avLst/>
          </a:prstGeom>
          <a:noFill/>
        </p:spPr>
        <p:txBody>
          <a:bodyPr wrap="square">
            <a:spAutoFit/>
          </a:bodyPr>
          <a:lstStyle/>
          <a:p>
            <a:pPr marL="342900" indent="-342900" algn="just" eaLnBrk="1" hangingPunct="1">
              <a:lnSpc>
                <a:spcPct val="100000"/>
              </a:lnSpc>
              <a:spcAft>
                <a:spcPts val="1200"/>
              </a:spcAft>
              <a:buFont typeface="Arial" panose="020B0604020202020204" pitchFamily="34" charset="0"/>
              <a:buChar char="•"/>
              <a:defRPr/>
            </a:pPr>
            <a:r>
              <a:rPr lang="en-US" altLang="en-US" dirty="0">
                <a:solidFill>
                  <a:schemeClr val="tx1">
                    <a:lumMod val="75000"/>
                    <a:lumOff val="25000"/>
                  </a:schemeClr>
                </a:solidFill>
              </a:rPr>
              <a:t>AI Software algorithm measures the height of the fluid from the internal wall of the pipe</a:t>
            </a:r>
          </a:p>
          <a:p>
            <a:pPr marL="342900" indent="-342900" algn="just" eaLnBrk="1" hangingPunct="1">
              <a:lnSpc>
                <a:spcPct val="100000"/>
              </a:lnSpc>
              <a:spcAft>
                <a:spcPts val="1200"/>
              </a:spcAft>
              <a:buFont typeface="Arial" panose="020B0604020202020204" pitchFamily="34" charset="0"/>
              <a:buChar char="•"/>
              <a:defRPr/>
            </a:pPr>
            <a:r>
              <a:rPr lang="en-US" altLang="en-US" dirty="0">
                <a:solidFill>
                  <a:schemeClr val="tx1">
                    <a:lumMod val="75000"/>
                    <a:lumOff val="25000"/>
                  </a:schemeClr>
                </a:solidFill>
              </a:rPr>
              <a:t>Surface Velocity Tracking</a:t>
            </a:r>
          </a:p>
          <a:p>
            <a:pPr marL="342900" indent="-342900" algn="just" eaLnBrk="1" hangingPunct="1">
              <a:lnSpc>
                <a:spcPct val="100000"/>
              </a:lnSpc>
              <a:spcAft>
                <a:spcPts val="1200"/>
              </a:spcAft>
              <a:buFont typeface="Arial" panose="020B0604020202020204" pitchFamily="34" charset="0"/>
              <a:buChar char="•"/>
              <a:defRPr/>
            </a:pPr>
            <a:r>
              <a:rPr lang="en-US" altLang="en-US" dirty="0">
                <a:solidFill>
                  <a:schemeClr val="tx1">
                    <a:lumMod val="75000"/>
                    <a:lumOff val="25000"/>
                  </a:schemeClr>
                </a:solidFill>
              </a:rPr>
              <a:t>Non Contact Measurement – No drift in calibration over </a:t>
            </a:r>
            <a:r>
              <a:rPr lang="en-US" altLang="en-US" sz="2000" dirty="0">
                <a:solidFill>
                  <a:schemeClr val="tx1">
                    <a:lumMod val="75000"/>
                    <a:lumOff val="25000"/>
                  </a:schemeClr>
                </a:solidFill>
              </a:rPr>
              <a:t>time</a:t>
            </a:r>
          </a:p>
        </p:txBody>
      </p:sp>
    </p:spTree>
    <p:extLst>
      <p:ext uri="{BB962C8B-B14F-4D97-AF65-F5344CB8AC3E}">
        <p14:creationId xmlns:p14="http://schemas.microsoft.com/office/powerpoint/2010/main" val="1329452799"/>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Mounting Configuration</a:t>
            </a:r>
          </a:p>
        </p:txBody>
      </p:sp>
      <p:sp>
        <p:nvSpPr>
          <p:cNvPr id="17" name="TextBox 16">
            <a:extLst>
              <a:ext uri="{FF2B5EF4-FFF2-40B4-BE49-F238E27FC236}">
                <a16:creationId xmlns:a16="http://schemas.microsoft.com/office/drawing/2014/main" id="{284224F1-0858-41E0-9D34-94CA3A0210D7}"/>
              </a:ext>
            </a:extLst>
          </p:cNvPr>
          <p:cNvSpPr txBox="1"/>
          <p:nvPr/>
        </p:nvSpPr>
        <p:spPr>
          <a:xfrm>
            <a:off x="3754208" y="2782321"/>
            <a:ext cx="4683583" cy="2708434"/>
          </a:xfrm>
          <a:prstGeom prst="rect">
            <a:avLst/>
          </a:prstGeom>
          <a:noFill/>
        </p:spPr>
        <p:txBody>
          <a:bodyPr wrap="square">
            <a:spAutoFit/>
          </a:bodyPr>
          <a:lstStyle/>
          <a:p>
            <a:pPr marL="342900" indent="-342900" algn="just" eaLnBrk="1" hangingPunct="1">
              <a:lnSpc>
                <a:spcPct val="100000"/>
              </a:lnSpc>
              <a:spcAft>
                <a:spcPts val="1200"/>
              </a:spcAft>
              <a:buFont typeface="Arial" panose="020B0604020202020204" pitchFamily="34" charset="0"/>
              <a:buChar char="•"/>
              <a:defRPr/>
            </a:pPr>
            <a:r>
              <a:rPr lang="en-US" altLang="en-US" sz="2000" dirty="0">
                <a:solidFill>
                  <a:schemeClr val="tx1">
                    <a:lumMod val="75000"/>
                    <a:lumOff val="25000"/>
                  </a:schemeClr>
                </a:solidFill>
              </a:rPr>
              <a:t>Reference probe (optional) for camera installation at top dead </a:t>
            </a:r>
            <a:r>
              <a:rPr lang="en-US" altLang="en-US" sz="2000" dirty="0" err="1">
                <a:solidFill>
                  <a:schemeClr val="tx1">
                    <a:lumMod val="75000"/>
                    <a:lumOff val="25000"/>
                  </a:schemeClr>
                </a:solidFill>
              </a:rPr>
              <a:t>centre</a:t>
            </a:r>
            <a:r>
              <a:rPr lang="en-US" altLang="en-US" sz="2000" dirty="0">
                <a:solidFill>
                  <a:schemeClr val="tx1">
                    <a:lumMod val="75000"/>
                    <a:lumOff val="25000"/>
                  </a:schemeClr>
                </a:solidFill>
              </a:rPr>
              <a:t> (TDC) of the pipe. </a:t>
            </a:r>
          </a:p>
          <a:p>
            <a:pPr algn="just" eaLnBrk="1" hangingPunct="1">
              <a:lnSpc>
                <a:spcPct val="100000"/>
              </a:lnSpc>
              <a:spcAft>
                <a:spcPts val="1200"/>
              </a:spcAft>
              <a:defRPr/>
            </a:pPr>
            <a:endParaRPr lang="en-US" altLang="en-US" sz="2000" dirty="0">
              <a:solidFill>
                <a:schemeClr val="tx1">
                  <a:lumMod val="75000"/>
                  <a:lumOff val="25000"/>
                </a:schemeClr>
              </a:solidFill>
            </a:endParaRPr>
          </a:p>
          <a:p>
            <a:pPr marL="342900" indent="-342900" algn="just" eaLnBrk="1" hangingPunct="1">
              <a:lnSpc>
                <a:spcPct val="100000"/>
              </a:lnSpc>
              <a:spcAft>
                <a:spcPts val="1200"/>
              </a:spcAft>
              <a:buFont typeface="Arial" panose="020B0604020202020204" pitchFamily="34" charset="0"/>
              <a:buChar char="•"/>
              <a:defRPr/>
            </a:pPr>
            <a:r>
              <a:rPr lang="en-US" altLang="en-US" sz="2000" dirty="0">
                <a:solidFill>
                  <a:schemeClr val="tx1">
                    <a:lumMod val="75000"/>
                    <a:lumOff val="25000"/>
                  </a:schemeClr>
                </a:solidFill>
              </a:rPr>
              <a:t>Increased Max Flow Rate  measurement.</a:t>
            </a:r>
          </a:p>
          <a:p>
            <a:pPr algn="just" eaLnBrk="1" hangingPunct="1">
              <a:lnSpc>
                <a:spcPct val="100000"/>
              </a:lnSpc>
              <a:spcAft>
                <a:spcPts val="1200"/>
              </a:spcAft>
              <a:defRPr/>
            </a:pPr>
            <a:endParaRPr lang="en-US" altLang="en-US" sz="2000" dirty="0">
              <a:solidFill>
                <a:schemeClr val="tx1">
                  <a:lumMod val="75000"/>
                  <a:lumOff val="25000"/>
                </a:schemeClr>
              </a:solidFill>
            </a:endParaRPr>
          </a:p>
        </p:txBody>
      </p:sp>
      <p:pic>
        <p:nvPicPr>
          <p:cNvPr id="4" name="Picture 3">
            <a:extLst>
              <a:ext uri="{FF2B5EF4-FFF2-40B4-BE49-F238E27FC236}">
                <a16:creationId xmlns:a16="http://schemas.microsoft.com/office/drawing/2014/main" id="{E6EEE7F6-A28E-4F8F-A146-05D04DD41251}"/>
              </a:ext>
            </a:extLst>
          </p:cNvPr>
          <p:cNvPicPr>
            <a:picLocks noChangeAspect="1"/>
          </p:cNvPicPr>
          <p:nvPr/>
        </p:nvPicPr>
        <p:blipFill>
          <a:blip r:embed="rId3"/>
          <a:stretch>
            <a:fillRect/>
          </a:stretch>
        </p:blipFill>
        <p:spPr>
          <a:xfrm>
            <a:off x="8539607" y="2786986"/>
            <a:ext cx="2596705" cy="3407554"/>
          </a:xfrm>
          <a:prstGeom prst="rect">
            <a:avLst/>
          </a:prstGeom>
        </p:spPr>
      </p:pic>
      <p:pic>
        <p:nvPicPr>
          <p:cNvPr id="5" name="Picture 4">
            <a:extLst>
              <a:ext uri="{FF2B5EF4-FFF2-40B4-BE49-F238E27FC236}">
                <a16:creationId xmlns:a16="http://schemas.microsoft.com/office/drawing/2014/main" id="{76171EDF-2684-4A5E-BD1D-AA0849361205}"/>
              </a:ext>
            </a:extLst>
          </p:cNvPr>
          <p:cNvPicPr>
            <a:picLocks noChangeAspect="1"/>
          </p:cNvPicPr>
          <p:nvPr/>
        </p:nvPicPr>
        <p:blipFill>
          <a:blip r:embed="rId4"/>
          <a:stretch>
            <a:fillRect/>
          </a:stretch>
        </p:blipFill>
        <p:spPr>
          <a:xfrm>
            <a:off x="515861" y="2862170"/>
            <a:ext cx="3238347" cy="3164985"/>
          </a:xfrm>
          <a:prstGeom prst="rect">
            <a:avLst/>
          </a:prstGeom>
        </p:spPr>
      </p:pic>
    </p:spTree>
    <p:extLst>
      <p:ext uri="{BB962C8B-B14F-4D97-AF65-F5344CB8AC3E}">
        <p14:creationId xmlns:p14="http://schemas.microsoft.com/office/powerpoint/2010/main" val="2925363346"/>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2" name="Title 1">
            <a:extLst>
              <a:ext uri="{FF2B5EF4-FFF2-40B4-BE49-F238E27FC236}">
                <a16:creationId xmlns:a16="http://schemas.microsoft.com/office/drawing/2014/main" id="{7F2F4443-45CA-462A-AFE7-1388CF17020D}"/>
              </a:ext>
            </a:extLst>
          </p:cNvPr>
          <p:cNvSpPr txBox="1">
            <a:spLocks/>
          </p:cNvSpPr>
          <p:nvPr/>
        </p:nvSpPr>
        <p:spPr>
          <a:xfrm>
            <a:off x="319088" y="1600200"/>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Vector Control Module</a:t>
            </a:r>
          </a:p>
        </p:txBody>
      </p:sp>
      <p:sp>
        <p:nvSpPr>
          <p:cNvPr id="4" name="TextBox 3">
            <a:extLst>
              <a:ext uri="{FF2B5EF4-FFF2-40B4-BE49-F238E27FC236}">
                <a16:creationId xmlns:a16="http://schemas.microsoft.com/office/drawing/2014/main" id="{E68E4FCC-DF87-4CD3-9D24-37C6F3B07E9C}"/>
              </a:ext>
            </a:extLst>
          </p:cNvPr>
          <p:cNvSpPr txBox="1"/>
          <p:nvPr/>
        </p:nvSpPr>
        <p:spPr>
          <a:xfrm>
            <a:off x="549632" y="2514600"/>
            <a:ext cx="7772400" cy="3146567"/>
          </a:xfrm>
          <a:prstGeom prst="rect">
            <a:avLst/>
          </a:prstGeom>
          <a:noFill/>
        </p:spPr>
        <p:txBody>
          <a:bodyPr wrap="square">
            <a:spAutoFit/>
          </a:bodyPr>
          <a:lstStyle/>
          <a:p>
            <a:pPr marL="263762" indent="-263762">
              <a:buFont typeface="Arial" panose="020B0604020202020204" pitchFamily="34" charset="0"/>
              <a:buChar char="•"/>
              <a:defRPr/>
            </a:pPr>
            <a:r>
              <a:rPr lang="en-US" sz="2000" dirty="0" err="1">
                <a:latin typeface="+mj-lt"/>
              </a:rPr>
              <a:t>CantyVision</a:t>
            </a:r>
            <a:r>
              <a:rPr lang="en-US" sz="2000" dirty="0">
                <a:latin typeface="+mj-lt"/>
              </a:rPr>
              <a:t> Industrial Toolbox Software Pre-Installed and configured</a:t>
            </a:r>
          </a:p>
          <a:p>
            <a:pPr marL="342900" indent="-342900">
              <a:buFont typeface="Arial" panose="020B0604020202020204" pitchFamily="34" charset="0"/>
              <a:buChar char="•"/>
              <a:defRPr/>
            </a:pPr>
            <a:r>
              <a:rPr lang="en-US" sz="2000" dirty="0">
                <a:latin typeface="+mj-lt"/>
              </a:rPr>
              <a:t>Control up to maximum 6 camera system </a:t>
            </a:r>
          </a:p>
          <a:p>
            <a:pPr marL="263762" indent="-263762">
              <a:buFont typeface="Arial" panose="020B0604020202020204" pitchFamily="34" charset="0"/>
              <a:buChar char="•"/>
              <a:defRPr/>
            </a:pPr>
            <a:r>
              <a:rPr lang="en-US" sz="2000" dirty="0">
                <a:latin typeface="+mj-lt"/>
              </a:rPr>
              <a:t>Multiple outputs</a:t>
            </a:r>
          </a:p>
          <a:p>
            <a:pPr eaLnBrk="1" hangingPunct="1">
              <a:defRPr/>
            </a:pPr>
            <a:r>
              <a:rPr lang="en-US" sz="2000" dirty="0">
                <a:latin typeface="+mj-lt"/>
              </a:rPr>
              <a:t> 	-4-20mA</a:t>
            </a:r>
          </a:p>
          <a:p>
            <a:pPr eaLnBrk="1" hangingPunct="1">
              <a:defRPr/>
            </a:pPr>
            <a:r>
              <a:rPr lang="en-US" sz="2000" dirty="0">
                <a:latin typeface="+mj-lt"/>
              </a:rPr>
              <a:t>	-OPC (OPC DA/UA)</a:t>
            </a:r>
          </a:p>
          <a:p>
            <a:pPr eaLnBrk="1" hangingPunct="1">
              <a:defRPr/>
            </a:pPr>
            <a:r>
              <a:rPr lang="en-US" sz="2000" dirty="0">
                <a:latin typeface="+mj-lt"/>
              </a:rPr>
              <a:t>	-TCP/IP Modbus</a:t>
            </a:r>
          </a:p>
          <a:p>
            <a:pPr eaLnBrk="1" hangingPunct="1">
              <a:defRPr/>
            </a:pPr>
            <a:r>
              <a:rPr lang="en-US" sz="2000" dirty="0">
                <a:latin typeface="+mj-lt"/>
              </a:rPr>
              <a:t>	-Video Display</a:t>
            </a:r>
          </a:p>
          <a:p>
            <a:pPr marL="263762" indent="-263762">
              <a:buFont typeface="Arial" panose="020B0604020202020204" pitchFamily="34" charset="0"/>
              <a:buChar char="•"/>
              <a:defRPr/>
            </a:pPr>
            <a:r>
              <a:rPr lang="en-US" sz="2000" dirty="0">
                <a:latin typeface="+mj-lt"/>
              </a:rPr>
              <a:t>Remote Support Functionality</a:t>
            </a:r>
          </a:p>
          <a:p>
            <a:pPr eaLnBrk="1" hangingPunct="1">
              <a:defRPr/>
            </a:pPr>
            <a:endParaRPr lang="en-US" sz="1847" dirty="0"/>
          </a:p>
        </p:txBody>
      </p:sp>
      <p:pic>
        <p:nvPicPr>
          <p:cNvPr id="5" name="Picture 9">
            <a:extLst>
              <a:ext uri="{FF2B5EF4-FFF2-40B4-BE49-F238E27FC236}">
                <a16:creationId xmlns:a16="http://schemas.microsoft.com/office/drawing/2014/main" id="{BE7A236D-B3BF-4E60-A7F5-E30B312CE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9066" r="21043"/>
          <a:stretch>
            <a:fillRect/>
          </a:stretch>
        </p:blipFill>
        <p:spPr bwMode="auto">
          <a:xfrm>
            <a:off x="8586788" y="2051051"/>
            <a:ext cx="2247900" cy="211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a:extLst>
              <a:ext uri="{FF2B5EF4-FFF2-40B4-BE49-F238E27FC236}">
                <a16:creationId xmlns:a16="http://schemas.microsoft.com/office/drawing/2014/main" id="{CB30899D-C387-4131-A971-6FC1028EF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220" y="4938713"/>
            <a:ext cx="3237035" cy="122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654D9F8-3674-4C10-B8B9-3F088347815A}"/>
              </a:ext>
            </a:extLst>
          </p:cNvPr>
          <p:cNvPicPr>
            <a:picLocks noChangeAspect="1"/>
          </p:cNvPicPr>
          <p:nvPr/>
        </p:nvPicPr>
        <p:blipFill>
          <a:blip r:embed="rId5"/>
          <a:stretch>
            <a:fillRect/>
          </a:stretch>
        </p:blipFill>
        <p:spPr>
          <a:xfrm>
            <a:off x="5300009" y="3467397"/>
            <a:ext cx="2676939" cy="1828800"/>
          </a:xfrm>
          <a:prstGeom prst="rect">
            <a:avLst/>
          </a:prstGeom>
        </p:spPr>
      </p:pic>
    </p:spTree>
    <p:extLst>
      <p:ext uri="{BB962C8B-B14F-4D97-AF65-F5344CB8AC3E}">
        <p14:creationId xmlns:p14="http://schemas.microsoft.com/office/powerpoint/2010/main" val="3781208088"/>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66675" y="1451769"/>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Measurement Analysis - </a:t>
            </a:r>
            <a:r>
              <a:rPr lang="en-US" dirty="0" err="1"/>
              <a:t>CantyVision</a:t>
            </a:r>
            <a:r>
              <a:rPr lang="en-US" dirty="0"/>
              <a:t> Software</a:t>
            </a:r>
          </a:p>
        </p:txBody>
      </p:sp>
      <p:pic>
        <p:nvPicPr>
          <p:cNvPr id="2" name="TA11200-1002 Mudflow Demo">
            <a:hlinkClick r:id="" action="ppaction://media"/>
            <a:extLst>
              <a:ext uri="{FF2B5EF4-FFF2-40B4-BE49-F238E27FC236}">
                <a16:creationId xmlns:a16="http://schemas.microsoft.com/office/drawing/2014/main" id="{88742753-75D1-428F-BDC0-1FC0A8CD6236}"/>
              </a:ext>
            </a:extLst>
          </p:cNvPr>
          <p:cNvPicPr>
            <a:picLocks noChangeAspect="1"/>
          </p:cNvPicPr>
          <p:nvPr>
            <a:videoFile r:link="rId1"/>
            <p:extLst>
              <p:ext uri="{DAA4B4D4-6D71-4841-9C94-3DE7FCFB9230}">
                <p14:media xmlns:p14="http://schemas.microsoft.com/office/powerpoint/2010/main" r:embed="rId2">
                  <p14:trim st="38600"/>
                </p14:media>
              </p:ext>
            </p:extLst>
          </p:nvPr>
        </p:nvPicPr>
        <p:blipFill>
          <a:blip r:embed="rId5"/>
          <a:stretch>
            <a:fillRect/>
          </a:stretch>
        </p:blipFill>
        <p:spPr>
          <a:xfrm>
            <a:off x="2648425" y="2051051"/>
            <a:ext cx="6523673" cy="4114800"/>
          </a:xfrm>
          <a:prstGeom prst="rect">
            <a:avLst/>
          </a:prstGeom>
        </p:spPr>
      </p:pic>
    </p:spTree>
    <p:extLst>
      <p:ext uri="{BB962C8B-B14F-4D97-AF65-F5344CB8AC3E}">
        <p14:creationId xmlns:p14="http://schemas.microsoft.com/office/powerpoint/2010/main" val="36915377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Typical Installation</a:t>
            </a:r>
          </a:p>
          <a:p>
            <a:r>
              <a:rPr lang="en-US" dirty="0"/>
              <a:t> </a:t>
            </a:r>
          </a:p>
        </p:txBody>
      </p:sp>
      <p:pic>
        <p:nvPicPr>
          <p:cNvPr id="13" name="Content Placeholder 6">
            <a:extLst>
              <a:ext uri="{FF2B5EF4-FFF2-40B4-BE49-F238E27FC236}">
                <a16:creationId xmlns:a16="http://schemas.microsoft.com/office/drawing/2014/main" id="{CAFCEA12-BCC5-4320-805D-C51130029C94}"/>
              </a:ext>
            </a:extLst>
          </p:cNvPr>
          <p:cNvPicPr>
            <a:picLocks noChangeAspect="1"/>
          </p:cNvPicPr>
          <p:nvPr/>
        </p:nvPicPr>
        <p:blipFill>
          <a:blip r:embed="rId3"/>
          <a:stretch>
            <a:fillRect/>
          </a:stretch>
        </p:blipFill>
        <p:spPr>
          <a:xfrm>
            <a:off x="3352800" y="2174153"/>
            <a:ext cx="5323327" cy="2103120"/>
          </a:xfrm>
          <a:prstGeom prst="rect">
            <a:avLst/>
          </a:prstGeom>
        </p:spPr>
      </p:pic>
      <p:pic>
        <p:nvPicPr>
          <p:cNvPr id="2" name="Picture 1">
            <a:extLst>
              <a:ext uri="{FF2B5EF4-FFF2-40B4-BE49-F238E27FC236}">
                <a16:creationId xmlns:a16="http://schemas.microsoft.com/office/drawing/2014/main" id="{9B614E50-04A0-4BEA-971D-702DC0E9132E}"/>
              </a:ext>
            </a:extLst>
          </p:cNvPr>
          <p:cNvPicPr>
            <a:picLocks noChangeAspect="1"/>
          </p:cNvPicPr>
          <p:nvPr/>
        </p:nvPicPr>
        <p:blipFill>
          <a:blip r:embed="rId4"/>
          <a:stretch>
            <a:fillRect/>
          </a:stretch>
        </p:blipFill>
        <p:spPr>
          <a:xfrm>
            <a:off x="2425610" y="4277273"/>
            <a:ext cx="6969303" cy="2011680"/>
          </a:xfrm>
          <a:prstGeom prst="rect">
            <a:avLst/>
          </a:prstGeom>
        </p:spPr>
      </p:pic>
      <p:sp>
        <p:nvSpPr>
          <p:cNvPr id="18" name="TextBox 17">
            <a:extLst>
              <a:ext uri="{FF2B5EF4-FFF2-40B4-BE49-F238E27FC236}">
                <a16:creationId xmlns:a16="http://schemas.microsoft.com/office/drawing/2014/main" id="{C62F28B1-6C4E-4632-8D7D-80E561BEC777}"/>
              </a:ext>
            </a:extLst>
          </p:cNvPr>
          <p:cNvSpPr txBox="1"/>
          <p:nvPr/>
        </p:nvSpPr>
        <p:spPr>
          <a:xfrm>
            <a:off x="2057400" y="2580727"/>
            <a:ext cx="1828800" cy="646331"/>
          </a:xfrm>
          <a:prstGeom prst="rect">
            <a:avLst/>
          </a:prstGeom>
          <a:noFill/>
        </p:spPr>
        <p:txBody>
          <a:bodyPr wrap="square">
            <a:spAutoFit/>
          </a:bodyPr>
          <a:lstStyle/>
          <a:p>
            <a:r>
              <a:rPr lang="en-US" altLang="en-US" sz="1800" b="1" dirty="0">
                <a:solidFill>
                  <a:schemeClr val="tx1">
                    <a:lumMod val="75000"/>
                    <a:lumOff val="25000"/>
                  </a:schemeClr>
                </a:solidFill>
              </a:rPr>
              <a:t>Hazardous Area</a:t>
            </a:r>
            <a:endParaRPr lang="en-US" b="1" dirty="0"/>
          </a:p>
        </p:txBody>
      </p:sp>
      <p:sp>
        <p:nvSpPr>
          <p:cNvPr id="15" name="TextBox 14">
            <a:extLst>
              <a:ext uri="{FF2B5EF4-FFF2-40B4-BE49-F238E27FC236}">
                <a16:creationId xmlns:a16="http://schemas.microsoft.com/office/drawing/2014/main" id="{7261D114-E246-4FA3-885B-579C5698A6D9}"/>
              </a:ext>
            </a:extLst>
          </p:cNvPr>
          <p:cNvSpPr txBox="1"/>
          <p:nvPr/>
        </p:nvSpPr>
        <p:spPr>
          <a:xfrm>
            <a:off x="8688917" y="2688322"/>
            <a:ext cx="1828800" cy="369332"/>
          </a:xfrm>
          <a:prstGeom prst="rect">
            <a:avLst/>
          </a:prstGeom>
          <a:noFill/>
        </p:spPr>
        <p:txBody>
          <a:bodyPr wrap="square">
            <a:spAutoFit/>
          </a:bodyPr>
          <a:lstStyle/>
          <a:p>
            <a:r>
              <a:rPr lang="en-US" altLang="en-US" sz="1800" b="1" dirty="0">
                <a:solidFill>
                  <a:schemeClr val="tx1">
                    <a:lumMod val="75000"/>
                    <a:lumOff val="25000"/>
                  </a:schemeClr>
                </a:solidFill>
              </a:rPr>
              <a:t>Safe Area</a:t>
            </a:r>
            <a:endParaRPr lang="en-US" b="1" dirty="0"/>
          </a:p>
        </p:txBody>
      </p:sp>
    </p:spTree>
    <p:extLst>
      <p:ext uri="{BB962C8B-B14F-4D97-AF65-F5344CB8AC3E}">
        <p14:creationId xmlns:p14="http://schemas.microsoft.com/office/powerpoint/2010/main" val="3130306593"/>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Comparison-   </a:t>
            </a:r>
            <a:r>
              <a:rPr lang="en-US" sz="3600" dirty="0"/>
              <a:t>Canty Vs Coriolis</a:t>
            </a:r>
          </a:p>
        </p:txBody>
      </p:sp>
      <p:graphicFrame>
        <p:nvGraphicFramePr>
          <p:cNvPr id="17" name="Chart 16">
            <a:extLst>
              <a:ext uri="{FF2B5EF4-FFF2-40B4-BE49-F238E27FC236}">
                <a16:creationId xmlns:a16="http://schemas.microsoft.com/office/drawing/2014/main" id="{D9363F5D-B1E4-48FC-867B-A60FA859EF17}"/>
              </a:ext>
            </a:extLst>
          </p:cNvPr>
          <p:cNvGraphicFramePr>
            <a:graphicFrameLocks/>
          </p:cNvGraphicFramePr>
          <p:nvPr>
            <p:extLst>
              <p:ext uri="{D42A27DB-BD31-4B8C-83A1-F6EECF244321}">
                <p14:modId xmlns:p14="http://schemas.microsoft.com/office/powerpoint/2010/main" val="1901551157"/>
              </p:ext>
            </p:extLst>
          </p:nvPr>
        </p:nvGraphicFramePr>
        <p:xfrm>
          <a:off x="1369060" y="2209800"/>
          <a:ext cx="877824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6907437"/>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sz="3600" dirty="0"/>
              <a:t>Shaker Screen Cuttings Volume Flow &amp; Fluid Front </a:t>
            </a:r>
          </a:p>
        </p:txBody>
      </p:sp>
      <p:pic>
        <p:nvPicPr>
          <p:cNvPr id="3" name="Picture 2">
            <a:extLst>
              <a:ext uri="{FF2B5EF4-FFF2-40B4-BE49-F238E27FC236}">
                <a16:creationId xmlns:a16="http://schemas.microsoft.com/office/drawing/2014/main" id="{04FEC4AD-B881-4172-BA07-8180546136FD}"/>
              </a:ext>
            </a:extLst>
          </p:cNvPr>
          <p:cNvPicPr>
            <a:picLocks noChangeAspect="1"/>
          </p:cNvPicPr>
          <p:nvPr/>
        </p:nvPicPr>
        <p:blipFill>
          <a:blip r:embed="rId3"/>
          <a:stretch>
            <a:fillRect/>
          </a:stretch>
        </p:blipFill>
        <p:spPr>
          <a:xfrm>
            <a:off x="7651531" y="2528888"/>
            <a:ext cx="4540469" cy="2743200"/>
          </a:xfrm>
          <a:prstGeom prst="rect">
            <a:avLst/>
          </a:prstGeom>
        </p:spPr>
      </p:pic>
      <p:sp>
        <p:nvSpPr>
          <p:cNvPr id="16" name="TextBox 15">
            <a:extLst>
              <a:ext uri="{FF2B5EF4-FFF2-40B4-BE49-F238E27FC236}">
                <a16:creationId xmlns:a16="http://schemas.microsoft.com/office/drawing/2014/main" id="{753CFABD-0901-4240-9C57-9465A61EE97F}"/>
              </a:ext>
            </a:extLst>
          </p:cNvPr>
          <p:cNvSpPr txBox="1"/>
          <p:nvPr/>
        </p:nvSpPr>
        <p:spPr>
          <a:xfrm>
            <a:off x="133350" y="2438400"/>
            <a:ext cx="7529512" cy="3416320"/>
          </a:xfrm>
          <a:prstGeom prst="rect">
            <a:avLst/>
          </a:prstGeom>
          <a:noFill/>
        </p:spPr>
        <p:txBody>
          <a:bodyPr wrap="square">
            <a:spAutoFit/>
          </a:bodyPr>
          <a:lstStyle/>
          <a:p>
            <a:pPr algn="just"/>
            <a:r>
              <a:rPr lang="en-US" sz="1800" dirty="0"/>
              <a:t>Monitoring of the cutting flow over the shaker screens is an indicator of what is occurring in the drilling operation. Mud is recovered through the screens while cuttings flow over the end.</a:t>
            </a:r>
          </a:p>
          <a:p>
            <a:pPr algn="just"/>
            <a:endParaRPr lang="en-US" sz="1800" dirty="0"/>
          </a:p>
          <a:p>
            <a:pPr algn="just"/>
            <a:r>
              <a:rPr lang="en-US" sz="1800" dirty="0"/>
              <a:t>Imaging provides a robust solution for detection of the cuttings and the change in the rate of flow over time by monitoring the changing profile of the screen caused by the changing height of the cuttings as they flow over the end.</a:t>
            </a:r>
          </a:p>
          <a:p>
            <a:pPr algn="just"/>
            <a:endParaRPr lang="en-US" sz="1800" dirty="0"/>
          </a:p>
          <a:p>
            <a:pPr algn="just"/>
            <a:r>
              <a:rPr lang="en-US" sz="1800" dirty="0"/>
              <a:t>Vision technology has the advantage of being somewhat remote from the shaker (cleanliness) and does not require recalibration once set in place. </a:t>
            </a:r>
          </a:p>
        </p:txBody>
      </p:sp>
    </p:spTree>
    <p:extLst>
      <p:ext uri="{BB962C8B-B14F-4D97-AF65-F5344CB8AC3E}">
        <p14:creationId xmlns:p14="http://schemas.microsoft.com/office/powerpoint/2010/main" val="903853962"/>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sz="3600" dirty="0"/>
              <a:t>Shaker Screen Cuttings Volume Flow &amp; Fluid Front </a:t>
            </a:r>
          </a:p>
        </p:txBody>
      </p:sp>
      <p:pic>
        <p:nvPicPr>
          <p:cNvPr id="5" name="Picture 4">
            <a:extLst>
              <a:ext uri="{FF2B5EF4-FFF2-40B4-BE49-F238E27FC236}">
                <a16:creationId xmlns:a16="http://schemas.microsoft.com/office/drawing/2014/main" id="{8851C883-67BB-477C-8403-AF322D910C2C}"/>
              </a:ext>
            </a:extLst>
          </p:cNvPr>
          <p:cNvPicPr>
            <a:picLocks noChangeAspect="1"/>
          </p:cNvPicPr>
          <p:nvPr/>
        </p:nvPicPr>
        <p:blipFill>
          <a:blip r:embed="rId3"/>
          <a:stretch>
            <a:fillRect/>
          </a:stretch>
        </p:blipFill>
        <p:spPr>
          <a:xfrm>
            <a:off x="7040432" y="3733800"/>
            <a:ext cx="4838700" cy="2619375"/>
          </a:xfrm>
          <a:prstGeom prst="rect">
            <a:avLst/>
          </a:prstGeom>
        </p:spPr>
      </p:pic>
      <p:pic>
        <p:nvPicPr>
          <p:cNvPr id="2" name="Content Placeholder 4">
            <a:extLst>
              <a:ext uri="{FF2B5EF4-FFF2-40B4-BE49-F238E27FC236}">
                <a16:creationId xmlns:a16="http://schemas.microsoft.com/office/drawing/2014/main" id="{031A5772-9B91-438A-B526-398C3F05572F}"/>
              </a:ext>
            </a:extLst>
          </p:cNvPr>
          <p:cNvPicPr>
            <a:picLocks noChangeAspect="1"/>
          </p:cNvPicPr>
          <p:nvPr/>
        </p:nvPicPr>
        <p:blipFill>
          <a:blip r:embed="rId4"/>
          <a:stretch>
            <a:fillRect/>
          </a:stretch>
        </p:blipFill>
        <p:spPr>
          <a:xfrm>
            <a:off x="8562978" y="2284958"/>
            <a:ext cx="2384162" cy="1828800"/>
          </a:xfrm>
          <a:prstGeom prst="rect">
            <a:avLst/>
          </a:prstGeom>
        </p:spPr>
      </p:pic>
      <p:sp>
        <p:nvSpPr>
          <p:cNvPr id="15" name="TextBox 14">
            <a:extLst>
              <a:ext uri="{FF2B5EF4-FFF2-40B4-BE49-F238E27FC236}">
                <a16:creationId xmlns:a16="http://schemas.microsoft.com/office/drawing/2014/main" id="{3F2D584E-7E38-4FC0-9AF0-08FFA7F51566}"/>
              </a:ext>
            </a:extLst>
          </p:cNvPr>
          <p:cNvSpPr txBox="1"/>
          <p:nvPr/>
        </p:nvSpPr>
        <p:spPr>
          <a:xfrm>
            <a:off x="319088" y="2595477"/>
            <a:ext cx="6608892" cy="3416320"/>
          </a:xfrm>
          <a:prstGeom prst="rect">
            <a:avLst/>
          </a:prstGeom>
          <a:noFill/>
        </p:spPr>
        <p:txBody>
          <a:bodyPr wrap="square">
            <a:spAutoFit/>
          </a:bodyPr>
          <a:lstStyle/>
          <a:p>
            <a:pPr algn="just"/>
            <a:r>
              <a:rPr lang="en-US" sz="1800" dirty="0"/>
              <a:t>Safe, green laser line is projected across the screen</a:t>
            </a:r>
          </a:p>
          <a:p>
            <a:pPr algn="just"/>
            <a:endParaRPr lang="en-US" sz="1800" dirty="0"/>
          </a:p>
          <a:p>
            <a:pPr algn="just"/>
            <a:r>
              <a:rPr lang="en-US" sz="1800" dirty="0"/>
              <a:t>Camera views screen surface including laser line</a:t>
            </a:r>
          </a:p>
          <a:p>
            <a:pPr algn="just"/>
            <a:endParaRPr lang="en-US" sz="1800" dirty="0"/>
          </a:p>
          <a:p>
            <a:pPr algn="just"/>
            <a:r>
              <a:rPr lang="en-US" sz="1800" dirty="0"/>
              <a:t>As cutting particles come along they intercept the laser line. When they do the camera sees a shift in the line position which is directly proportional to the height of the particle(s).</a:t>
            </a:r>
          </a:p>
          <a:p>
            <a:pPr algn="just"/>
            <a:endParaRPr lang="en-US" sz="1800" dirty="0"/>
          </a:p>
          <a:p>
            <a:pPr algn="just"/>
            <a:r>
              <a:rPr lang="en-US" sz="1800" dirty="0"/>
              <a:t>Several hundred measurement zones are positioned across the screen thereby assuring a high resolution detection of cuttings height on the screen in each zone which are integrated together to create the material profile</a:t>
            </a:r>
            <a:endParaRPr lang="en-US" dirty="0"/>
          </a:p>
        </p:txBody>
      </p:sp>
    </p:spTree>
    <p:extLst>
      <p:ext uri="{BB962C8B-B14F-4D97-AF65-F5344CB8AC3E}">
        <p14:creationId xmlns:p14="http://schemas.microsoft.com/office/powerpoint/2010/main" val="2531316224"/>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3F6DAD92-560E-4813-81E8-A49F11DC7B6B}"/>
              </a:ext>
            </a:extLst>
          </p:cNvPr>
          <p:cNvSpPr txBox="1">
            <a:spLocks/>
          </p:cNvSpPr>
          <p:nvPr/>
        </p:nvSpPr>
        <p:spPr>
          <a:xfrm>
            <a:off x="322583" y="1529301"/>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sz="3600" dirty="0"/>
              <a:t>Laser Line – No Cuttings vs Cuttings</a:t>
            </a:r>
          </a:p>
        </p:txBody>
      </p:sp>
      <p:pic>
        <p:nvPicPr>
          <p:cNvPr id="13" name="Content Placeholder 4">
            <a:extLst>
              <a:ext uri="{FF2B5EF4-FFF2-40B4-BE49-F238E27FC236}">
                <a16:creationId xmlns:a16="http://schemas.microsoft.com/office/drawing/2014/main" id="{C26F5478-70B2-427F-BCD6-8953EFD9C7FA}"/>
              </a:ext>
            </a:extLst>
          </p:cNvPr>
          <p:cNvPicPr>
            <a:picLocks noChangeAspect="1"/>
          </p:cNvPicPr>
          <p:nvPr/>
        </p:nvPicPr>
        <p:blipFill>
          <a:blip r:embed="rId3"/>
          <a:stretch>
            <a:fillRect/>
          </a:stretch>
        </p:blipFill>
        <p:spPr>
          <a:xfrm>
            <a:off x="802907" y="2085700"/>
            <a:ext cx="10515600" cy="2175641"/>
          </a:xfrm>
          <a:prstGeom prst="rect">
            <a:avLst/>
          </a:prstGeom>
        </p:spPr>
      </p:pic>
      <p:pic>
        <p:nvPicPr>
          <p:cNvPr id="2" name="Picture 1">
            <a:extLst>
              <a:ext uri="{FF2B5EF4-FFF2-40B4-BE49-F238E27FC236}">
                <a16:creationId xmlns:a16="http://schemas.microsoft.com/office/drawing/2014/main" id="{16D5349C-7F7E-4A9F-A06A-FB0FC16F62B1}"/>
              </a:ext>
            </a:extLst>
          </p:cNvPr>
          <p:cNvPicPr>
            <a:picLocks noChangeAspect="1"/>
          </p:cNvPicPr>
          <p:nvPr/>
        </p:nvPicPr>
        <p:blipFill>
          <a:blip r:embed="rId4"/>
          <a:stretch>
            <a:fillRect/>
          </a:stretch>
        </p:blipFill>
        <p:spPr>
          <a:xfrm>
            <a:off x="802908" y="4348530"/>
            <a:ext cx="10515600" cy="1914792"/>
          </a:xfrm>
          <a:prstGeom prst="rect">
            <a:avLst/>
          </a:prstGeom>
        </p:spPr>
      </p:pic>
    </p:spTree>
    <p:extLst>
      <p:ext uri="{BB962C8B-B14F-4D97-AF65-F5344CB8AC3E}">
        <p14:creationId xmlns:p14="http://schemas.microsoft.com/office/powerpoint/2010/main" val="2663825203"/>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2047701C-E948-464E-B0D9-DB73F0385E04}"/>
              </a:ext>
            </a:extLst>
          </p:cNvPr>
          <p:cNvSpPr txBox="1">
            <a:spLocks/>
          </p:cNvSpPr>
          <p:nvPr/>
        </p:nvSpPr>
        <p:spPr>
          <a:xfrm>
            <a:off x="381000" y="1492250"/>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Introduction</a:t>
            </a:r>
          </a:p>
        </p:txBody>
      </p:sp>
      <p:sp>
        <p:nvSpPr>
          <p:cNvPr id="13" name="Content Placeholder 2">
            <a:extLst>
              <a:ext uri="{FF2B5EF4-FFF2-40B4-BE49-F238E27FC236}">
                <a16:creationId xmlns:a16="http://schemas.microsoft.com/office/drawing/2014/main" id="{7E3727B7-DABE-44E6-A024-E066663C9B01}"/>
              </a:ext>
            </a:extLst>
          </p:cNvPr>
          <p:cNvSpPr txBox="1">
            <a:spLocks/>
          </p:cNvSpPr>
          <p:nvPr/>
        </p:nvSpPr>
        <p:spPr>
          <a:xfrm>
            <a:off x="533400" y="2208621"/>
            <a:ext cx="10515600" cy="4351338"/>
          </a:xfrm>
          <a:prstGeom prst="rect">
            <a:avLst/>
          </a:prstGeom>
        </p:spPr>
        <p:txBody>
          <a:bodyPr/>
          <a:lstStyle>
            <a:lvl1pPr marL="73025" indent="-73025" algn="l" defTabSz="742950" rtl="0" eaLnBrk="1" fontAlgn="base" hangingPunct="1">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1" fontAlgn="base" hangingPunct="1">
              <a:spcBef>
                <a:spcPts val="163"/>
              </a:spcBef>
              <a:spcAft>
                <a:spcPts val="325"/>
              </a:spcAft>
              <a:buFont typeface="Calibri" panose="020F0502020204030204" pitchFamily="34" charset="0"/>
              <a:buChar char="◦"/>
              <a:defRPr sz="1400" kern="1200">
                <a:solidFill>
                  <a:srgbClr val="404040"/>
                </a:solidFill>
                <a:latin typeface="+mn-lt"/>
                <a:ea typeface="+mn-ea"/>
                <a:cs typeface="+mn-cs"/>
              </a:defRPr>
            </a:lvl2pPr>
            <a:lvl3pPr marL="460375"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3pPr>
            <a:lvl4pPr marL="608013"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4pPr>
            <a:lvl5pPr marL="757238"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pPr marL="0" indent="0" algn="just">
              <a:buNone/>
            </a:pPr>
            <a:r>
              <a:rPr lang="en-US" sz="2000" dirty="0">
                <a:solidFill>
                  <a:schemeClr val="tx1">
                    <a:lumMod val="75000"/>
                    <a:lumOff val="25000"/>
                  </a:schemeClr>
                </a:solidFill>
              </a:rPr>
              <a:t>Drilling operators have many safety factors that must be monitored. Typically, rig instrumentation </a:t>
            </a:r>
            <a:r>
              <a:rPr lang="en-US" sz="2000" dirty="0"/>
              <a:t>or data monitoring services (mud loggers) will hook up a variety of mechanical measuring sensors that help provide safety warning and optimization for operational conditions. One of the most important, yet often carried our poorly is fluid flow out of the wellbore.</a:t>
            </a:r>
          </a:p>
          <a:p>
            <a:pPr marL="0" indent="0" algn="just">
              <a:buNone/>
            </a:pPr>
            <a:r>
              <a:rPr lang="en-US" sz="2000" dirty="0"/>
              <a:t>Two systems widely in use today. </a:t>
            </a:r>
          </a:p>
          <a:p>
            <a:pPr marL="0" indent="0" algn="just">
              <a:buNone/>
            </a:pPr>
            <a:r>
              <a:rPr lang="en-US" sz="2000" dirty="0"/>
              <a:t>- Flow Paddle - low cost, inexpensive </a:t>
            </a:r>
          </a:p>
          <a:p>
            <a:pPr marL="0" indent="0" algn="just">
              <a:buNone/>
            </a:pPr>
            <a:r>
              <a:rPr lang="en-US" sz="2000" dirty="0"/>
              <a:t>- Coriolis - high cost, expensive operations</a:t>
            </a:r>
          </a:p>
          <a:p>
            <a:pPr marL="0" indent="0" algn="just">
              <a:buNone/>
            </a:pPr>
            <a:r>
              <a:rPr lang="en-US" sz="2000" b="1" dirty="0"/>
              <a:t>Fundamental problems with both systems</a:t>
            </a:r>
          </a:p>
        </p:txBody>
      </p:sp>
      <p:pic>
        <p:nvPicPr>
          <p:cNvPr id="3" name="Picture 2">
            <a:extLst>
              <a:ext uri="{FF2B5EF4-FFF2-40B4-BE49-F238E27FC236}">
                <a16:creationId xmlns:a16="http://schemas.microsoft.com/office/drawing/2014/main" id="{D6DCE43D-2079-40AF-BC92-2E4DFCE33BD8}"/>
              </a:ext>
            </a:extLst>
          </p:cNvPr>
          <p:cNvPicPr>
            <a:picLocks noChangeAspect="1"/>
          </p:cNvPicPr>
          <p:nvPr/>
        </p:nvPicPr>
        <p:blipFill>
          <a:blip r:embed="rId3"/>
          <a:stretch>
            <a:fillRect/>
          </a:stretch>
        </p:blipFill>
        <p:spPr>
          <a:xfrm>
            <a:off x="6553200" y="3618321"/>
            <a:ext cx="3451123" cy="2743200"/>
          </a:xfrm>
          <a:prstGeom prst="rect">
            <a:avLst/>
          </a:prstGeom>
        </p:spPr>
      </p:pic>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sz="3600" dirty="0"/>
              <a:t>Drilling</a:t>
            </a:r>
            <a:r>
              <a:rPr lang="en-US" sz="3200" dirty="0"/>
              <a:t> </a:t>
            </a:r>
            <a:r>
              <a:rPr lang="en-US" sz="3600" dirty="0"/>
              <a:t>MUD PSA</a:t>
            </a:r>
          </a:p>
        </p:txBody>
      </p:sp>
      <p:pic>
        <p:nvPicPr>
          <p:cNvPr id="2" name="Picture 1">
            <a:extLst>
              <a:ext uri="{FF2B5EF4-FFF2-40B4-BE49-F238E27FC236}">
                <a16:creationId xmlns:a16="http://schemas.microsoft.com/office/drawing/2014/main" id="{73D60036-53D5-4CE3-BF11-14A049C81A36}"/>
              </a:ext>
            </a:extLst>
          </p:cNvPr>
          <p:cNvPicPr>
            <a:picLocks noChangeAspect="1"/>
          </p:cNvPicPr>
          <p:nvPr/>
        </p:nvPicPr>
        <p:blipFill>
          <a:blip r:embed="rId3"/>
          <a:stretch>
            <a:fillRect/>
          </a:stretch>
        </p:blipFill>
        <p:spPr>
          <a:xfrm>
            <a:off x="4953000" y="2212847"/>
            <a:ext cx="3541523" cy="3286125"/>
          </a:xfrm>
          <a:prstGeom prst="rect">
            <a:avLst/>
          </a:prstGeom>
        </p:spPr>
      </p:pic>
      <p:pic>
        <p:nvPicPr>
          <p:cNvPr id="4" name="Picture 3">
            <a:extLst>
              <a:ext uri="{FF2B5EF4-FFF2-40B4-BE49-F238E27FC236}">
                <a16:creationId xmlns:a16="http://schemas.microsoft.com/office/drawing/2014/main" id="{3717DC8F-E630-4FCB-BB25-BC23753259BF}"/>
              </a:ext>
            </a:extLst>
          </p:cNvPr>
          <p:cNvPicPr>
            <a:picLocks noChangeAspect="1"/>
          </p:cNvPicPr>
          <p:nvPr/>
        </p:nvPicPr>
        <p:blipFill>
          <a:blip r:embed="rId4"/>
          <a:stretch>
            <a:fillRect/>
          </a:stretch>
        </p:blipFill>
        <p:spPr>
          <a:xfrm>
            <a:off x="8658225" y="2203451"/>
            <a:ext cx="2962275" cy="3286125"/>
          </a:xfrm>
          <a:prstGeom prst="rect">
            <a:avLst/>
          </a:prstGeom>
        </p:spPr>
      </p:pic>
      <p:sp>
        <p:nvSpPr>
          <p:cNvPr id="17" name="TextBox 16">
            <a:extLst>
              <a:ext uri="{FF2B5EF4-FFF2-40B4-BE49-F238E27FC236}">
                <a16:creationId xmlns:a16="http://schemas.microsoft.com/office/drawing/2014/main" id="{A8F43DD4-5AA4-477D-824F-53F1580B2AC5}"/>
              </a:ext>
            </a:extLst>
          </p:cNvPr>
          <p:cNvSpPr txBox="1"/>
          <p:nvPr/>
        </p:nvSpPr>
        <p:spPr>
          <a:xfrm>
            <a:off x="284306" y="2384554"/>
            <a:ext cx="4374318" cy="3693319"/>
          </a:xfrm>
          <a:prstGeom prst="rect">
            <a:avLst/>
          </a:prstGeom>
          <a:noFill/>
        </p:spPr>
        <p:txBody>
          <a:bodyPr wrap="square">
            <a:spAutoFit/>
          </a:bodyPr>
          <a:lstStyle/>
          <a:p>
            <a:pPr algn="just"/>
            <a:r>
              <a:rPr lang="en-US" dirty="0"/>
              <a:t>Laboratory or At-Line drilling mud dynamic imaging particle size analysis systems</a:t>
            </a:r>
          </a:p>
          <a:p>
            <a:pPr algn="just"/>
            <a:endParaRPr lang="en-US" dirty="0"/>
          </a:p>
          <a:p>
            <a:pPr algn="just"/>
            <a:r>
              <a:rPr lang="en-IE" altLang="en-US" sz="1800" dirty="0"/>
              <a:t>Direct 2D measurement of the particle is of extreme importance</a:t>
            </a:r>
          </a:p>
          <a:p>
            <a:pPr algn="just"/>
            <a:endParaRPr lang="en-US" dirty="0"/>
          </a:p>
          <a:p>
            <a:pPr algn="just"/>
            <a:r>
              <a:rPr lang="en-US" dirty="0"/>
              <a:t>Ability to distinguish between solid particles and water droplets in oil based mud (OBM), or solid particles and oil droplets in water based mud (WBM) sets the system apart from any other particle analysis systems</a:t>
            </a:r>
          </a:p>
        </p:txBody>
      </p:sp>
      <p:sp>
        <p:nvSpPr>
          <p:cNvPr id="15" name="TextBox 14">
            <a:extLst>
              <a:ext uri="{FF2B5EF4-FFF2-40B4-BE49-F238E27FC236}">
                <a16:creationId xmlns:a16="http://schemas.microsoft.com/office/drawing/2014/main" id="{68AF6B6B-1301-45B5-A713-084930EC7A82}"/>
              </a:ext>
            </a:extLst>
          </p:cNvPr>
          <p:cNvSpPr txBox="1"/>
          <p:nvPr/>
        </p:nvSpPr>
        <p:spPr>
          <a:xfrm>
            <a:off x="5909989" y="5639355"/>
            <a:ext cx="2249462" cy="369332"/>
          </a:xfrm>
          <a:prstGeom prst="rect">
            <a:avLst/>
          </a:prstGeom>
          <a:noFill/>
        </p:spPr>
        <p:txBody>
          <a:bodyPr wrap="none" rtlCol="0">
            <a:spAutoFit/>
          </a:bodyPr>
          <a:lstStyle/>
          <a:p>
            <a:r>
              <a:rPr lang="en-US" dirty="0"/>
              <a:t>Laboratory System  </a:t>
            </a:r>
          </a:p>
        </p:txBody>
      </p:sp>
      <p:sp>
        <p:nvSpPr>
          <p:cNvPr id="18" name="TextBox 17">
            <a:extLst>
              <a:ext uri="{FF2B5EF4-FFF2-40B4-BE49-F238E27FC236}">
                <a16:creationId xmlns:a16="http://schemas.microsoft.com/office/drawing/2014/main" id="{4B1E6789-0645-43A2-A588-6118D11B0898}"/>
              </a:ext>
            </a:extLst>
          </p:cNvPr>
          <p:cNvSpPr txBox="1"/>
          <p:nvPr/>
        </p:nvSpPr>
        <p:spPr>
          <a:xfrm>
            <a:off x="9410816" y="5620305"/>
            <a:ext cx="1891865" cy="369332"/>
          </a:xfrm>
          <a:prstGeom prst="rect">
            <a:avLst/>
          </a:prstGeom>
          <a:noFill/>
        </p:spPr>
        <p:txBody>
          <a:bodyPr wrap="none" rtlCol="0">
            <a:spAutoFit/>
          </a:bodyPr>
          <a:lstStyle/>
          <a:p>
            <a:r>
              <a:rPr lang="en-US" dirty="0"/>
              <a:t>At-Line system   </a:t>
            </a:r>
          </a:p>
        </p:txBody>
      </p:sp>
    </p:spTree>
    <p:extLst>
      <p:ext uri="{BB962C8B-B14F-4D97-AF65-F5344CB8AC3E}">
        <p14:creationId xmlns:p14="http://schemas.microsoft.com/office/powerpoint/2010/main" val="2709566302"/>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sz="3600" dirty="0"/>
              <a:t>Drilling MUD PSA</a:t>
            </a:r>
          </a:p>
        </p:txBody>
      </p:sp>
      <p:sp>
        <p:nvSpPr>
          <p:cNvPr id="17" name="TextBox 16">
            <a:extLst>
              <a:ext uri="{FF2B5EF4-FFF2-40B4-BE49-F238E27FC236}">
                <a16:creationId xmlns:a16="http://schemas.microsoft.com/office/drawing/2014/main" id="{A8F43DD4-5AA4-477D-824F-53F1580B2AC5}"/>
              </a:ext>
            </a:extLst>
          </p:cNvPr>
          <p:cNvSpPr txBox="1"/>
          <p:nvPr/>
        </p:nvSpPr>
        <p:spPr>
          <a:xfrm>
            <a:off x="319088" y="2486696"/>
            <a:ext cx="8366838" cy="1200329"/>
          </a:xfrm>
          <a:prstGeom prst="rect">
            <a:avLst/>
          </a:prstGeom>
          <a:noFill/>
        </p:spPr>
        <p:txBody>
          <a:bodyPr wrap="square">
            <a:spAutoFit/>
          </a:bodyPr>
          <a:lstStyle/>
          <a:p>
            <a:pPr algn="just"/>
            <a:r>
              <a:rPr lang="en-US" dirty="0"/>
              <a:t>At-line system features a unique fully automated cross cut sampler which ensures that a representative sample of drilling mud is taken from the process, even in horizontal pipelines where larger solids would tend to travel along the bottom of the line.</a:t>
            </a:r>
          </a:p>
        </p:txBody>
      </p:sp>
      <p:pic>
        <p:nvPicPr>
          <p:cNvPr id="5" name="Picture 4">
            <a:extLst>
              <a:ext uri="{FF2B5EF4-FFF2-40B4-BE49-F238E27FC236}">
                <a16:creationId xmlns:a16="http://schemas.microsoft.com/office/drawing/2014/main" id="{CFE255C0-7782-4042-9317-EAF9FD319AC9}"/>
              </a:ext>
            </a:extLst>
          </p:cNvPr>
          <p:cNvPicPr>
            <a:picLocks noChangeAspect="1"/>
          </p:cNvPicPr>
          <p:nvPr/>
        </p:nvPicPr>
        <p:blipFill>
          <a:blip r:embed="rId3"/>
          <a:stretch>
            <a:fillRect/>
          </a:stretch>
        </p:blipFill>
        <p:spPr>
          <a:xfrm>
            <a:off x="8879145" y="1481521"/>
            <a:ext cx="3000375" cy="2409825"/>
          </a:xfrm>
          <a:prstGeom prst="rect">
            <a:avLst/>
          </a:prstGeom>
        </p:spPr>
      </p:pic>
      <p:pic>
        <p:nvPicPr>
          <p:cNvPr id="14" name="Picture 13">
            <a:extLst>
              <a:ext uri="{FF2B5EF4-FFF2-40B4-BE49-F238E27FC236}">
                <a16:creationId xmlns:a16="http://schemas.microsoft.com/office/drawing/2014/main" id="{E671779F-8475-40DC-9BB1-6ED430FAA4F9}"/>
              </a:ext>
            </a:extLst>
          </p:cNvPr>
          <p:cNvPicPr>
            <a:picLocks noChangeAspect="1"/>
          </p:cNvPicPr>
          <p:nvPr/>
        </p:nvPicPr>
        <p:blipFill>
          <a:blip r:embed="rId4"/>
          <a:stretch>
            <a:fillRect/>
          </a:stretch>
        </p:blipFill>
        <p:spPr>
          <a:xfrm>
            <a:off x="8917245" y="3934508"/>
            <a:ext cx="2962275" cy="2438400"/>
          </a:xfrm>
          <a:prstGeom prst="rect">
            <a:avLst/>
          </a:prstGeom>
        </p:spPr>
      </p:pic>
      <p:pic>
        <p:nvPicPr>
          <p:cNvPr id="19" name="Picture 18">
            <a:extLst>
              <a:ext uri="{FF2B5EF4-FFF2-40B4-BE49-F238E27FC236}">
                <a16:creationId xmlns:a16="http://schemas.microsoft.com/office/drawing/2014/main" id="{C483BEE5-D9CE-4708-A332-E1C9EB1D9836}"/>
              </a:ext>
            </a:extLst>
          </p:cNvPr>
          <p:cNvPicPr>
            <a:picLocks noChangeAspect="1"/>
          </p:cNvPicPr>
          <p:nvPr/>
        </p:nvPicPr>
        <p:blipFill>
          <a:blip r:embed="rId5"/>
          <a:stretch>
            <a:fillRect/>
          </a:stretch>
        </p:blipFill>
        <p:spPr>
          <a:xfrm>
            <a:off x="873482" y="4095751"/>
            <a:ext cx="7258050" cy="2152650"/>
          </a:xfrm>
          <a:prstGeom prst="rect">
            <a:avLst/>
          </a:prstGeom>
        </p:spPr>
      </p:pic>
    </p:spTree>
    <p:extLst>
      <p:ext uri="{BB962C8B-B14F-4D97-AF65-F5344CB8AC3E}">
        <p14:creationId xmlns:p14="http://schemas.microsoft.com/office/powerpoint/2010/main" val="60507752"/>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sz="3600" dirty="0"/>
              <a:t>Drilling MUD PSA</a:t>
            </a:r>
          </a:p>
        </p:txBody>
      </p:sp>
      <p:sp>
        <p:nvSpPr>
          <p:cNvPr id="15" name="TextBox 14">
            <a:extLst>
              <a:ext uri="{FF2B5EF4-FFF2-40B4-BE49-F238E27FC236}">
                <a16:creationId xmlns:a16="http://schemas.microsoft.com/office/drawing/2014/main" id="{72DD0BBB-DB71-4AD0-BFD1-DF027A7A7306}"/>
              </a:ext>
            </a:extLst>
          </p:cNvPr>
          <p:cNvSpPr txBox="1"/>
          <p:nvPr/>
        </p:nvSpPr>
        <p:spPr>
          <a:xfrm>
            <a:off x="228600" y="2348705"/>
            <a:ext cx="9067800" cy="4247317"/>
          </a:xfrm>
          <a:prstGeom prst="rect">
            <a:avLst/>
          </a:prstGeom>
          <a:noFill/>
        </p:spPr>
        <p:txBody>
          <a:bodyPr wrap="square">
            <a:spAutoFit/>
          </a:bodyPr>
          <a:lstStyle/>
          <a:p>
            <a:pPr marL="285750" indent="-285750">
              <a:buFont typeface="Arial" panose="020B0604020202020204" pitchFamily="34" charset="0"/>
              <a:buChar char="•"/>
            </a:pPr>
            <a:r>
              <a:rPr lang="en-US" sz="1800" dirty="0" err="1"/>
              <a:t>CantyVision</a:t>
            </a:r>
            <a:r>
              <a:rPr lang="en-US" sz="1800" dirty="0"/>
              <a:t> Intelligent Analysis Software is able to process images at high speed real time.</a:t>
            </a:r>
          </a:p>
          <a:p>
            <a:pPr marL="285750" indent="-285750">
              <a:buFont typeface="Arial" panose="020B0604020202020204" pitchFamily="34" charset="0"/>
              <a:buChar char="•"/>
            </a:pPr>
            <a:r>
              <a:rPr lang="en-US" sz="1800" dirty="0"/>
              <a:t>Software provides graphical trends in charts with statistical data for particles, droplets and gas.</a:t>
            </a:r>
          </a:p>
          <a:p>
            <a:pPr marL="285750" indent="-285750">
              <a:buFont typeface="Arial" panose="020B0604020202020204" pitchFamily="34" charset="0"/>
              <a:buChar char="•"/>
            </a:pPr>
            <a:r>
              <a:rPr lang="en-US" sz="1800" dirty="0"/>
              <a:t>Individual data charts and outputs.</a:t>
            </a:r>
          </a:p>
          <a:p>
            <a:pPr>
              <a:buNone/>
            </a:pPr>
            <a:r>
              <a:rPr lang="en-US" sz="1800" dirty="0"/>
              <a:t>	- Particle size distribution, </a:t>
            </a:r>
          </a:p>
          <a:p>
            <a:pPr>
              <a:buNone/>
            </a:pPr>
            <a:r>
              <a:rPr lang="en-US" sz="1800" dirty="0"/>
              <a:t>	- Particle shape</a:t>
            </a:r>
          </a:p>
          <a:p>
            <a:pPr>
              <a:buNone/>
            </a:pPr>
            <a:r>
              <a:rPr lang="en-US" sz="1800" dirty="0"/>
              <a:t>	- Concentrations - counts per ml, ppm</a:t>
            </a:r>
          </a:p>
          <a:p>
            <a:pPr marL="285750" indent="-285750">
              <a:buFont typeface="Arial" panose="020B0604020202020204" pitchFamily="34" charset="0"/>
              <a:buChar char="•"/>
            </a:pPr>
            <a:r>
              <a:rPr lang="en-US" sz="1800" dirty="0"/>
              <a:t>Customized reporting feature for excel data output.</a:t>
            </a:r>
          </a:p>
          <a:p>
            <a:endParaRPr lang="en-US" dirty="0"/>
          </a:p>
          <a:p>
            <a:pPr marL="342900" indent="-342900">
              <a:buFont typeface="Arial" panose="020B0604020202020204" pitchFamily="34" charset="0"/>
              <a:buChar char="•"/>
            </a:pPr>
            <a:r>
              <a:rPr lang="en-US" sz="1800" dirty="0"/>
              <a:t>Easy to use graphical interface allows user to click on particles within the class they want to measure and sort particles by their individual classes.</a:t>
            </a:r>
          </a:p>
          <a:p>
            <a:r>
              <a:rPr lang="en-US" sz="1800" dirty="0"/>
              <a:t> </a:t>
            </a:r>
          </a:p>
          <a:p>
            <a:pPr marL="342900" indent="-342900">
              <a:buFont typeface="Arial" panose="020B0604020202020204" pitchFamily="34" charset="0"/>
              <a:buChar char="•"/>
            </a:pPr>
            <a:r>
              <a:rPr lang="en-US" sz="1800" dirty="0"/>
              <a:t>Machine learning algorithms build a database of particle shape characteristics.</a:t>
            </a:r>
            <a:endParaRPr lang="en-US" dirty="0"/>
          </a:p>
          <a:p>
            <a:endParaRPr lang="en-US" dirty="0"/>
          </a:p>
        </p:txBody>
      </p:sp>
      <p:pic>
        <p:nvPicPr>
          <p:cNvPr id="3" name="Picture 2">
            <a:extLst>
              <a:ext uri="{FF2B5EF4-FFF2-40B4-BE49-F238E27FC236}">
                <a16:creationId xmlns:a16="http://schemas.microsoft.com/office/drawing/2014/main" id="{7848CBA3-F121-4131-9965-6CE45B6B1EB5}"/>
              </a:ext>
            </a:extLst>
          </p:cNvPr>
          <p:cNvPicPr>
            <a:picLocks noChangeAspect="1"/>
          </p:cNvPicPr>
          <p:nvPr/>
        </p:nvPicPr>
        <p:blipFill>
          <a:blip r:embed="rId3"/>
          <a:stretch>
            <a:fillRect/>
          </a:stretch>
        </p:blipFill>
        <p:spPr>
          <a:xfrm>
            <a:off x="9756805" y="3473613"/>
            <a:ext cx="1863695" cy="137160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1D9F2FBE-65EF-4CA3-9FF9-04C37D7BD904}"/>
              </a:ext>
            </a:extLst>
          </p:cNvPr>
          <p:cNvPicPr>
            <a:picLocks noChangeAspect="1"/>
          </p:cNvPicPr>
          <p:nvPr/>
        </p:nvPicPr>
        <p:blipFill rotWithShape="1">
          <a:blip r:embed="rId4">
            <a:extLst>
              <a:ext uri="{28A0092B-C50C-407E-A947-70E740481C1C}">
                <a14:useLocalDpi xmlns:a14="http://schemas.microsoft.com/office/drawing/2010/main" val="0"/>
              </a:ext>
            </a:extLst>
          </a:blip>
          <a:srcRect l="5826" t="22635" r="2057" b="9500"/>
          <a:stretch/>
        </p:blipFill>
        <p:spPr>
          <a:xfrm>
            <a:off x="9549358" y="1927113"/>
            <a:ext cx="2397472" cy="1362185"/>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51CC1A71-40AB-40EA-B6E4-C6078CB46630}"/>
              </a:ext>
            </a:extLst>
          </p:cNvPr>
          <p:cNvPicPr>
            <a:picLocks noChangeAspect="1"/>
          </p:cNvPicPr>
          <p:nvPr/>
        </p:nvPicPr>
        <p:blipFill rotWithShape="1">
          <a:blip r:embed="rId5"/>
          <a:srcRect l="6006" t="2648" r="2533" b="2459"/>
          <a:stretch/>
        </p:blipFill>
        <p:spPr>
          <a:xfrm>
            <a:off x="9776567" y="4975468"/>
            <a:ext cx="1871925" cy="1371600"/>
          </a:xfrm>
          <a:prstGeom prst="rect">
            <a:avLst/>
          </a:prstGeom>
          <a:ln>
            <a:noFill/>
          </a:ln>
          <a:effectLst>
            <a:outerShdw blurRad="190500" algn="tl" rotWithShape="0">
              <a:srgbClr val="000000">
                <a:alpha val="70000"/>
              </a:srgbClr>
            </a:outerShdw>
          </a:effectLst>
        </p:spPr>
      </p:pic>
      <p:pic>
        <p:nvPicPr>
          <p:cNvPr id="23" name="Picture 2">
            <a:extLst>
              <a:ext uri="{FF2B5EF4-FFF2-40B4-BE49-F238E27FC236}">
                <a16:creationId xmlns:a16="http://schemas.microsoft.com/office/drawing/2014/main" id="{F589DE54-DE68-4E8C-B586-44EFC7BE5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245013"/>
            <a:ext cx="232156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73797"/>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sz="3200" dirty="0"/>
              <a:t>% TSS Measurement of Brine during Displacements </a:t>
            </a:r>
          </a:p>
        </p:txBody>
      </p:sp>
      <p:sp>
        <p:nvSpPr>
          <p:cNvPr id="15" name="TextBox 14">
            <a:extLst>
              <a:ext uri="{FF2B5EF4-FFF2-40B4-BE49-F238E27FC236}">
                <a16:creationId xmlns:a16="http://schemas.microsoft.com/office/drawing/2014/main" id="{72DD0BBB-DB71-4AD0-BFD1-DF027A7A7306}"/>
              </a:ext>
            </a:extLst>
          </p:cNvPr>
          <p:cNvSpPr txBox="1"/>
          <p:nvPr/>
        </p:nvSpPr>
        <p:spPr>
          <a:xfrm>
            <a:off x="319087" y="2348705"/>
            <a:ext cx="7086600" cy="4690515"/>
          </a:xfrm>
          <a:prstGeom prst="rect">
            <a:avLst/>
          </a:prstGeom>
          <a:noFill/>
        </p:spPr>
        <p:txBody>
          <a:bodyPr wrap="square">
            <a:spAutoFit/>
          </a:bodyPr>
          <a:lstStyle/>
          <a:p>
            <a:pPr marL="316515" indent="-316515" algn="just">
              <a:spcBef>
                <a:spcPct val="20000"/>
              </a:spcBef>
              <a:buFont typeface="Arial" panose="020B0604020202020204" pitchFamily="34" charset="0"/>
              <a:buChar char="•"/>
            </a:pPr>
            <a:r>
              <a:rPr lang="en-IE" sz="1800" dirty="0"/>
              <a:t>Minimising costs is an ongoing concern in the drilling industry.</a:t>
            </a:r>
          </a:p>
          <a:p>
            <a:pPr marL="316515" indent="-316515" algn="just">
              <a:spcBef>
                <a:spcPct val="20000"/>
              </a:spcBef>
              <a:buFont typeface="Arial" panose="020B0604020202020204" pitchFamily="34" charset="0"/>
              <a:buChar char="•"/>
            </a:pPr>
            <a:r>
              <a:rPr lang="en-IE" sz="1800" dirty="0"/>
              <a:t>Potential for costs to be reduced in the Wellbore clean up phase.</a:t>
            </a:r>
            <a:endParaRPr lang="en-IE" dirty="0"/>
          </a:p>
          <a:p>
            <a:pPr marL="316515" indent="-316515" algn="just">
              <a:spcBef>
                <a:spcPct val="20000"/>
              </a:spcBef>
              <a:buFont typeface="Arial" panose="020B0604020202020204" pitchFamily="34" charset="0"/>
              <a:buChar char="•"/>
            </a:pPr>
            <a:r>
              <a:rPr lang="en-IE" sz="1800" dirty="0"/>
              <a:t>Brine has a high cost (depending on the type of brine used).</a:t>
            </a:r>
          </a:p>
          <a:p>
            <a:pPr marL="316515" indent="-316515" algn="just">
              <a:spcBef>
                <a:spcPct val="20000"/>
              </a:spcBef>
              <a:buFont typeface="Arial" panose="020B0604020202020204" pitchFamily="34" charset="0"/>
              <a:buChar char="•"/>
            </a:pPr>
            <a:r>
              <a:rPr lang="en-IE" sz="1800" dirty="0"/>
              <a:t>Important to recover /reclaim the brine.</a:t>
            </a:r>
          </a:p>
          <a:p>
            <a:pPr marL="285750" indent="-285750" algn="just">
              <a:spcBef>
                <a:spcPct val="20000"/>
              </a:spcBef>
              <a:buFont typeface="Arial" panose="020B0604020202020204" pitchFamily="34" charset="0"/>
              <a:buChar char="•"/>
            </a:pPr>
            <a:r>
              <a:rPr lang="en-IE" sz="1800" dirty="0"/>
              <a:t>During brine displacements, the % TSS  of the brine returning from the wellbore needs to  be within specification &lt; 0.05%.</a:t>
            </a:r>
          </a:p>
          <a:p>
            <a:pPr marL="316515" indent="-316515" algn="just">
              <a:spcBef>
                <a:spcPct val="20000"/>
              </a:spcBef>
              <a:buFont typeface="Arial" panose="020B0604020202020204" pitchFamily="34" charset="0"/>
              <a:buChar char="•"/>
            </a:pPr>
            <a:r>
              <a:rPr lang="en-IE" sz="1800" dirty="0"/>
              <a:t>Current Rig-Site methods collect samples for offline %TSS measurement  using an electric centrifuge. Sample collection and measurement is time consuming.</a:t>
            </a:r>
          </a:p>
          <a:p>
            <a:pPr marL="316515" indent="-316515" algn="just">
              <a:spcBef>
                <a:spcPct val="20000"/>
              </a:spcBef>
              <a:buFont typeface="Arial" panose="020B0604020202020204" pitchFamily="34" charset="0"/>
              <a:buChar char="•"/>
            </a:pPr>
            <a:r>
              <a:rPr lang="en-IE" sz="1800" dirty="0"/>
              <a:t>Need for online real time monitoring of the %TSS during brine displacement.</a:t>
            </a:r>
          </a:p>
          <a:p>
            <a:pPr marL="316515" indent="-316515" algn="just">
              <a:spcBef>
                <a:spcPct val="20000"/>
              </a:spcBef>
              <a:buFont typeface="Arial" panose="020B0604020202020204" pitchFamily="34" charset="0"/>
              <a:buChar char="•"/>
            </a:pPr>
            <a:endParaRPr lang="en-IE" sz="1800" dirty="0"/>
          </a:p>
          <a:p>
            <a:pPr algn="just">
              <a:spcBef>
                <a:spcPct val="20000"/>
              </a:spcBef>
            </a:pPr>
            <a:endParaRPr lang="en-IE" sz="1800" dirty="0"/>
          </a:p>
          <a:p>
            <a:endParaRPr lang="en-US" dirty="0"/>
          </a:p>
        </p:txBody>
      </p:sp>
      <p:pic>
        <p:nvPicPr>
          <p:cNvPr id="2" name="Picture 1">
            <a:extLst>
              <a:ext uri="{FF2B5EF4-FFF2-40B4-BE49-F238E27FC236}">
                <a16:creationId xmlns:a16="http://schemas.microsoft.com/office/drawing/2014/main" id="{C8DC9135-8E22-4EE7-B576-2F0B5690CB5D}"/>
              </a:ext>
            </a:extLst>
          </p:cNvPr>
          <p:cNvPicPr>
            <a:picLocks noChangeAspect="1"/>
          </p:cNvPicPr>
          <p:nvPr/>
        </p:nvPicPr>
        <p:blipFill>
          <a:blip r:embed="rId3"/>
          <a:stretch>
            <a:fillRect/>
          </a:stretch>
        </p:blipFill>
        <p:spPr>
          <a:xfrm>
            <a:off x="7803261" y="2592389"/>
            <a:ext cx="3640976" cy="2743200"/>
          </a:xfrm>
          <a:prstGeom prst="rect">
            <a:avLst/>
          </a:prstGeom>
        </p:spPr>
      </p:pic>
      <p:pic>
        <p:nvPicPr>
          <p:cNvPr id="17" name="Picture 16">
            <a:extLst>
              <a:ext uri="{FF2B5EF4-FFF2-40B4-BE49-F238E27FC236}">
                <a16:creationId xmlns:a16="http://schemas.microsoft.com/office/drawing/2014/main" id="{B7EC678A-ACEB-4101-A3CF-4902256D3B1E}"/>
              </a:ext>
            </a:extLst>
          </p:cNvPr>
          <p:cNvPicPr>
            <a:picLocks noChangeAspect="1"/>
          </p:cNvPicPr>
          <p:nvPr/>
        </p:nvPicPr>
        <p:blipFill rotWithShape="1">
          <a:blip r:embed="rId4"/>
          <a:srcRect l="3292" t="2306"/>
          <a:stretch/>
        </p:blipFill>
        <p:spPr>
          <a:xfrm>
            <a:off x="7405687" y="2598283"/>
            <a:ext cx="1888417" cy="1248231"/>
          </a:xfrm>
          <a:prstGeom prst="rect">
            <a:avLst/>
          </a:prstGeom>
          <a:ln>
            <a:solidFill>
              <a:schemeClr val="tx1"/>
            </a:solidFill>
          </a:ln>
        </p:spPr>
      </p:pic>
    </p:spTree>
    <p:extLst>
      <p:ext uri="{BB962C8B-B14F-4D97-AF65-F5344CB8AC3E}">
        <p14:creationId xmlns:p14="http://schemas.microsoft.com/office/powerpoint/2010/main" val="523915347"/>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sz="3200" dirty="0"/>
              <a:t>% TSS Measurement of Brine during Displacements </a:t>
            </a:r>
            <a:endParaRPr lang="en-US" sz="2800" dirty="0"/>
          </a:p>
        </p:txBody>
      </p:sp>
      <p:pic>
        <p:nvPicPr>
          <p:cNvPr id="4" name="Picture 3">
            <a:extLst>
              <a:ext uri="{FF2B5EF4-FFF2-40B4-BE49-F238E27FC236}">
                <a16:creationId xmlns:a16="http://schemas.microsoft.com/office/drawing/2014/main" id="{7B8BA06D-52B5-4EAA-BA55-2EB72F6D12A6}"/>
              </a:ext>
            </a:extLst>
          </p:cNvPr>
          <p:cNvPicPr>
            <a:picLocks noChangeAspect="1"/>
          </p:cNvPicPr>
          <p:nvPr/>
        </p:nvPicPr>
        <p:blipFill>
          <a:blip r:embed="rId3"/>
          <a:stretch>
            <a:fillRect/>
          </a:stretch>
        </p:blipFill>
        <p:spPr>
          <a:xfrm>
            <a:off x="528674" y="2421732"/>
            <a:ext cx="5304027" cy="3657600"/>
          </a:xfrm>
          <a:prstGeom prst="rect">
            <a:avLst/>
          </a:prstGeom>
        </p:spPr>
      </p:pic>
      <p:pic>
        <p:nvPicPr>
          <p:cNvPr id="14" name="Picture 13">
            <a:extLst>
              <a:ext uri="{FF2B5EF4-FFF2-40B4-BE49-F238E27FC236}">
                <a16:creationId xmlns:a16="http://schemas.microsoft.com/office/drawing/2014/main" id="{C0AAE649-1FEF-4982-8E67-E0FC15B70933}"/>
              </a:ext>
            </a:extLst>
          </p:cNvPr>
          <p:cNvPicPr>
            <a:picLocks noChangeAspect="1"/>
          </p:cNvPicPr>
          <p:nvPr/>
        </p:nvPicPr>
        <p:blipFill>
          <a:blip r:embed="rId4"/>
          <a:stretch>
            <a:fillRect/>
          </a:stretch>
        </p:blipFill>
        <p:spPr>
          <a:xfrm>
            <a:off x="6153624" y="2590800"/>
            <a:ext cx="5834914" cy="3200400"/>
          </a:xfrm>
          <a:prstGeom prst="rect">
            <a:avLst/>
          </a:prstGeom>
        </p:spPr>
      </p:pic>
    </p:spTree>
    <p:extLst>
      <p:ext uri="{BB962C8B-B14F-4D97-AF65-F5344CB8AC3E}">
        <p14:creationId xmlns:p14="http://schemas.microsoft.com/office/powerpoint/2010/main" val="3753511792"/>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sz="3600" dirty="0"/>
              <a:t>Frac Sand PSA</a:t>
            </a:r>
          </a:p>
        </p:txBody>
      </p:sp>
      <p:pic>
        <p:nvPicPr>
          <p:cNvPr id="3" name="Picture 2">
            <a:extLst>
              <a:ext uri="{FF2B5EF4-FFF2-40B4-BE49-F238E27FC236}">
                <a16:creationId xmlns:a16="http://schemas.microsoft.com/office/drawing/2014/main" id="{6B43744B-D287-4684-AACD-02D61E6D4AB3}"/>
              </a:ext>
            </a:extLst>
          </p:cNvPr>
          <p:cNvPicPr>
            <a:picLocks noChangeAspect="1"/>
          </p:cNvPicPr>
          <p:nvPr/>
        </p:nvPicPr>
        <p:blipFill>
          <a:blip r:embed="rId3"/>
          <a:stretch>
            <a:fillRect/>
          </a:stretch>
        </p:blipFill>
        <p:spPr>
          <a:xfrm>
            <a:off x="7051514" y="1973263"/>
            <a:ext cx="3790950" cy="2362200"/>
          </a:xfrm>
          <a:prstGeom prst="rect">
            <a:avLst/>
          </a:prstGeom>
        </p:spPr>
      </p:pic>
      <p:pic>
        <p:nvPicPr>
          <p:cNvPr id="13" name="Picture 12">
            <a:extLst>
              <a:ext uri="{FF2B5EF4-FFF2-40B4-BE49-F238E27FC236}">
                <a16:creationId xmlns:a16="http://schemas.microsoft.com/office/drawing/2014/main" id="{B0129F49-0FC6-4502-AC6B-A0F6383EC0EA}"/>
              </a:ext>
            </a:extLst>
          </p:cNvPr>
          <p:cNvPicPr>
            <a:picLocks noChangeAspect="1"/>
          </p:cNvPicPr>
          <p:nvPr/>
        </p:nvPicPr>
        <p:blipFill>
          <a:blip r:embed="rId4"/>
          <a:stretch>
            <a:fillRect/>
          </a:stretch>
        </p:blipFill>
        <p:spPr>
          <a:xfrm>
            <a:off x="5943600" y="4513263"/>
            <a:ext cx="2796988" cy="1828800"/>
          </a:xfrm>
          <a:prstGeom prst="rect">
            <a:avLst/>
          </a:prstGeom>
        </p:spPr>
      </p:pic>
      <p:sp>
        <p:nvSpPr>
          <p:cNvPr id="17" name="TextBox 16">
            <a:extLst>
              <a:ext uri="{FF2B5EF4-FFF2-40B4-BE49-F238E27FC236}">
                <a16:creationId xmlns:a16="http://schemas.microsoft.com/office/drawing/2014/main" id="{4FF4D9F9-3B03-46AF-908D-56617EFB7EC4}"/>
              </a:ext>
            </a:extLst>
          </p:cNvPr>
          <p:cNvSpPr txBox="1"/>
          <p:nvPr/>
        </p:nvSpPr>
        <p:spPr>
          <a:xfrm>
            <a:off x="66675" y="2514600"/>
            <a:ext cx="5876925" cy="2862322"/>
          </a:xfrm>
          <a:prstGeom prst="rect">
            <a:avLst/>
          </a:prstGeom>
          <a:noFill/>
        </p:spPr>
        <p:txBody>
          <a:bodyPr wrap="square">
            <a:spAutoFit/>
          </a:bodyPr>
          <a:lstStyle/>
          <a:p>
            <a:pPr marL="285750" indent="-285750" algn="just">
              <a:buFont typeface="Arial" panose="020B0604020202020204" pitchFamily="34" charset="0"/>
              <a:buChar char="•"/>
            </a:pPr>
            <a:r>
              <a:rPr lang="en-US" dirty="0"/>
              <a:t>Canty </a:t>
            </a:r>
            <a:r>
              <a:rPr lang="en-US" dirty="0" err="1"/>
              <a:t>SolidSizer</a:t>
            </a:r>
            <a:r>
              <a:rPr lang="en-US" dirty="0"/>
              <a:t> is used to determine the particle size and shape distributions of frac sand samples. </a:t>
            </a:r>
          </a:p>
          <a:p>
            <a:pPr algn="just"/>
            <a:endParaRPr lang="en-US" dirty="0"/>
          </a:p>
          <a:p>
            <a:pPr marL="285750" indent="-285750" algn="just">
              <a:buFont typeface="Arial" panose="020B0604020202020204" pitchFamily="34" charset="0"/>
              <a:buChar char="•"/>
            </a:pPr>
            <a:r>
              <a:rPr lang="en-US" dirty="0"/>
              <a:t>Direct 2-Dimensional particle size information delivering both the true size and shape of the  particulate. </a:t>
            </a:r>
          </a:p>
          <a:p>
            <a:pPr algn="just"/>
            <a:endParaRPr lang="en-US" dirty="0"/>
          </a:p>
          <a:p>
            <a:pPr marL="285750" indent="-285750" algn="just">
              <a:buFont typeface="Arial" panose="020B0604020202020204" pitchFamily="34" charset="0"/>
              <a:buChar char="•"/>
            </a:pPr>
            <a:r>
              <a:rPr lang="en-US" dirty="0"/>
              <a:t>Size distribution data can be directly correlated to sieve analysis.</a:t>
            </a:r>
          </a:p>
          <a:p>
            <a:pPr marL="285750" indent="-285750">
              <a:buFont typeface="Arial" panose="020B0604020202020204" pitchFamily="34" charset="0"/>
              <a:buChar char="•"/>
            </a:pPr>
            <a:endParaRPr lang="en-US" dirty="0"/>
          </a:p>
        </p:txBody>
      </p:sp>
      <p:pic>
        <p:nvPicPr>
          <p:cNvPr id="20" name="Picture 19">
            <a:extLst>
              <a:ext uri="{FF2B5EF4-FFF2-40B4-BE49-F238E27FC236}">
                <a16:creationId xmlns:a16="http://schemas.microsoft.com/office/drawing/2014/main" id="{F5AAE344-FE20-43C7-93EF-747438F7411F}"/>
              </a:ext>
            </a:extLst>
          </p:cNvPr>
          <p:cNvPicPr>
            <a:picLocks noChangeAspect="1"/>
          </p:cNvPicPr>
          <p:nvPr/>
        </p:nvPicPr>
        <p:blipFill>
          <a:blip r:embed="rId5"/>
          <a:stretch>
            <a:fillRect/>
          </a:stretch>
        </p:blipFill>
        <p:spPr>
          <a:xfrm>
            <a:off x="8925218" y="4484705"/>
            <a:ext cx="3028950" cy="1800225"/>
          </a:xfrm>
          <a:prstGeom prst="rect">
            <a:avLst/>
          </a:prstGeom>
        </p:spPr>
      </p:pic>
    </p:spTree>
    <p:extLst>
      <p:ext uri="{BB962C8B-B14F-4D97-AF65-F5344CB8AC3E}">
        <p14:creationId xmlns:p14="http://schemas.microsoft.com/office/powerpoint/2010/main" val="3988274767"/>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2" name="Text Box 4">
            <a:extLst>
              <a:ext uri="{FF2B5EF4-FFF2-40B4-BE49-F238E27FC236}">
                <a16:creationId xmlns:a16="http://schemas.microsoft.com/office/drawing/2014/main" id="{1868D9AB-466A-4B52-BB4B-5702705D7C59}"/>
              </a:ext>
            </a:extLst>
          </p:cNvPr>
          <p:cNvSpPr txBox="1">
            <a:spLocks noChangeArrowheads="1"/>
          </p:cNvSpPr>
          <p:nvPr/>
        </p:nvSpPr>
        <p:spPr bwMode="auto">
          <a:xfrm>
            <a:off x="2514600" y="2701698"/>
            <a:ext cx="532923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IE" altLang="en-US" sz="4000" dirty="0">
                <a:solidFill>
                  <a:schemeClr val="tx1">
                    <a:lumMod val="75000"/>
                    <a:lumOff val="25000"/>
                  </a:schemeClr>
                </a:solidFill>
                <a:latin typeface="+mj-lt"/>
              </a:rPr>
              <a:t>Questions</a:t>
            </a:r>
          </a:p>
          <a:p>
            <a:pPr>
              <a:spcBef>
                <a:spcPct val="50000"/>
              </a:spcBef>
              <a:buClrTx/>
              <a:buSzTx/>
              <a:buFontTx/>
              <a:buNone/>
            </a:pPr>
            <a:r>
              <a:rPr lang="en-IE" altLang="en-US" sz="4000" dirty="0">
                <a:solidFill>
                  <a:schemeClr val="tx1">
                    <a:lumMod val="75000"/>
                    <a:lumOff val="25000"/>
                  </a:schemeClr>
                </a:solidFill>
                <a:latin typeface="+mj-lt"/>
              </a:rPr>
              <a:t>         and </a:t>
            </a:r>
          </a:p>
          <a:p>
            <a:pPr>
              <a:spcBef>
                <a:spcPct val="50000"/>
              </a:spcBef>
              <a:buClrTx/>
              <a:buSzTx/>
              <a:buFontTx/>
              <a:buNone/>
            </a:pPr>
            <a:r>
              <a:rPr lang="en-IE" altLang="en-US" sz="4000" dirty="0">
                <a:solidFill>
                  <a:schemeClr val="tx1">
                    <a:lumMod val="75000"/>
                    <a:lumOff val="25000"/>
                  </a:schemeClr>
                </a:solidFill>
                <a:latin typeface="+mj-lt"/>
              </a:rPr>
              <a:t>            Answers</a:t>
            </a:r>
            <a:endParaRPr lang="en-US" altLang="en-US" sz="4000" dirty="0">
              <a:solidFill>
                <a:schemeClr val="tx1">
                  <a:lumMod val="75000"/>
                  <a:lumOff val="25000"/>
                </a:schemeClr>
              </a:solidFill>
              <a:latin typeface="+mj-lt"/>
            </a:endParaRPr>
          </a:p>
        </p:txBody>
      </p:sp>
      <p:cxnSp>
        <p:nvCxnSpPr>
          <p:cNvPr id="4" name="Straight Connector 3">
            <a:extLst>
              <a:ext uri="{FF2B5EF4-FFF2-40B4-BE49-F238E27FC236}">
                <a16:creationId xmlns:a16="http://schemas.microsoft.com/office/drawing/2014/main" id="{FBE4D690-FE79-4C07-9E91-F8D6CBB51D49}"/>
              </a:ext>
            </a:extLst>
          </p:cNvPr>
          <p:cNvCxnSpPr>
            <a:cxnSpLocks/>
          </p:cNvCxnSpPr>
          <p:nvPr/>
        </p:nvCxnSpPr>
        <p:spPr>
          <a:xfrm>
            <a:off x="838200" y="2286000"/>
            <a:ext cx="10782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948127"/>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76DD46E6-116B-47FD-8602-E4AF41CAEDD1}"/>
              </a:ext>
            </a:extLst>
          </p:cNvPr>
          <p:cNvSpPr txBox="1">
            <a:spLocks/>
          </p:cNvSpPr>
          <p:nvPr/>
        </p:nvSpPr>
        <p:spPr>
          <a:xfrm>
            <a:off x="319088" y="1600200"/>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Flow Paddle</a:t>
            </a:r>
          </a:p>
        </p:txBody>
      </p:sp>
      <p:sp>
        <p:nvSpPr>
          <p:cNvPr id="2" name="Content Placeholder 2">
            <a:extLst>
              <a:ext uri="{FF2B5EF4-FFF2-40B4-BE49-F238E27FC236}">
                <a16:creationId xmlns:a16="http://schemas.microsoft.com/office/drawing/2014/main" id="{7EA24B78-339E-474C-8641-1377CB27A4FE}"/>
              </a:ext>
            </a:extLst>
          </p:cNvPr>
          <p:cNvSpPr txBox="1">
            <a:spLocks/>
          </p:cNvSpPr>
          <p:nvPr/>
        </p:nvSpPr>
        <p:spPr>
          <a:xfrm>
            <a:off x="533400" y="2208621"/>
            <a:ext cx="10515600" cy="4351338"/>
          </a:xfrm>
          <a:prstGeom prst="rect">
            <a:avLst/>
          </a:prstGeom>
        </p:spPr>
        <p:txBody>
          <a:bodyPr/>
          <a:lstStyle>
            <a:lvl1pPr marL="73025" indent="-73025" algn="l" defTabSz="742950" rtl="0" eaLnBrk="1" fontAlgn="base" hangingPunct="1">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1" fontAlgn="base" hangingPunct="1">
              <a:spcBef>
                <a:spcPts val="163"/>
              </a:spcBef>
              <a:spcAft>
                <a:spcPts val="325"/>
              </a:spcAft>
              <a:buFont typeface="Calibri" panose="020F0502020204030204" pitchFamily="34" charset="0"/>
              <a:buChar char="◦"/>
              <a:defRPr sz="1400" kern="1200">
                <a:solidFill>
                  <a:srgbClr val="404040"/>
                </a:solidFill>
                <a:latin typeface="+mn-lt"/>
                <a:ea typeface="+mn-ea"/>
                <a:cs typeface="+mn-cs"/>
              </a:defRPr>
            </a:lvl2pPr>
            <a:lvl3pPr marL="460375"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3pPr>
            <a:lvl4pPr marL="608013"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4pPr>
            <a:lvl5pPr marL="757238"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pPr marL="0" indent="0" algn="just">
              <a:buNone/>
            </a:pPr>
            <a:r>
              <a:rPr lang="en-US" sz="2400" b="0" i="0" u="none" strike="noStrike" dirty="0">
                <a:solidFill>
                  <a:schemeClr val="tx1">
                    <a:lumMod val="75000"/>
                    <a:lumOff val="25000"/>
                  </a:schemeClr>
                </a:solidFill>
                <a:effectLst/>
              </a:rPr>
              <a:t>The sensor is mounted to the top of th</a:t>
            </a:r>
            <a:r>
              <a:rPr lang="en-US" sz="2400" dirty="0">
                <a:solidFill>
                  <a:schemeClr val="tx1">
                    <a:lumMod val="75000"/>
                    <a:lumOff val="25000"/>
                  </a:schemeClr>
                </a:solidFill>
              </a:rPr>
              <a:t>e pipe </a:t>
            </a:r>
            <a:r>
              <a:rPr lang="en-US" sz="2400" b="0" i="0" u="none" strike="noStrike" dirty="0">
                <a:solidFill>
                  <a:schemeClr val="tx1">
                    <a:lumMod val="75000"/>
                    <a:lumOff val="25000"/>
                  </a:schemeClr>
                </a:solidFill>
                <a:effectLst/>
              </a:rPr>
              <a:t>with the </a:t>
            </a:r>
            <a:r>
              <a:rPr lang="en-US" sz="2400" i="0" u="none" strike="noStrike" dirty="0">
                <a:solidFill>
                  <a:schemeClr val="tx1">
                    <a:lumMod val="75000"/>
                    <a:lumOff val="25000"/>
                  </a:schemeClr>
                </a:solidFill>
                <a:effectLst/>
              </a:rPr>
              <a:t>paddle extending into the mud flow.</a:t>
            </a:r>
          </a:p>
          <a:p>
            <a:pPr marL="0" indent="0" algn="just">
              <a:buNone/>
            </a:pPr>
            <a:r>
              <a:rPr lang="en-US" sz="2400" dirty="0">
                <a:solidFill>
                  <a:schemeClr val="tx1">
                    <a:lumMod val="75000"/>
                    <a:lumOff val="25000"/>
                  </a:schemeClr>
                </a:solidFill>
              </a:rPr>
              <a:t>- Poor accuracy </a:t>
            </a:r>
          </a:p>
          <a:p>
            <a:pPr marL="0" indent="0" algn="just">
              <a:buNone/>
            </a:pPr>
            <a:r>
              <a:rPr lang="en-US" sz="2400" dirty="0">
                <a:solidFill>
                  <a:schemeClr val="tx1">
                    <a:lumMod val="75000"/>
                    <a:lumOff val="25000"/>
                  </a:schemeClr>
                </a:solidFill>
              </a:rPr>
              <a:t>- Intrusive</a:t>
            </a:r>
          </a:p>
          <a:p>
            <a:pPr marL="0" indent="0" algn="just">
              <a:buNone/>
            </a:pPr>
            <a:r>
              <a:rPr lang="en-US" sz="2400" dirty="0">
                <a:solidFill>
                  <a:schemeClr val="tx1">
                    <a:lumMod val="75000"/>
                    <a:lumOff val="25000"/>
                  </a:schemeClr>
                </a:solidFill>
              </a:rPr>
              <a:t>- Subject to major solids build up</a:t>
            </a:r>
          </a:p>
          <a:p>
            <a:pPr marL="0" indent="0" algn="just">
              <a:buNone/>
            </a:pPr>
            <a:r>
              <a:rPr lang="en-US" sz="2400" dirty="0">
                <a:solidFill>
                  <a:schemeClr val="tx1">
                    <a:lumMod val="75000"/>
                    <a:lumOff val="25000"/>
                  </a:schemeClr>
                </a:solidFill>
              </a:rPr>
              <a:t>- Random accuracy </a:t>
            </a:r>
          </a:p>
          <a:p>
            <a:pPr marL="0" indent="0" algn="just">
              <a:buNone/>
            </a:pPr>
            <a:r>
              <a:rPr lang="en-US" sz="2400" dirty="0">
                <a:solidFill>
                  <a:schemeClr val="tx1">
                    <a:lumMod val="75000"/>
                    <a:lumOff val="25000"/>
                  </a:schemeClr>
                </a:solidFill>
              </a:rPr>
              <a:t>- No low flow capability</a:t>
            </a:r>
          </a:p>
          <a:p>
            <a:pPr marL="0" indent="0" algn="just">
              <a:buNone/>
            </a:pPr>
            <a:endParaRPr lang="en-US" sz="2400" dirty="0">
              <a:solidFill>
                <a:srgbClr val="111111"/>
              </a:solidFill>
              <a:latin typeface="Segoe UI" panose="020B0502040204020203" pitchFamily="34" charset="0"/>
            </a:endParaRPr>
          </a:p>
        </p:txBody>
      </p:sp>
      <p:pic>
        <p:nvPicPr>
          <p:cNvPr id="4" name="Picture 3">
            <a:extLst>
              <a:ext uri="{FF2B5EF4-FFF2-40B4-BE49-F238E27FC236}">
                <a16:creationId xmlns:a16="http://schemas.microsoft.com/office/drawing/2014/main" id="{DBB7FC5A-EFF9-450D-9305-8549CEA28F6A}"/>
              </a:ext>
            </a:extLst>
          </p:cNvPr>
          <p:cNvPicPr>
            <a:picLocks noChangeAspect="1"/>
          </p:cNvPicPr>
          <p:nvPr/>
        </p:nvPicPr>
        <p:blipFill>
          <a:blip r:embed="rId3"/>
          <a:stretch>
            <a:fillRect/>
          </a:stretch>
        </p:blipFill>
        <p:spPr>
          <a:xfrm>
            <a:off x="6858000" y="2871244"/>
            <a:ext cx="3715474" cy="3291840"/>
          </a:xfrm>
          <a:prstGeom prst="rect">
            <a:avLst/>
          </a:prstGeom>
        </p:spPr>
      </p:pic>
    </p:spTree>
    <p:extLst>
      <p:ext uri="{BB962C8B-B14F-4D97-AF65-F5344CB8AC3E}">
        <p14:creationId xmlns:p14="http://schemas.microsoft.com/office/powerpoint/2010/main" val="2593622455"/>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94D85A0B-6299-4352-96C7-309C229171D8}"/>
              </a:ext>
            </a:extLst>
          </p:cNvPr>
          <p:cNvSpPr txBox="1">
            <a:spLocks/>
          </p:cNvSpPr>
          <p:nvPr/>
        </p:nvSpPr>
        <p:spPr>
          <a:xfrm>
            <a:off x="319088" y="1520912"/>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Coriolis </a:t>
            </a:r>
          </a:p>
        </p:txBody>
      </p:sp>
      <p:sp>
        <p:nvSpPr>
          <p:cNvPr id="2" name="Content Placeholder 2">
            <a:extLst>
              <a:ext uri="{FF2B5EF4-FFF2-40B4-BE49-F238E27FC236}">
                <a16:creationId xmlns:a16="http://schemas.microsoft.com/office/drawing/2014/main" id="{50135B17-E32F-4E8C-A74E-EC2D1CBB3D26}"/>
              </a:ext>
            </a:extLst>
          </p:cNvPr>
          <p:cNvSpPr txBox="1">
            <a:spLocks/>
          </p:cNvSpPr>
          <p:nvPr/>
        </p:nvSpPr>
        <p:spPr>
          <a:xfrm>
            <a:off x="533400" y="2208621"/>
            <a:ext cx="10515600" cy="4351338"/>
          </a:xfrm>
          <a:prstGeom prst="rect">
            <a:avLst/>
          </a:prstGeom>
        </p:spPr>
        <p:txBody>
          <a:bodyPr/>
          <a:lstStyle>
            <a:lvl1pPr marL="73025" indent="-73025" algn="l" defTabSz="742950" rtl="0" eaLnBrk="1" fontAlgn="base" hangingPunct="1">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1" fontAlgn="base" hangingPunct="1">
              <a:spcBef>
                <a:spcPts val="163"/>
              </a:spcBef>
              <a:spcAft>
                <a:spcPts val="325"/>
              </a:spcAft>
              <a:buFont typeface="Calibri" panose="020F0502020204030204" pitchFamily="34" charset="0"/>
              <a:buChar char="◦"/>
              <a:defRPr sz="1400" kern="1200">
                <a:solidFill>
                  <a:srgbClr val="404040"/>
                </a:solidFill>
                <a:latin typeface="+mn-lt"/>
                <a:ea typeface="+mn-ea"/>
                <a:cs typeface="+mn-cs"/>
              </a:defRPr>
            </a:lvl2pPr>
            <a:lvl3pPr marL="460375"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3pPr>
            <a:lvl4pPr marL="608013"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4pPr>
            <a:lvl5pPr marL="757238"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pPr marL="0" indent="0" algn="just">
              <a:buNone/>
            </a:pPr>
            <a:r>
              <a:rPr lang="en-US" sz="2400" b="0" i="0" u="none" strike="noStrike" dirty="0">
                <a:solidFill>
                  <a:schemeClr val="tx1">
                    <a:lumMod val="75000"/>
                    <a:lumOff val="25000"/>
                  </a:schemeClr>
                </a:solidFill>
                <a:effectLst/>
              </a:rPr>
              <a:t>Mounted directly into th</a:t>
            </a:r>
            <a:r>
              <a:rPr lang="en-US" sz="2400" dirty="0">
                <a:solidFill>
                  <a:schemeClr val="tx1">
                    <a:lumMod val="75000"/>
                    <a:lumOff val="25000"/>
                  </a:schemeClr>
                </a:solidFill>
              </a:rPr>
              <a:t>e pipeline. </a:t>
            </a:r>
          </a:p>
          <a:p>
            <a:pPr marL="0" indent="0" algn="just">
              <a:buNone/>
            </a:pPr>
            <a:endParaRPr lang="en-US" sz="2400" i="0" u="none" strike="noStrike" dirty="0">
              <a:solidFill>
                <a:schemeClr val="tx1">
                  <a:lumMod val="75000"/>
                  <a:lumOff val="25000"/>
                </a:schemeClr>
              </a:solidFill>
              <a:effectLst/>
            </a:endParaRPr>
          </a:p>
          <a:p>
            <a:pPr marL="0" indent="0" algn="just">
              <a:buNone/>
            </a:pPr>
            <a:r>
              <a:rPr lang="en-US" sz="2400" dirty="0">
                <a:solidFill>
                  <a:schemeClr val="tx1">
                    <a:lumMod val="75000"/>
                    <a:lumOff val="25000"/>
                  </a:schemeClr>
                </a:solidFill>
              </a:rPr>
              <a:t>- Highly intrusive requiring major rig modifications</a:t>
            </a:r>
          </a:p>
          <a:p>
            <a:pPr marL="0" indent="0" algn="just">
              <a:buNone/>
            </a:pPr>
            <a:r>
              <a:rPr lang="en-US" sz="2400" dirty="0">
                <a:solidFill>
                  <a:schemeClr val="tx1">
                    <a:lumMod val="75000"/>
                    <a:lumOff val="25000"/>
                  </a:schemeClr>
                </a:solidFill>
              </a:rPr>
              <a:t>- Clogging issues</a:t>
            </a:r>
          </a:p>
          <a:p>
            <a:pPr marL="0" indent="0" algn="just">
              <a:buNone/>
            </a:pPr>
            <a:r>
              <a:rPr lang="en-US" sz="2400" dirty="0">
                <a:solidFill>
                  <a:schemeClr val="tx1">
                    <a:lumMod val="75000"/>
                    <a:lumOff val="25000"/>
                  </a:schemeClr>
                </a:solidFill>
              </a:rPr>
              <a:t>- Measurements effected by solids &amp; gas</a:t>
            </a:r>
          </a:p>
          <a:p>
            <a:pPr marL="0" indent="0" algn="just">
              <a:buNone/>
            </a:pPr>
            <a:r>
              <a:rPr lang="en-US" sz="2400" dirty="0">
                <a:solidFill>
                  <a:schemeClr val="tx1">
                    <a:lumMod val="75000"/>
                    <a:lumOff val="25000"/>
                  </a:schemeClr>
                </a:solidFill>
              </a:rPr>
              <a:t>- No low flow capability</a:t>
            </a:r>
          </a:p>
          <a:p>
            <a:pPr marL="0" indent="0" algn="just">
              <a:buNone/>
            </a:pPr>
            <a:r>
              <a:rPr lang="en-US" sz="2400" dirty="0">
                <a:solidFill>
                  <a:schemeClr val="tx1">
                    <a:lumMod val="75000"/>
                    <a:lumOff val="25000"/>
                  </a:schemeClr>
                </a:solidFill>
              </a:rPr>
              <a:t>- Expensive</a:t>
            </a:r>
          </a:p>
          <a:p>
            <a:pPr marL="0" indent="0" algn="just">
              <a:buNone/>
            </a:pPr>
            <a:endParaRPr lang="en-US" sz="2400" dirty="0">
              <a:solidFill>
                <a:srgbClr val="111111"/>
              </a:solidFill>
              <a:latin typeface="Segoe UI" panose="020B0502040204020203" pitchFamily="34" charset="0"/>
            </a:endParaRPr>
          </a:p>
        </p:txBody>
      </p:sp>
      <p:pic>
        <p:nvPicPr>
          <p:cNvPr id="4" name="Picture 3">
            <a:extLst>
              <a:ext uri="{FF2B5EF4-FFF2-40B4-BE49-F238E27FC236}">
                <a16:creationId xmlns:a16="http://schemas.microsoft.com/office/drawing/2014/main" id="{0241C5C7-FD9A-497B-A128-BFE1619E456A}"/>
              </a:ext>
            </a:extLst>
          </p:cNvPr>
          <p:cNvPicPr>
            <a:picLocks noChangeAspect="1"/>
          </p:cNvPicPr>
          <p:nvPr/>
        </p:nvPicPr>
        <p:blipFill>
          <a:blip r:embed="rId3"/>
          <a:stretch>
            <a:fillRect/>
          </a:stretch>
        </p:blipFill>
        <p:spPr>
          <a:xfrm>
            <a:off x="7696200" y="2724608"/>
            <a:ext cx="4325181" cy="2888443"/>
          </a:xfrm>
          <a:prstGeom prst="rect">
            <a:avLst/>
          </a:prstGeom>
        </p:spPr>
      </p:pic>
    </p:spTree>
    <p:extLst>
      <p:ext uri="{BB962C8B-B14F-4D97-AF65-F5344CB8AC3E}">
        <p14:creationId xmlns:p14="http://schemas.microsoft.com/office/powerpoint/2010/main" val="2070745323"/>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94D85A0B-6299-4352-96C7-309C229171D8}"/>
              </a:ext>
            </a:extLst>
          </p:cNvPr>
          <p:cNvSpPr txBox="1">
            <a:spLocks/>
          </p:cNvSpPr>
          <p:nvPr/>
        </p:nvSpPr>
        <p:spPr>
          <a:xfrm>
            <a:off x="319088" y="1520912"/>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Canty Advanced Mud Flow System </a:t>
            </a:r>
          </a:p>
        </p:txBody>
      </p:sp>
      <p:sp>
        <p:nvSpPr>
          <p:cNvPr id="2" name="Content Placeholder 2">
            <a:extLst>
              <a:ext uri="{FF2B5EF4-FFF2-40B4-BE49-F238E27FC236}">
                <a16:creationId xmlns:a16="http://schemas.microsoft.com/office/drawing/2014/main" id="{50135B17-E32F-4E8C-A74E-EC2D1CBB3D26}"/>
              </a:ext>
            </a:extLst>
          </p:cNvPr>
          <p:cNvSpPr txBox="1">
            <a:spLocks/>
          </p:cNvSpPr>
          <p:nvPr/>
        </p:nvSpPr>
        <p:spPr>
          <a:xfrm>
            <a:off x="533400" y="2029636"/>
            <a:ext cx="7086600" cy="4350159"/>
          </a:xfrm>
          <a:prstGeom prst="rect">
            <a:avLst/>
          </a:prstGeom>
        </p:spPr>
        <p:txBody>
          <a:bodyPr/>
          <a:lstStyle>
            <a:lvl1pPr marL="73025" indent="-73025" algn="l" defTabSz="742950" rtl="0" eaLnBrk="1" fontAlgn="base" hangingPunct="1">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1" fontAlgn="base" hangingPunct="1">
              <a:spcBef>
                <a:spcPts val="163"/>
              </a:spcBef>
              <a:spcAft>
                <a:spcPts val="325"/>
              </a:spcAft>
              <a:buFont typeface="Calibri" panose="020F0502020204030204" pitchFamily="34" charset="0"/>
              <a:buChar char="◦"/>
              <a:defRPr sz="1400" kern="1200">
                <a:solidFill>
                  <a:srgbClr val="404040"/>
                </a:solidFill>
                <a:latin typeface="+mn-lt"/>
                <a:ea typeface="+mn-ea"/>
                <a:cs typeface="+mn-cs"/>
              </a:defRPr>
            </a:lvl2pPr>
            <a:lvl3pPr marL="460375"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3pPr>
            <a:lvl4pPr marL="608013"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4pPr>
            <a:lvl5pPr marL="757238"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pPr marL="0" indent="0" algn="just">
              <a:buNone/>
            </a:pPr>
            <a:endParaRPr lang="en-US" sz="2000" dirty="0"/>
          </a:p>
          <a:p>
            <a:pPr marL="0" indent="0" algn="just">
              <a:buNone/>
            </a:pPr>
            <a:r>
              <a:rPr lang="en-US" dirty="0">
                <a:solidFill>
                  <a:schemeClr val="tx1">
                    <a:lumMod val="75000"/>
                    <a:lumOff val="25000"/>
                  </a:schemeClr>
                </a:solidFill>
              </a:rPr>
              <a:t>Canty Mud Flow Camera System is set up to view the mud going down the pipe after it rises from the drill pipe. </a:t>
            </a:r>
          </a:p>
          <a:p>
            <a:pPr marL="0" indent="0" algn="just">
              <a:buNone/>
            </a:pPr>
            <a:r>
              <a:rPr lang="en-US" dirty="0">
                <a:solidFill>
                  <a:schemeClr val="tx1">
                    <a:lumMod val="75000"/>
                    <a:lumOff val="25000"/>
                  </a:schemeClr>
                </a:solidFill>
              </a:rPr>
              <a:t>Rugged ATEX Zone 0/1 industrial turn key system mounts to the top of the pipe and allows for Non-Contact measurement of flow and level of the mud. </a:t>
            </a:r>
          </a:p>
          <a:p>
            <a:pPr marL="0" indent="0" algn="just">
              <a:buNone/>
            </a:pPr>
            <a:r>
              <a:rPr lang="en-US" dirty="0">
                <a:solidFill>
                  <a:schemeClr val="tx1">
                    <a:lumMod val="75000"/>
                    <a:lumOff val="25000"/>
                  </a:schemeClr>
                </a:solidFill>
              </a:rPr>
              <a:t>The combination of a Canty high Intensity LED light coupled with the digital Ethernet camera allows for optimal view into this dirty dark environment for visual verification of the flow and quality.</a:t>
            </a:r>
          </a:p>
          <a:p>
            <a:pPr marL="0" indent="0" algn="just">
              <a:buNone/>
            </a:pPr>
            <a:r>
              <a:rPr lang="en-US" dirty="0">
                <a:solidFill>
                  <a:schemeClr val="tx1">
                    <a:lumMod val="75000"/>
                    <a:lumOff val="25000"/>
                  </a:schemeClr>
                </a:solidFill>
              </a:rPr>
              <a:t>CANTYVISION™ Software is used to analyze the level and the measurement results can be outputted through 4-20mA, TCP/IP MODBUS or OPC DA/UA to the control system. This system is a replacement for the Mud Flow Flapper/Paddle style units.</a:t>
            </a:r>
          </a:p>
          <a:p>
            <a:pPr marL="0" indent="0" algn="just">
              <a:buNone/>
            </a:pPr>
            <a:endParaRPr lang="en-US" dirty="0">
              <a:solidFill>
                <a:srgbClr val="111111"/>
              </a:solidFill>
              <a:latin typeface="Segoe UI" panose="020B0502040204020203" pitchFamily="34" charset="0"/>
            </a:endParaRPr>
          </a:p>
        </p:txBody>
      </p:sp>
      <p:pic>
        <p:nvPicPr>
          <p:cNvPr id="3" name="Picture 2">
            <a:extLst>
              <a:ext uri="{FF2B5EF4-FFF2-40B4-BE49-F238E27FC236}">
                <a16:creationId xmlns:a16="http://schemas.microsoft.com/office/drawing/2014/main" id="{7A91E3E1-629F-42BC-A1AB-5CEFEEE1EEAA}"/>
              </a:ext>
            </a:extLst>
          </p:cNvPr>
          <p:cNvPicPr>
            <a:picLocks noChangeAspect="1"/>
          </p:cNvPicPr>
          <p:nvPr/>
        </p:nvPicPr>
        <p:blipFill>
          <a:blip r:embed="rId3"/>
          <a:stretch>
            <a:fillRect/>
          </a:stretch>
        </p:blipFill>
        <p:spPr>
          <a:xfrm>
            <a:off x="8305800" y="1631649"/>
            <a:ext cx="3086531" cy="4734586"/>
          </a:xfrm>
          <a:prstGeom prst="rect">
            <a:avLst/>
          </a:prstGeom>
        </p:spPr>
      </p:pic>
    </p:spTree>
    <p:extLst>
      <p:ext uri="{BB962C8B-B14F-4D97-AF65-F5344CB8AC3E}">
        <p14:creationId xmlns:p14="http://schemas.microsoft.com/office/powerpoint/2010/main" val="4201960222"/>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94D85A0B-6299-4352-96C7-309C229171D8}"/>
              </a:ext>
            </a:extLst>
          </p:cNvPr>
          <p:cNvSpPr txBox="1">
            <a:spLocks/>
          </p:cNvSpPr>
          <p:nvPr/>
        </p:nvSpPr>
        <p:spPr>
          <a:xfrm>
            <a:off x="319088" y="1520912"/>
            <a:ext cx="11301412"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Canty Advanced Mud Flow System Advantage</a:t>
            </a:r>
          </a:p>
        </p:txBody>
      </p:sp>
      <p:sp>
        <p:nvSpPr>
          <p:cNvPr id="2" name="Content Placeholder 2">
            <a:extLst>
              <a:ext uri="{FF2B5EF4-FFF2-40B4-BE49-F238E27FC236}">
                <a16:creationId xmlns:a16="http://schemas.microsoft.com/office/drawing/2014/main" id="{50135B17-E32F-4E8C-A74E-EC2D1CBB3D26}"/>
              </a:ext>
            </a:extLst>
          </p:cNvPr>
          <p:cNvSpPr txBox="1">
            <a:spLocks/>
          </p:cNvSpPr>
          <p:nvPr/>
        </p:nvSpPr>
        <p:spPr>
          <a:xfrm>
            <a:off x="133350" y="1924252"/>
            <a:ext cx="7772400" cy="4350159"/>
          </a:xfrm>
          <a:prstGeom prst="rect">
            <a:avLst/>
          </a:prstGeom>
        </p:spPr>
        <p:txBody>
          <a:bodyPr/>
          <a:lstStyle>
            <a:lvl1pPr marL="73025" indent="-73025" algn="l" defTabSz="742950" rtl="0" eaLnBrk="1" fontAlgn="base" hangingPunct="1">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1" fontAlgn="base" hangingPunct="1">
              <a:spcBef>
                <a:spcPts val="163"/>
              </a:spcBef>
              <a:spcAft>
                <a:spcPts val="325"/>
              </a:spcAft>
              <a:buFont typeface="Calibri" panose="020F0502020204030204" pitchFamily="34" charset="0"/>
              <a:buChar char="◦"/>
              <a:defRPr sz="1400" kern="1200">
                <a:solidFill>
                  <a:srgbClr val="404040"/>
                </a:solidFill>
                <a:latin typeface="+mn-lt"/>
                <a:ea typeface="+mn-ea"/>
                <a:cs typeface="+mn-cs"/>
              </a:defRPr>
            </a:lvl2pPr>
            <a:lvl3pPr marL="460375"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3pPr>
            <a:lvl4pPr marL="608013"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4pPr>
            <a:lvl5pPr marL="757238" indent="-147638" algn="l" defTabSz="742950" rtl="0" eaLnBrk="1" fontAlgn="base" hangingPunct="1">
              <a:spcBef>
                <a:spcPts val="163"/>
              </a:spcBef>
              <a:spcAft>
                <a:spcPts val="325"/>
              </a:spcAft>
              <a:buFont typeface="Calibri" panose="020F0502020204030204"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pPr marL="0" indent="0" algn="just">
              <a:buNone/>
            </a:pPr>
            <a:endParaRPr lang="en-US" sz="2000" dirty="0"/>
          </a:p>
          <a:p>
            <a:r>
              <a:rPr lang="en-US" dirty="0"/>
              <a:t>- </a:t>
            </a:r>
            <a:r>
              <a:rPr lang="en-US" dirty="0">
                <a:solidFill>
                  <a:schemeClr val="tx1">
                    <a:lumMod val="85000"/>
                    <a:lumOff val="15000"/>
                  </a:schemeClr>
                </a:solidFill>
              </a:rPr>
              <a:t>Visual Verification allowing operators an unparalleled view into the process</a:t>
            </a:r>
          </a:p>
          <a:p>
            <a:r>
              <a:rPr lang="en-US" dirty="0">
                <a:solidFill>
                  <a:schemeClr val="tx1">
                    <a:lumMod val="85000"/>
                    <a:lumOff val="15000"/>
                  </a:schemeClr>
                </a:solidFill>
              </a:rPr>
              <a:t>- Non-contact, no drift in calibration over time.</a:t>
            </a:r>
          </a:p>
          <a:p>
            <a:r>
              <a:rPr lang="en-US" dirty="0">
                <a:solidFill>
                  <a:schemeClr val="tx1">
                    <a:lumMod val="85000"/>
                    <a:lumOff val="15000"/>
                  </a:schemeClr>
                </a:solidFill>
              </a:rPr>
              <a:t>- Direct Measurement</a:t>
            </a:r>
          </a:p>
          <a:p>
            <a:pPr marL="163512" lvl="1" indent="0">
              <a:buNone/>
            </a:pPr>
            <a:r>
              <a:rPr lang="en-US" dirty="0">
                <a:solidFill>
                  <a:schemeClr val="tx1">
                    <a:lumMod val="85000"/>
                    <a:lumOff val="15000"/>
                  </a:schemeClr>
                </a:solidFill>
              </a:rPr>
              <a:t>   - multiphase fluid flow of liquids, solids &amp; gas</a:t>
            </a:r>
          </a:p>
          <a:p>
            <a:r>
              <a:rPr lang="en-US" dirty="0">
                <a:solidFill>
                  <a:schemeClr val="tx1">
                    <a:lumMod val="85000"/>
                    <a:lumOff val="15000"/>
                  </a:schemeClr>
                </a:solidFill>
              </a:rPr>
              <a:t>- High accuracy ultra low flow to high flow measurements independent of fluid</a:t>
            </a:r>
          </a:p>
          <a:p>
            <a:r>
              <a:rPr lang="en-US" dirty="0">
                <a:solidFill>
                  <a:schemeClr val="tx1">
                    <a:lumMod val="85000"/>
                    <a:lumOff val="15000"/>
                  </a:schemeClr>
                </a:solidFill>
              </a:rPr>
              <a:t>- Detect fluid foaming and gas</a:t>
            </a:r>
          </a:p>
          <a:p>
            <a:r>
              <a:rPr lang="en-US" dirty="0">
                <a:solidFill>
                  <a:schemeClr val="tx1">
                    <a:lumMod val="85000"/>
                    <a:lumOff val="15000"/>
                  </a:schemeClr>
                </a:solidFill>
              </a:rPr>
              <a:t>- Easily retrofitted and installed onto existing pipework – replacing paddle system</a:t>
            </a:r>
          </a:p>
          <a:p>
            <a:r>
              <a:rPr lang="en-US" dirty="0">
                <a:solidFill>
                  <a:schemeClr val="tx1">
                    <a:lumMod val="85000"/>
                    <a:lumOff val="15000"/>
                  </a:schemeClr>
                </a:solidFill>
              </a:rPr>
              <a:t>- View and confirm the mud flow and mud surface condition and low flow pressure test leak condition</a:t>
            </a:r>
          </a:p>
          <a:p>
            <a:pPr marL="0" indent="0" algn="just">
              <a:buNone/>
            </a:pPr>
            <a:endParaRPr lang="en-US" dirty="0">
              <a:solidFill>
                <a:srgbClr val="111111"/>
              </a:solidFill>
              <a:latin typeface="Segoe UI" panose="020B0502040204020203" pitchFamily="34" charset="0"/>
            </a:endParaRPr>
          </a:p>
        </p:txBody>
      </p:sp>
      <p:pic>
        <p:nvPicPr>
          <p:cNvPr id="14" name="Picture 13">
            <a:extLst>
              <a:ext uri="{FF2B5EF4-FFF2-40B4-BE49-F238E27FC236}">
                <a16:creationId xmlns:a16="http://schemas.microsoft.com/office/drawing/2014/main" id="{A5A0B289-B60D-4884-8FE7-90F624C8D16D}"/>
              </a:ext>
            </a:extLst>
          </p:cNvPr>
          <p:cNvPicPr>
            <a:picLocks noChangeAspect="1"/>
          </p:cNvPicPr>
          <p:nvPr/>
        </p:nvPicPr>
        <p:blipFill>
          <a:blip r:embed="rId3"/>
          <a:stretch>
            <a:fillRect/>
          </a:stretch>
        </p:blipFill>
        <p:spPr>
          <a:xfrm>
            <a:off x="7955682" y="2438400"/>
            <a:ext cx="3742379" cy="3657600"/>
          </a:xfrm>
          <a:prstGeom prst="rect">
            <a:avLst/>
          </a:prstGeom>
        </p:spPr>
      </p:pic>
    </p:spTree>
    <p:extLst>
      <p:ext uri="{BB962C8B-B14F-4D97-AF65-F5344CB8AC3E}">
        <p14:creationId xmlns:p14="http://schemas.microsoft.com/office/powerpoint/2010/main" val="232849726"/>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Hardware – Camera</a:t>
            </a:r>
          </a:p>
        </p:txBody>
      </p:sp>
      <p:sp>
        <p:nvSpPr>
          <p:cNvPr id="14" name="TextBox 13">
            <a:extLst>
              <a:ext uri="{FF2B5EF4-FFF2-40B4-BE49-F238E27FC236}">
                <a16:creationId xmlns:a16="http://schemas.microsoft.com/office/drawing/2014/main" id="{E81DE5C2-D8FE-430A-8579-C071F41C41A3}"/>
              </a:ext>
            </a:extLst>
          </p:cNvPr>
          <p:cNvSpPr txBox="1"/>
          <p:nvPr/>
        </p:nvSpPr>
        <p:spPr>
          <a:xfrm>
            <a:off x="533400" y="2655563"/>
            <a:ext cx="8153400" cy="2677656"/>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en-IE" sz="2400" dirty="0">
                <a:solidFill>
                  <a:schemeClr val="tx1">
                    <a:lumMod val="75000"/>
                    <a:lumOff val="25000"/>
                  </a:schemeClr>
                </a:solidFill>
                <a:latin typeface="+mn-lt"/>
              </a:rPr>
              <a:t>Gigabit Ethernet Technology</a:t>
            </a:r>
          </a:p>
          <a:p>
            <a:pPr marL="342900" indent="-342900">
              <a:spcBef>
                <a:spcPct val="50000"/>
              </a:spcBef>
            </a:pPr>
            <a:endParaRPr lang="en-IE" sz="2400" dirty="0">
              <a:solidFill>
                <a:schemeClr val="tx1">
                  <a:lumMod val="75000"/>
                  <a:lumOff val="25000"/>
                </a:schemeClr>
              </a:solidFill>
              <a:latin typeface="+mn-lt"/>
            </a:endParaRPr>
          </a:p>
          <a:p>
            <a:pPr marL="342900" indent="-342900">
              <a:spcBef>
                <a:spcPct val="50000"/>
              </a:spcBef>
              <a:buFont typeface="Arial" panose="020B0604020202020204" pitchFamily="34" charset="0"/>
              <a:buChar char="•"/>
            </a:pPr>
            <a:r>
              <a:rPr lang="en-IE" sz="2400" dirty="0">
                <a:solidFill>
                  <a:schemeClr val="tx1">
                    <a:lumMod val="75000"/>
                    <a:lumOff val="25000"/>
                  </a:schemeClr>
                </a:solidFill>
                <a:latin typeface="+mn-lt"/>
              </a:rPr>
              <a:t>High Speed, High Resolution  CCD Camera system</a:t>
            </a:r>
          </a:p>
          <a:p>
            <a:pPr marL="342900" indent="-342900">
              <a:spcBef>
                <a:spcPct val="50000"/>
              </a:spcBef>
            </a:pPr>
            <a:endParaRPr lang="en-IE" sz="2400" dirty="0">
              <a:solidFill>
                <a:schemeClr val="tx1">
                  <a:lumMod val="75000"/>
                  <a:lumOff val="25000"/>
                </a:schemeClr>
              </a:solidFill>
              <a:latin typeface="+mn-lt"/>
            </a:endParaRPr>
          </a:p>
          <a:p>
            <a:pPr marL="342900" indent="-342900">
              <a:spcBef>
                <a:spcPct val="50000"/>
              </a:spcBef>
              <a:buFont typeface="Arial" panose="020B0604020202020204" pitchFamily="34" charset="0"/>
              <a:buChar char="•"/>
            </a:pPr>
            <a:r>
              <a:rPr lang="en-IE" sz="2400" dirty="0">
                <a:solidFill>
                  <a:schemeClr val="tx1">
                    <a:lumMod val="75000"/>
                    <a:lumOff val="25000"/>
                  </a:schemeClr>
                </a:solidFill>
                <a:latin typeface="+mn-lt"/>
              </a:rPr>
              <a:t>Simple RJ45 Network Connection to Control VCM</a:t>
            </a:r>
            <a:endParaRPr lang="en-US" sz="2400" dirty="0">
              <a:solidFill>
                <a:schemeClr val="tx1">
                  <a:lumMod val="75000"/>
                  <a:lumOff val="25000"/>
                </a:schemeClr>
              </a:solidFill>
              <a:latin typeface="+mn-lt"/>
            </a:endParaRPr>
          </a:p>
        </p:txBody>
      </p:sp>
      <p:pic>
        <p:nvPicPr>
          <p:cNvPr id="4" name="Picture 3">
            <a:extLst>
              <a:ext uri="{FF2B5EF4-FFF2-40B4-BE49-F238E27FC236}">
                <a16:creationId xmlns:a16="http://schemas.microsoft.com/office/drawing/2014/main" id="{917D09C3-ED61-4B32-9852-B418AF8175D5}"/>
              </a:ext>
            </a:extLst>
          </p:cNvPr>
          <p:cNvPicPr>
            <a:picLocks noChangeAspect="1"/>
          </p:cNvPicPr>
          <p:nvPr/>
        </p:nvPicPr>
        <p:blipFill>
          <a:blip r:embed="rId3"/>
          <a:stretch>
            <a:fillRect/>
          </a:stretch>
        </p:blipFill>
        <p:spPr>
          <a:xfrm>
            <a:off x="8945562" y="2114551"/>
            <a:ext cx="2190750" cy="3638550"/>
          </a:xfrm>
          <a:prstGeom prst="rect">
            <a:avLst/>
          </a:prstGeom>
        </p:spPr>
      </p:pic>
      <p:sp>
        <p:nvSpPr>
          <p:cNvPr id="5" name="Oval 4">
            <a:extLst>
              <a:ext uri="{FF2B5EF4-FFF2-40B4-BE49-F238E27FC236}">
                <a16:creationId xmlns:a16="http://schemas.microsoft.com/office/drawing/2014/main" id="{69E72EC5-7F36-4BCA-BD59-307BE0FC8FE8}"/>
              </a:ext>
            </a:extLst>
          </p:cNvPr>
          <p:cNvSpPr/>
          <p:nvPr/>
        </p:nvSpPr>
        <p:spPr>
          <a:xfrm>
            <a:off x="9601200" y="3289298"/>
            <a:ext cx="1233488" cy="1627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450318"/>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Hardware – Light Source</a:t>
            </a:r>
          </a:p>
        </p:txBody>
      </p:sp>
      <p:sp>
        <p:nvSpPr>
          <p:cNvPr id="14" name="TextBox 13">
            <a:extLst>
              <a:ext uri="{FF2B5EF4-FFF2-40B4-BE49-F238E27FC236}">
                <a16:creationId xmlns:a16="http://schemas.microsoft.com/office/drawing/2014/main" id="{E81DE5C2-D8FE-430A-8579-C071F41C41A3}"/>
              </a:ext>
            </a:extLst>
          </p:cNvPr>
          <p:cNvSpPr txBox="1"/>
          <p:nvPr/>
        </p:nvSpPr>
        <p:spPr>
          <a:xfrm>
            <a:off x="473384" y="2777520"/>
            <a:ext cx="10361304" cy="2799934"/>
          </a:xfrm>
          <a:prstGeom prst="rect">
            <a:avLst/>
          </a:prstGeom>
          <a:noFill/>
        </p:spPr>
        <p:txBody>
          <a:bodyPr wrap="square">
            <a:spAutoFit/>
          </a:bodyPr>
          <a:lstStyle/>
          <a:p>
            <a:pPr marL="342900" indent="-342900" eaLnBrk="1" hangingPunct="1">
              <a:lnSpc>
                <a:spcPct val="150000"/>
              </a:lnSpc>
              <a:buFont typeface="Arial" panose="020B0604020202020204" pitchFamily="34" charset="0"/>
              <a:buChar char="•"/>
              <a:defRPr/>
            </a:pPr>
            <a:r>
              <a:rPr lang="en-US" altLang="en-US" sz="2400" dirty="0">
                <a:solidFill>
                  <a:schemeClr val="tx1">
                    <a:lumMod val="75000"/>
                    <a:lumOff val="25000"/>
                  </a:schemeClr>
                </a:solidFill>
                <a:latin typeface="+mn-lt"/>
              </a:rPr>
              <a:t>Light Source – Long life (50,000+ hours) LED</a:t>
            </a:r>
          </a:p>
          <a:p>
            <a:pPr eaLnBrk="1" hangingPunct="1">
              <a:lnSpc>
                <a:spcPct val="150000"/>
              </a:lnSpc>
              <a:defRPr/>
            </a:pPr>
            <a:endParaRPr lang="en-US" altLang="en-US" sz="2400" dirty="0">
              <a:solidFill>
                <a:schemeClr val="tx1">
                  <a:lumMod val="75000"/>
                  <a:lumOff val="25000"/>
                </a:schemeClr>
              </a:solidFill>
              <a:latin typeface="+mn-lt"/>
            </a:endParaRPr>
          </a:p>
          <a:p>
            <a:pPr marL="342900" indent="-342900" eaLnBrk="1" hangingPunct="1">
              <a:lnSpc>
                <a:spcPct val="150000"/>
              </a:lnSpc>
              <a:buFont typeface="Arial" panose="020B0604020202020204" pitchFamily="34" charset="0"/>
              <a:buChar char="•"/>
              <a:defRPr/>
            </a:pPr>
            <a:r>
              <a:rPr lang="en-US" altLang="en-US" sz="2400" dirty="0">
                <a:solidFill>
                  <a:schemeClr val="tx1">
                    <a:lumMod val="75000"/>
                    <a:lumOff val="25000"/>
                  </a:schemeClr>
                </a:solidFill>
                <a:latin typeface="+mn-lt"/>
              </a:rPr>
              <a:t>Integrated onto camera housing</a:t>
            </a:r>
          </a:p>
          <a:p>
            <a:pPr eaLnBrk="1" hangingPunct="1">
              <a:lnSpc>
                <a:spcPct val="150000"/>
              </a:lnSpc>
              <a:defRPr/>
            </a:pPr>
            <a:endParaRPr lang="en-US" altLang="en-US" sz="2400" dirty="0">
              <a:solidFill>
                <a:schemeClr val="tx1">
                  <a:lumMod val="75000"/>
                  <a:lumOff val="25000"/>
                </a:schemeClr>
              </a:solidFill>
              <a:latin typeface="+mn-lt"/>
            </a:endParaRPr>
          </a:p>
          <a:p>
            <a:pPr marL="342900" indent="-342900" eaLnBrk="1" hangingPunct="1">
              <a:lnSpc>
                <a:spcPct val="150000"/>
              </a:lnSpc>
              <a:buFont typeface="Arial" panose="020B0604020202020204" pitchFamily="34" charset="0"/>
              <a:buChar char="•"/>
              <a:defRPr/>
            </a:pPr>
            <a:r>
              <a:rPr lang="en-US" altLang="en-US" sz="2400" dirty="0" err="1">
                <a:solidFill>
                  <a:schemeClr val="tx1">
                    <a:lumMod val="75000"/>
                    <a:lumOff val="25000"/>
                  </a:schemeClr>
                </a:solidFill>
                <a:latin typeface="+mn-lt"/>
              </a:rPr>
              <a:t>Fibre</a:t>
            </a:r>
            <a:r>
              <a:rPr lang="en-US" altLang="en-US" sz="2400" dirty="0">
                <a:solidFill>
                  <a:schemeClr val="tx1">
                    <a:lumMod val="75000"/>
                    <a:lumOff val="25000"/>
                  </a:schemeClr>
                </a:solidFill>
                <a:latin typeface="+mn-lt"/>
              </a:rPr>
              <a:t> Optic light guide ensures uniform lighting for the camera image</a:t>
            </a:r>
          </a:p>
        </p:txBody>
      </p:sp>
      <p:pic>
        <p:nvPicPr>
          <p:cNvPr id="2" name="Picture 3">
            <a:extLst>
              <a:ext uri="{FF2B5EF4-FFF2-40B4-BE49-F238E27FC236}">
                <a16:creationId xmlns:a16="http://schemas.microsoft.com/office/drawing/2014/main" id="{113AD7C1-A195-4335-A8EC-5DF08D779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9966" y="2757196"/>
            <a:ext cx="231457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8359204"/>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FA44B84-7D5B-4491-B4C7-F298F7E1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 t="37064" r="-183" b="42508"/>
          <a:stretch>
            <a:fillRect/>
          </a:stretch>
        </p:blipFill>
        <p:spPr bwMode="auto">
          <a:xfrm>
            <a:off x="0" y="0"/>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C1BD991-6F7D-49C2-9A2C-9BDB0BDBCA97}"/>
              </a:ext>
            </a:extLst>
          </p:cNvPr>
          <p:cNvSpPr txBox="1">
            <a:spLocks/>
          </p:cNvSpPr>
          <p:nvPr/>
        </p:nvSpPr>
        <p:spPr>
          <a:xfrm>
            <a:off x="66675" y="77788"/>
            <a:ext cx="11553825" cy="126682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tx1"/>
                </a:solidFill>
                <a:latin typeface="Microgramma D Extended" pitchFamily="50" charset="0"/>
              </a:rPr>
              <a:t>CANTY</a:t>
            </a:r>
          </a:p>
        </p:txBody>
      </p:sp>
      <p:sp>
        <p:nvSpPr>
          <p:cNvPr id="7" name="Title 1">
            <a:extLst>
              <a:ext uri="{FF2B5EF4-FFF2-40B4-BE49-F238E27FC236}">
                <a16:creationId xmlns:a16="http://schemas.microsoft.com/office/drawing/2014/main" id="{C46483A2-C89D-4241-9948-A2DEC0DA4923}"/>
              </a:ext>
            </a:extLst>
          </p:cNvPr>
          <p:cNvSpPr txBox="1">
            <a:spLocks/>
          </p:cNvSpPr>
          <p:nvPr/>
        </p:nvSpPr>
        <p:spPr>
          <a:xfrm>
            <a:off x="133350" y="84931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tx1"/>
                </a:solidFill>
                <a:latin typeface="+mn-lt"/>
              </a:rPr>
              <a:t>PROCESS TECHNOLOGY</a:t>
            </a:r>
          </a:p>
        </p:txBody>
      </p:sp>
      <p:sp>
        <p:nvSpPr>
          <p:cNvPr id="8" name="Title 1">
            <a:extLst>
              <a:ext uri="{FF2B5EF4-FFF2-40B4-BE49-F238E27FC236}">
                <a16:creationId xmlns:a16="http://schemas.microsoft.com/office/drawing/2014/main" id="{005D0851-05BA-4292-BEFF-5AC44647997B}"/>
              </a:ext>
            </a:extLst>
          </p:cNvPr>
          <p:cNvSpPr txBox="1">
            <a:spLocks/>
          </p:cNvSpPr>
          <p:nvPr/>
        </p:nvSpPr>
        <p:spPr>
          <a:xfrm>
            <a:off x="319088" y="6519863"/>
            <a:ext cx="11553825" cy="396875"/>
          </a:xfrm>
          <a:prstGeom prst="rect">
            <a:avLst/>
          </a:prstGeom>
        </p:spPr>
        <p:txBody>
          <a:bodyPr>
            <a:normAutofit fontScale="92500"/>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J.M. CANTY INC. </a:t>
            </a:r>
            <a:r>
              <a:rPr lang="en-US" sz="1400" dirty="0">
                <a:solidFill>
                  <a:schemeClr val="bg1"/>
                </a:solidFill>
                <a:latin typeface="+mn-lt"/>
                <a:sym typeface="Wingdings" panose="05000000000000000000" pitchFamily="2" charset="2"/>
              </a:rPr>
              <a:t>| BUFFALO NY | (716) 625-4227 </a:t>
            </a:r>
            <a:r>
              <a:rPr lang="en-US" sz="1400" dirty="0">
                <a:solidFill>
                  <a:schemeClr val="bg1"/>
                </a:solidFill>
                <a:sym typeface="Wingdings" panose="05000000000000000000" pitchFamily="2" charset="2"/>
              </a:rPr>
              <a:t> J.M. CANTY INTL. | DUBLIN, IRELAND | +353 (1) 882-9621  J.M. CANTY ASIA OFFICE | PHUKET THAILAND  </a:t>
            </a:r>
            <a:r>
              <a:rPr lang="en-US" sz="1400" dirty="0">
                <a:solidFill>
                  <a:schemeClr val="bg1"/>
                </a:solidFill>
                <a:latin typeface="+mn-lt"/>
                <a:sym typeface="Wingdings" panose="05000000000000000000" pitchFamily="2" charset="2"/>
              </a:rPr>
              <a:t>   </a:t>
            </a:r>
            <a:endParaRPr lang="en-US" sz="1400" dirty="0">
              <a:solidFill>
                <a:schemeClr val="bg1"/>
              </a:solidFill>
              <a:latin typeface="+mn-lt"/>
            </a:endParaRPr>
          </a:p>
        </p:txBody>
      </p:sp>
      <p:sp>
        <p:nvSpPr>
          <p:cNvPr id="9" name="Title 1">
            <a:extLst>
              <a:ext uri="{FF2B5EF4-FFF2-40B4-BE49-F238E27FC236}">
                <a16:creationId xmlns:a16="http://schemas.microsoft.com/office/drawing/2014/main" id="{752F3A79-8081-435E-B04E-576463ECBDF9}"/>
              </a:ext>
            </a:extLst>
          </p:cNvPr>
          <p:cNvSpPr txBox="1">
            <a:spLocks/>
          </p:cNvSpPr>
          <p:nvPr/>
        </p:nvSpPr>
        <p:spPr>
          <a:xfrm>
            <a:off x="10147300" y="58738"/>
            <a:ext cx="1978025" cy="396875"/>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1400" dirty="0">
                <a:solidFill>
                  <a:schemeClr val="bg1"/>
                </a:solidFill>
                <a:latin typeface="+mn-lt"/>
              </a:rPr>
              <a:t>WWW.JMCANTY.COM</a:t>
            </a:r>
          </a:p>
        </p:txBody>
      </p:sp>
      <p:sp>
        <p:nvSpPr>
          <p:cNvPr id="10" name="Title 1">
            <a:extLst>
              <a:ext uri="{FF2B5EF4-FFF2-40B4-BE49-F238E27FC236}">
                <a16:creationId xmlns:a16="http://schemas.microsoft.com/office/drawing/2014/main" id="{EE934429-4458-48B6-9E53-92A05F3CCC34}"/>
              </a:ext>
            </a:extLst>
          </p:cNvPr>
          <p:cNvSpPr txBox="1">
            <a:spLocks/>
          </p:cNvSpPr>
          <p:nvPr/>
        </p:nvSpPr>
        <p:spPr>
          <a:xfrm>
            <a:off x="133350" y="142875"/>
            <a:ext cx="11553825" cy="1265238"/>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6600" dirty="0">
                <a:solidFill>
                  <a:schemeClr val="bg1"/>
                </a:solidFill>
                <a:latin typeface="Microgramma D Extended" pitchFamily="50" charset="0"/>
              </a:rPr>
              <a:t>CANTY</a:t>
            </a:r>
          </a:p>
        </p:txBody>
      </p:sp>
      <p:sp>
        <p:nvSpPr>
          <p:cNvPr id="11" name="Title 1">
            <a:extLst>
              <a:ext uri="{FF2B5EF4-FFF2-40B4-BE49-F238E27FC236}">
                <a16:creationId xmlns:a16="http://schemas.microsoft.com/office/drawing/2014/main" id="{65B73B89-7B76-4E1C-9DEE-D474AFB0D3C5}"/>
              </a:ext>
            </a:extLst>
          </p:cNvPr>
          <p:cNvSpPr txBox="1">
            <a:spLocks/>
          </p:cNvSpPr>
          <p:nvPr/>
        </p:nvSpPr>
        <p:spPr>
          <a:xfrm>
            <a:off x="133350" y="868363"/>
            <a:ext cx="11553825" cy="495300"/>
          </a:xfrm>
          <a:prstGeom prst="rect">
            <a:avLst/>
          </a:prstGeom>
        </p:spPr>
        <p:txBody>
          <a:bodyPr>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en-US" sz="2600" dirty="0">
                <a:solidFill>
                  <a:schemeClr val="bg1"/>
                </a:solidFill>
                <a:latin typeface="+mn-lt"/>
              </a:rPr>
              <a:t>PROCESS TECHNOLOGY</a:t>
            </a:r>
          </a:p>
        </p:txBody>
      </p:sp>
      <p:sp>
        <p:nvSpPr>
          <p:cNvPr id="12" name="Title 1">
            <a:extLst>
              <a:ext uri="{FF2B5EF4-FFF2-40B4-BE49-F238E27FC236}">
                <a16:creationId xmlns:a16="http://schemas.microsoft.com/office/drawing/2014/main" id="{6D0B7553-EE50-4075-BD04-3ECE243B8E83}"/>
              </a:ext>
            </a:extLst>
          </p:cNvPr>
          <p:cNvSpPr txBox="1">
            <a:spLocks/>
          </p:cNvSpPr>
          <p:nvPr/>
        </p:nvSpPr>
        <p:spPr>
          <a:xfrm>
            <a:off x="319088" y="1685924"/>
            <a:ext cx="10515600" cy="1325563"/>
          </a:xfrm>
          <a:prstGeom prst="rect">
            <a:avLst/>
          </a:prstGeom>
        </p:spPr>
        <p:txBody>
          <a:bodyPr/>
          <a:lstStyle>
            <a:lvl1pPr algn="l" defTabSz="742950" rtl="0" eaLnBrk="1" fontAlgn="base" hangingPunct="1">
              <a:lnSpc>
                <a:spcPct val="90000"/>
              </a:lnSpc>
              <a:spcBef>
                <a:spcPct val="0"/>
              </a:spcBef>
              <a:spcAft>
                <a:spcPct val="0"/>
              </a:spcAft>
              <a:defRPr sz="3800" kern="1200" spc="-41">
                <a:solidFill>
                  <a:srgbClr val="404040"/>
                </a:solidFill>
                <a:latin typeface="+mj-lt"/>
                <a:ea typeface="+mj-ea"/>
                <a:cs typeface="+mj-cs"/>
              </a:defRPr>
            </a:lvl1pPr>
            <a:lvl2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2pPr>
            <a:lvl3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3pPr>
            <a:lvl4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4pPr>
            <a:lvl5pPr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5pPr>
            <a:lvl6pPr marL="4572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6pPr>
            <a:lvl7pPr marL="9144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7pPr>
            <a:lvl8pPr marL="13716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8pPr>
            <a:lvl9pPr marL="1828800" algn="l" defTabSz="742950" rtl="0" eaLnBrk="1" fontAlgn="base" hangingPunct="1">
              <a:lnSpc>
                <a:spcPct val="90000"/>
              </a:lnSpc>
              <a:spcBef>
                <a:spcPct val="0"/>
              </a:spcBef>
              <a:spcAft>
                <a:spcPct val="0"/>
              </a:spcAft>
              <a:defRPr sz="3800">
                <a:solidFill>
                  <a:srgbClr val="404040"/>
                </a:solidFill>
                <a:latin typeface="Avenir Next LT Pro Light" panose="020B0304020202020204" pitchFamily="34" charset="0"/>
              </a:defRPr>
            </a:lvl9pPr>
          </a:lstStyle>
          <a:p>
            <a:r>
              <a:rPr lang="en-US" dirty="0"/>
              <a:t>Hardware – Fused Glass Process Window</a:t>
            </a:r>
          </a:p>
        </p:txBody>
      </p:sp>
      <p:sp>
        <p:nvSpPr>
          <p:cNvPr id="14" name="TextBox 13">
            <a:extLst>
              <a:ext uri="{FF2B5EF4-FFF2-40B4-BE49-F238E27FC236}">
                <a16:creationId xmlns:a16="http://schemas.microsoft.com/office/drawing/2014/main" id="{E81DE5C2-D8FE-430A-8579-C071F41C41A3}"/>
              </a:ext>
            </a:extLst>
          </p:cNvPr>
          <p:cNvSpPr txBox="1"/>
          <p:nvPr/>
        </p:nvSpPr>
        <p:spPr>
          <a:xfrm>
            <a:off x="326864" y="2834370"/>
            <a:ext cx="11522722" cy="2616101"/>
          </a:xfrm>
          <a:prstGeom prst="rect">
            <a:avLst/>
          </a:prstGeom>
          <a:noFill/>
        </p:spPr>
        <p:txBody>
          <a:bodyPr wrap="square">
            <a:spAutoFit/>
          </a:bodyPr>
          <a:lstStyle/>
          <a:p>
            <a:pPr marL="342900" indent="-342900" algn="just" eaLnBrk="1" hangingPunct="1">
              <a:lnSpc>
                <a:spcPct val="100000"/>
              </a:lnSpc>
              <a:buFont typeface="Arial" panose="020B0604020202020204" pitchFamily="34" charset="0"/>
              <a:buChar char="•"/>
              <a:defRPr/>
            </a:pPr>
            <a:r>
              <a:rPr lang="en-US" altLang="en-US" sz="2000" dirty="0">
                <a:solidFill>
                  <a:schemeClr val="tx1">
                    <a:lumMod val="75000"/>
                    <a:lumOff val="25000"/>
                  </a:schemeClr>
                </a:solidFill>
              </a:rPr>
              <a:t>Camera front cap features CANTY’s unique glass to metal fusion technology</a:t>
            </a:r>
          </a:p>
          <a:p>
            <a:pPr algn="just" eaLnBrk="1" hangingPunct="1">
              <a:lnSpc>
                <a:spcPct val="100000"/>
              </a:lnSpc>
              <a:defRPr/>
            </a:pPr>
            <a:r>
              <a:rPr lang="en-US" altLang="en-US" sz="2000" dirty="0">
                <a:solidFill>
                  <a:schemeClr val="tx1">
                    <a:lumMod val="75000"/>
                    <a:lumOff val="25000"/>
                  </a:schemeClr>
                </a:solidFill>
              </a:rPr>
              <a:t> </a:t>
            </a:r>
          </a:p>
          <a:p>
            <a:pPr marL="342900" indent="-342900" algn="just" eaLnBrk="1" hangingPunct="1">
              <a:lnSpc>
                <a:spcPct val="100000"/>
              </a:lnSpc>
              <a:buFont typeface="Arial" panose="020B0604020202020204" pitchFamily="34" charset="0"/>
              <a:buChar char="•"/>
              <a:defRPr/>
            </a:pPr>
            <a:r>
              <a:rPr lang="en-US" altLang="en-US" sz="2000" dirty="0">
                <a:solidFill>
                  <a:schemeClr val="tx1">
                    <a:lumMod val="75000"/>
                    <a:lumOff val="25000"/>
                  </a:schemeClr>
                </a:solidFill>
              </a:rPr>
              <a:t>One piece construction</a:t>
            </a:r>
          </a:p>
          <a:p>
            <a:pPr algn="just" eaLnBrk="1" hangingPunct="1">
              <a:lnSpc>
                <a:spcPct val="100000"/>
              </a:lnSpc>
              <a:defRPr/>
            </a:pPr>
            <a:endParaRPr lang="en-US" altLang="en-US" sz="2000" dirty="0">
              <a:solidFill>
                <a:schemeClr val="tx1">
                  <a:lumMod val="75000"/>
                  <a:lumOff val="25000"/>
                </a:schemeClr>
              </a:solidFill>
              <a:latin typeface="+mn-lt"/>
            </a:endParaRPr>
          </a:p>
          <a:p>
            <a:pPr marL="342900" indent="-342900" algn="l">
              <a:buFont typeface="Arial" panose="020B0604020202020204" pitchFamily="34" charset="0"/>
              <a:buChar char="•"/>
            </a:pPr>
            <a:r>
              <a:rPr lang="en-US" sz="2000" dirty="0">
                <a:solidFill>
                  <a:schemeClr val="tx1">
                    <a:lumMod val="75000"/>
                    <a:lumOff val="25000"/>
                  </a:schemeClr>
                </a:solidFill>
                <a:latin typeface="+mn-lt"/>
              </a:rPr>
              <a:t>P</a:t>
            </a:r>
            <a:r>
              <a:rPr lang="en-US" sz="2000" i="0" u="none" strike="noStrike" baseline="0" dirty="0">
                <a:solidFill>
                  <a:schemeClr val="tx1">
                    <a:lumMod val="75000"/>
                    <a:lumOff val="25000"/>
                  </a:schemeClr>
                </a:solidFill>
                <a:latin typeface="+mn-lt"/>
              </a:rPr>
              <a:t>rovides a high pressure impenetrable process barrier</a:t>
            </a:r>
          </a:p>
          <a:p>
            <a:pPr algn="l"/>
            <a:endParaRPr lang="en-US" sz="2000" i="0" u="none" strike="noStrike" baseline="0" dirty="0">
              <a:solidFill>
                <a:schemeClr val="tx1">
                  <a:lumMod val="75000"/>
                  <a:lumOff val="25000"/>
                </a:schemeClr>
              </a:solidFill>
              <a:latin typeface="+mn-lt"/>
            </a:endParaRPr>
          </a:p>
          <a:p>
            <a:pPr marL="342900" indent="-342900">
              <a:buFont typeface="Arial" panose="020B0604020202020204" pitchFamily="34" charset="0"/>
              <a:buChar char="•"/>
            </a:pPr>
            <a:r>
              <a:rPr lang="en-US" sz="2000" dirty="0">
                <a:solidFill>
                  <a:schemeClr val="tx1">
                    <a:lumMod val="75000"/>
                    <a:lumOff val="25000"/>
                  </a:schemeClr>
                </a:solidFill>
              </a:rPr>
              <a:t>Pressures to 600 BAR,  Temp -200 to 300</a:t>
            </a:r>
            <a:r>
              <a:rPr lang="en-US" sz="2000" dirty="0">
                <a:solidFill>
                  <a:schemeClr val="tx1">
                    <a:lumMod val="75000"/>
                    <a:lumOff val="25000"/>
                  </a:schemeClr>
                </a:solidFill>
                <a:cs typeface="Arial" charset="0"/>
              </a:rPr>
              <a:t>ºC</a:t>
            </a:r>
          </a:p>
          <a:p>
            <a:pPr marL="342900" indent="-342900" algn="l">
              <a:buFont typeface="Arial" panose="020B0604020202020204" pitchFamily="34" charset="0"/>
              <a:buChar char="•"/>
            </a:pPr>
            <a:endParaRPr lang="en-US" altLang="en-US" sz="2400" dirty="0">
              <a:solidFill>
                <a:schemeClr val="tx1">
                  <a:lumMod val="75000"/>
                  <a:lumOff val="25000"/>
                </a:schemeClr>
              </a:solidFill>
              <a:latin typeface="+mn-lt"/>
            </a:endParaRPr>
          </a:p>
        </p:txBody>
      </p:sp>
      <p:pic>
        <p:nvPicPr>
          <p:cNvPr id="3" name="Picture 7">
            <a:extLst>
              <a:ext uri="{FF2B5EF4-FFF2-40B4-BE49-F238E27FC236}">
                <a16:creationId xmlns:a16="http://schemas.microsoft.com/office/drawing/2014/main" id="{88E86A1E-B665-47B9-9AC8-F6C830FD313D}"/>
              </a:ext>
            </a:extLst>
          </p:cNvPr>
          <p:cNvPicPr>
            <a:picLocks noChangeAspect="1" noChangeArrowheads="1"/>
          </p:cNvPicPr>
          <p:nvPr/>
        </p:nvPicPr>
        <p:blipFill rotWithShape="1">
          <a:blip r:embed="rId3" cstate="print"/>
          <a:srcRect l="2261" t="4900" r="1162" b="4182"/>
          <a:stretch/>
        </p:blipFill>
        <p:spPr bwMode="auto">
          <a:xfrm>
            <a:off x="6781800" y="4437744"/>
            <a:ext cx="4191000" cy="1662713"/>
          </a:xfrm>
          <a:prstGeom prst="rect">
            <a:avLst/>
          </a:prstGeom>
          <a:noFill/>
          <a:ln w="9525">
            <a:noFill/>
            <a:miter lim="800000"/>
            <a:headEnd/>
            <a:tailEnd/>
          </a:ln>
        </p:spPr>
      </p:pic>
    </p:spTree>
    <p:extLst>
      <p:ext uri="{BB962C8B-B14F-4D97-AF65-F5344CB8AC3E}">
        <p14:creationId xmlns:p14="http://schemas.microsoft.com/office/powerpoint/2010/main" val="621175677"/>
      </p:ext>
    </p:extLst>
  </p:cSld>
  <p:clrMapOvr>
    <a:masterClrMapping/>
  </p:clrMapOvr>
  <p:transition>
    <p:zoom/>
  </p:transition>
</p:sld>
</file>

<file path=ppt/theme/theme1.xml><?xml version="1.0" encoding="utf-8"?>
<a:theme xmlns:a="http://schemas.openxmlformats.org/drawingml/2006/main" name="TA12500-1001 theme">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emplate 2.ppt [Compatibility Mode]" id="{AB995F43-8BF0-4D47-A517-F29B5ED335FD}" vid="{856B7F65-0A2A-4417-8892-BCB480FF582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 2</Template>
  <TotalTime>2012</TotalTime>
  <Words>2674</Words>
  <Application>Microsoft Office PowerPoint</Application>
  <PresentationFormat>Widescreen</PresentationFormat>
  <Paragraphs>303</Paragraphs>
  <Slides>26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Avenir Next LT Pro</vt:lpstr>
      <vt:lpstr>Avenir Next LT Pro Light</vt:lpstr>
      <vt:lpstr>Calibri</vt:lpstr>
      <vt:lpstr>Microgramma D Extended</vt:lpstr>
      <vt:lpstr>Segoe UI</vt:lpstr>
      <vt:lpstr>TA12500-1001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JM Canty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Colin Dalton</dc:creator>
  <cp:lastModifiedBy>Tod Canty, Jr.</cp:lastModifiedBy>
  <cp:revision>60</cp:revision>
  <dcterms:created xsi:type="dcterms:W3CDTF">2020-09-03T07:55:42Z</dcterms:created>
  <dcterms:modified xsi:type="dcterms:W3CDTF">2021-01-20T18:26:12Z</dcterms:modified>
</cp:coreProperties>
</file>