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95" r:id="rId2"/>
    <p:sldId id="373" r:id="rId3"/>
    <p:sldId id="429" r:id="rId4"/>
    <p:sldId id="397" r:id="rId5"/>
    <p:sldId id="394" r:id="rId6"/>
    <p:sldId id="406" r:id="rId7"/>
    <p:sldId id="426" r:id="rId8"/>
    <p:sldId id="376" r:id="rId9"/>
    <p:sldId id="377" r:id="rId10"/>
    <p:sldId id="378" r:id="rId11"/>
    <p:sldId id="434" r:id="rId12"/>
    <p:sldId id="392" r:id="rId13"/>
    <p:sldId id="419" r:id="rId14"/>
    <p:sldId id="436" r:id="rId15"/>
    <p:sldId id="439" r:id="rId16"/>
    <p:sldId id="431" r:id="rId17"/>
    <p:sldId id="433" r:id="rId18"/>
    <p:sldId id="432" r:id="rId19"/>
    <p:sldId id="421" r:id="rId20"/>
    <p:sldId id="425" r:id="rId21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EAEAEA"/>
    <a:srgbClr val="CCE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81" autoAdjust="0"/>
    <p:restoredTop sz="97117" autoAdjust="0"/>
  </p:normalViewPr>
  <p:slideViewPr>
    <p:cSldViewPr>
      <p:cViewPr varScale="1">
        <p:scale>
          <a:sx n="108" d="100"/>
          <a:sy n="108" d="100"/>
        </p:scale>
        <p:origin x="198" y="-21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6DB94AF-93B2-490C-B182-43B8587EE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80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743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657CFFCD-0C2B-440C-A8AD-E9CBAE91E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17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71A22-2881-4859-808B-87F0436DCD6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538AF4EC-D8C8-41F1-91A7-2563939F5F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89725D-B89E-4975-88C4-30E405C4DDEE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5994C01F-F2B5-433E-9344-945B29B1D8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B05834FF-6C5F-48A1-89AF-477616134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A374D83-B5E6-4C20-8E43-3D614A6289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A2CFE0-64F9-4DAB-BA93-0FD6E5C6B27A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9244F6B-5CB3-45AD-8FE4-3428399F76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D40DAFD9-C879-481E-8E1F-EFECEC7B91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812F2B9-8FF4-4C91-8C35-C71AFF7A56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6DA1DC-3E72-482D-9F40-6E926459F68F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5B6F3033-0406-419A-B9F2-F269DDAEAA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D99C1F61-F39D-443E-923C-0DC6C4DFB0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4226570F-0C9B-421E-A441-9ED0DB7E02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971691-BABF-4DC6-87DA-69C7E6867B83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890C0633-779E-4444-A7B9-A148B1A337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657DF510-7816-477F-BE29-45DF111C3F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FA600585-C646-46BA-BFF1-E243E4D548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21DB9B-0BAD-4DE2-B073-95E8F9F8A66A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C3DFA5C1-B79D-4656-A181-E83EE9D7C4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B299357F-C288-4923-BFAD-7769F78317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3A097-10F6-4E98-BF64-227F0407918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3A097-10F6-4E98-BF64-227F0407918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3A097-10F6-4E98-BF64-227F0407918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0AC8C9-1F1A-4EDD-88D7-84B92D44DAD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7028C-E78B-4D63-9015-88ED62F8EFA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71A22-2881-4859-808B-87F0436DCD6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F8835-5D06-4416-B660-EC7A5014071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76827-F9C9-4B12-AA10-FD7EDE6E50B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76827-F9C9-4B12-AA10-FD7EDE6E50B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76827-F9C9-4B12-AA10-FD7EDE6E50B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E3D98A-6287-497C-AB75-40884455CCC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0E4DCF-407B-4C9D-BD1B-CBCE2AEBF3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B0FCA-5838-4585-B259-EB51E969F56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021" indent="0" algn="ctr">
              <a:buNone/>
              <a:defRPr/>
            </a:lvl2pPr>
            <a:lvl3pPr marL="844041" indent="0" algn="ctr">
              <a:buNone/>
              <a:defRPr/>
            </a:lvl3pPr>
            <a:lvl4pPr marL="1266060" indent="0" algn="ctr">
              <a:buNone/>
              <a:defRPr/>
            </a:lvl4pPr>
            <a:lvl5pPr marL="1688081" indent="0" algn="ctr">
              <a:buNone/>
              <a:defRPr/>
            </a:lvl5pPr>
            <a:lvl6pPr marL="2110101" indent="0" algn="ctr">
              <a:buNone/>
              <a:defRPr/>
            </a:lvl6pPr>
            <a:lvl7pPr marL="2532122" indent="0" algn="ctr">
              <a:buNone/>
              <a:defRPr/>
            </a:lvl7pPr>
            <a:lvl8pPr marL="2954141" indent="0" algn="ctr">
              <a:buNone/>
              <a:defRPr/>
            </a:lvl8pPr>
            <a:lvl9pPr marL="337616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14CAA-CC6A-4C69-A0CE-30B3FF425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DA3EF-C6E0-4182-8966-98D987751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3" y="274654"/>
            <a:ext cx="603152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AEB93-1B51-475F-A482-5666AC168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11E5E-59B8-43EF-A395-011C5AD9F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15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1847"/>
            </a:lvl1pPr>
            <a:lvl2pPr marL="422021" indent="0">
              <a:buNone/>
              <a:defRPr sz="1661"/>
            </a:lvl2pPr>
            <a:lvl3pPr marL="844041" indent="0">
              <a:buNone/>
              <a:defRPr sz="1477"/>
            </a:lvl3pPr>
            <a:lvl4pPr marL="1266060" indent="0">
              <a:buNone/>
              <a:defRPr sz="1292"/>
            </a:lvl4pPr>
            <a:lvl5pPr marL="1688081" indent="0">
              <a:buNone/>
              <a:defRPr sz="1292"/>
            </a:lvl5pPr>
            <a:lvl6pPr marL="2110101" indent="0">
              <a:buNone/>
              <a:defRPr sz="1292"/>
            </a:lvl6pPr>
            <a:lvl7pPr marL="2532122" indent="0">
              <a:buNone/>
              <a:defRPr sz="1292"/>
            </a:lvl7pPr>
            <a:lvl8pPr marL="2954141" indent="0">
              <a:buNone/>
              <a:defRPr sz="1292"/>
            </a:lvl8pPr>
            <a:lvl9pPr marL="3376162" indent="0">
              <a:buNone/>
              <a:defRPr sz="12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BC48E-396E-4D29-922B-FDCAC21C6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13" y="1600206"/>
            <a:ext cx="4044461" cy="4525963"/>
          </a:xfrm>
        </p:spPr>
        <p:txBody>
          <a:bodyPr/>
          <a:lstStyle>
            <a:lvl1pPr>
              <a:defRPr sz="2585"/>
            </a:lvl1pPr>
            <a:lvl2pPr>
              <a:defRPr sz="2216"/>
            </a:lvl2pPr>
            <a:lvl3pPr>
              <a:defRPr sz="1847"/>
            </a:lvl3pPr>
            <a:lvl4pPr>
              <a:defRPr sz="1661"/>
            </a:lvl4pPr>
            <a:lvl5pPr>
              <a:defRPr sz="1661"/>
            </a:lvl5pPr>
            <a:lvl6pPr>
              <a:defRPr sz="1661"/>
            </a:lvl6pPr>
            <a:lvl7pPr>
              <a:defRPr sz="1661"/>
            </a:lvl7pPr>
            <a:lvl8pPr>
              <a:defRPr sz="1661"/>
            </a:lvl8pPr>
            <a:lvl9pPr>
              <a:defRPr sz="16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51" y="1600206"/>
            <a:ext cx="4044461" cy="4525963"/>
          </a:xfrm>
        </p:spPr>
        <p:txBody>
          <a:bodyPr/>
          <a:lstStyle>
            <a:lvl1pPr>
              <a:defRPr sz="2585"/>
            </a:lvl1pPr>
            <a:lvl2pPr>
              <a:defRPr sz="2216"/>
            </a:lvl2pPr>
            <a:lvl3pPr>
              <a:defRPr sz="1847"/>
            </a:lvl3pPr>
            <a:lvl4pPr>
              <a:defRPr sz="1661"/>
            </a:lvl4pPr>
            <a:lvl5pPr>
              <a:defRPr sz="1661"/>
            </a:lvl5pPr>
            <a:lvl6pPr>
              <a:defRPr sz="1661"/>
            </a:lvl6pPr>
            <a:lvl7pPr>
              <a:defRPr sz="1661"/>
            </a:lvl7pPr>
            <a:lvl8pPr>
              <a:defRPr sz="1661"/>
            </a:lvl8pPr>
            <a:lvl9pPr>
              <a:defRPr sz="16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66EB-FB62-490B-B1D1-88FA0D7D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066" cy="639763"/>
          </a:xfrm>
        </p:spPr>
        <p:txBody>
          <a:bodyPr anchor="b"/>
          <a:lstStyle>
            <a:lvl1pPr marL="0" indent="0">
              <a:buNone/>
              <a:defRPr sz="2216" b="1"/>
            </a:lvl1pPr>
            <a:lvl2pPr marL="422021" indent="0">
              <a:buNone/>
              <a:defRPr sz="1847" b="1"/>
            </a:lvl2pPr>
            <a:lvl3pPr marL="844041" indent="0">
              <a:buNone/>
              <a:defRPr sz="1661" b="1"/>
            </a:lvl3pPr>
            <a:lvl4pPr marL="1266060" indent="0">
              <a:buNone/>
              <a:defRPr sz="1477" b="1"/>
            </a:lvl4pPr>
            <a:lvl5pPr marL="1688081" indent="0">
              <a:buNone/>
              <a:defRPr sz="1477" b="1"/>
            </a:lvl5pPr>
            <a:lvl6pPr marL="2110101" indent="0">
              <a:buNone/>
              <a:defRPr sz="1477" b="1"/>
            </a:lvl6pPr>
            <a:lvl7pPr marL="2532122" indent="0">
              <a:buNone/>
              <a:defRPr sz="1477" b="1"/>
            </a:lvl7pPr>
            <a:lvl8pPr marL="2954141" indent="0">
              <a:buNone/>
              <a:defRPr sz="1477" b="1"/>
            </a:lvl8pPr>
            <a:lvl9pPr marL="3376162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66" cy="3951288"/>
          </a:xfrm>
        </p:spPr>
        <p:txBody>
          <a:bodyPr/>
          <a:lstStyle>
            <a:lvl1pPr>
              <a:defRPr sz="2216"/>
            </a:lvl1pPr>
            <a:lvl2pPr>
              <a:defRPr sz="1847"/>
            </a:lvl2pPr>
            <a:lvl3pPr>
              <a:defRPr sz="1661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3" y="1535115"/>
            <a:ext cx="4041531" cy="639763"/>
          </a:xfrm>
        </p:spPr>
        <p:txBody>
          <a:bodyPr anchor="b"/>
          <a:lstStyle>
            <a:lvl1pPr marL="0" indent="0">
              <a:buNone/>
              <a:defRPr sz="2216" b="1"/>
            </a:lvl1pPr>
            <a:lvl2pPr marL="422021" indent="0">
              <a:buNone/>
              <a:defRPr sz="1847" b="1"/>
            </a:lvl2pPr>
            <a:lvl3pPr marL="844041" indent="0">
              <a:buNone/>
              <a:defRPr sz="1661" b="1"/>
            </a:lvl3pPr>
            <a:lvl4pPr marL="1266060" indent="0">
              <a:buNone/>
              <a:defRPr sz="1477" b="1"/>
            </a:lvl4pPr>
            <a:lvl5pPr marL="1688081" indent="0">
              <a:buNone/>
              <a:defRPr sz="1477" b="1"/>
            </a:lvl5pPr>
            <a:lvl6pPr marL="2110101" indent="0">
              <a:buNone/>
              <a:defRPr sz="1477" b="1"/>
            </a:lvl6pPr>
            <a:lvl7pPr marL="2532122" indent="0">
              <a:buNone/>
              <a:defRPr sz="1477" b="1"/>
            </a:lvl7pPr>
            <a:lvl8pPr marL="2954141" indent="0">
              <a:buNone/>
              <a:defRPr sz="1477" b="1"/>
            </a:lvl8pPr>
            <a:lvl9pPr marL="3376162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3" y="2174875"/>
            <a:ext cx="4041531" cy="3951288"/>
          </a:xfrm>
        </p:spPr>
        <p:txBody>
          <a:bodyPr/>
          <a:lstStyle>
            <a:lvl1pPr>
              <a:defRPr sz="2216"/>
            </a:lvl1pPr>
            <a:lvl2pPr>
              <a:defRPr sz="1847"/>
            </a:lvl2pPr>
            <a:lvl3pPr>
              <a:defRPr sz="1661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69A6C-1840-4058-AB32-9D3049933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E4F3-B17E-493D-AC6F-E2089DFA6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185C3-CA1F-402F-A2EC-92CD721FF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73051"/>
            <a:ext cx="3008435" cy="1162051"/>
          </a:xfrm>
        </p:spPr>
        <p:txBody>
          <a:bodyPr anchor="b"/>
          <a:lstStyle>
            <a:lvl1pPr algn="l">
              <a:defRPr sz="1847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50" y="273068"/>
            <a:ext cx="5111261" cy="5853113"/>
          </a:xfrm>
        </p:spPr>
        <p:txBody>
          <a:bodyPr/>
          <a:lstStyle>
            <a:lvl1pPr>
              <a:defRPr sz="2955"/>
            </a:lvl1pPr>
            <a:lvl2pPr>
              <a:defRPr sz="2585"/>
            </a:lvl2pPr>
            <a:lvl3pPr>
              <a:defRPr sz="2216"/>
            </a:lvl3pPr>
            <a:lvl4pPr>
              <a:defRPr sz="1847"/>
            </a:lvl4pPr>
            <a:lvl5pPr>
              <a:defRPr sz="1847"/>
            </a:lvl5pPr>
            <a:lvl6pPr>
              <a:defRPr sz="1847"/>
            </a:lvl6pPr>
            <a:lvl7pPr>
              <a:defRPr sz="1847"/>
            </a:lvl7pPr>
            <a:lvl8pPr>
              <a:defRPr sz="1847"/>
            </a:lvl8pPr>
            <a:lvl9pPr>
              <a:defRPr sz="18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435104"/>
            <a:ext cx="3008435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21" indent="0">
              <a:buNone/>
              <a:defRPr sz="1108"/>
            </a:lvl2pPr>
            <a:lvl3pPr marL="844041" indent="0">
              <a:buNone/>
              <a:defRPr sz="923"/>
            </a:lvl3pPr>
            <a:lvl4pPr marL="1266060" indent="0">
              <a:buNone/>
              <a:defRPr sz="831"/>
            </a:lvl4pPr>
            <a:lvl5pPr marL="1688081" indent="0">
              <a:buNone/>
              <a:defRPr sz="831"/>
            </a:lvl5pPr>
            <a:lvl6pPr marL="2110101" indent="0">
              <a:buNone/>
              <a:defRPr sz="831"/>
            </a:lvl6pPr>
            <a:lvl7pPr marL="2532122" indent="0">
              <a:buNone/>
              <a:defRPr sz="831"/>
            </a:lvl7pPr>
            <a:lvl8pPr marL="2954141" indent="0">
              <a:buNone/>
              <a:defRPr sz="831"/>
            </a:lvl8pPr>
            <a:lvl9pPr marL="3376162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EA1EB-88A4-4D1E-B329-70816FA1D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3"/>
            <a:ext cx="5486400" cy="566739"/>
          </a:xfrm>
        </p:spPr>
        <p:txBody>
          <a:bodyPr anchor="b"/>
          <a:lstStyle>
            <a:lvl1pPr algn="l">
              <a:defRPr sz="1847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2955"/>
            </a:lvl1pPr>
            <a:lvl2pPr marL="422021" indent="0">
              <a:buNone/>
              <a:defRPr sz="2585"/>
            </a:lvl2pPr>
            <a:lvl3pPr marL="844041" indent="0">
              <a:buNone/>
              <a:defRPr sz="2216"/>
            </a:lvl3pPr>
            <a:lvl4pPr marL="1266060" indent="0">
              <a:buNone/>
              <a:defRPr sz="1847"/>
            </a:lvl4pPr>
            <a:lvl5pPr marL="1688081" indent="0">
              <a:buNone/>
              <a:defRPr sz="1847"/>
            </a:lvl5pPr>
            <a:lvl6pPr marL="2110101" indent="0">
              <a:buNone/>
              <a:defRPr sz="1847"/>
            </a:lvl6pPr>
            <a:lvl7pPr marL="2532122" indent="0">
              <a:buNone/>
              <a:defRPr sz="1847"/>
            </a:lvl7pPr>
            <a:lvl8pPr marL="2954141" indent="0">
              <a:buNone/>
              <a:defRPr sz="1847"/>
            </a:lvl8pPr>
            <a:lvl9pPr marL="3376162" indent="0">
              <a:buNone/>
              <a:defRPr sz="1847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43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2021" indent="0">
              <a:buNone/>
              <a:defRPr sz="1108"/>
            </a:lvl2pPr>
            <a:lvl3pPr marL="844041" indent="0">
              <a:buNone/>
              <a:defRPr sz="923"/>
            </a:lvl3pPr>
            <a:lvl4pPr marL="1266060" indent="0">
              <a:buNone/>
              <a:defRPr sz="831"/>
            </a:lvl4pPr>
            <a:lvl5pPr marL="1688081" indent="0">
              <a:buNone/>
              <a:defRPr sz="831"/>
            </a:lvl5pPr>
            <a:lvl6pPr marL="2110101" indent="0">
              <a:buNone/>
              <a:defRPr sz="831"/>
            </a:lvl6pPr>
            <a:lvl7pPr marL="2532122" indent="0">
              <a:buNone/>
              <a:defRPr sz="831"/>
            </a:lvl7pPr>
            <a:lvl8pPr marL="2954141" indent="0">
              <a:buNone/>
              <a:defRPr sz="831"/>
            </a:lvl8pPr>
            <a:lvl9pPr marL="3376162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D300B-1454-485F-AB30-F70EA9FD3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7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9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7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92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7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92"/>
            </a:lvl1pPr>
          </a:lstStyle>
          <a:p>
            <a:pPr>
              <a:defRPr/>
            </a:pPr>
            <a:fld id="{681760D4-BCE0-4FA6-AAA3-761ADC7D3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3">
          <a:solidFill>
            <a:schemeClr val="tx2"/>
          </a:solidFill>
          <a:latin typeface="Arial" charset="0"/>
        </a:defRPr>
      </a:lvl5pPr>
      <a:lvl6pPr marL="422021" algn="ctr" rtl="0" fontAlgn="base">
        <a:spcBef>
          <a:spcPct val="0"/>
        </a:spcBef>
        <a:spcAft>
          <a:spcPct val="0"/>
        </a:spcAft>
        <a:defRPr sz="4063">
          <a:solidFill>
            <a:schemeClr val="tx2"/>
          </a:solidFill>
          <a:latin typeface="Arial" charset="0"/>
        </a:defRPr>
      </a:lvl6pPr>
      <a:lvl7pPr marL="844041" algn="ctr" rtl="0" fontAlgn="base">
        <a:spcBef>
          <a:spcPct val="0"/>
        </a:spcBef>
        <a:spcAft>
          <a:spcPct val="0"/>
        </a:spcAft>
        <a:defRPr sz="4063">
          <a:solidFill>
            <a:schemeClr val="tx2"/>
          </a:solidFill>
          <a:latin typeface="Arial" charset="0"/>
        </a:defRPr>
      </a:lvl7pPr>
      <a:lvl8pPr marL="1266060" algn="ctr" rtl="0" fontAlgn="base">
        <a:spcBef>
          <a:spcPct val="0"/>
        </a:spcBef>
        <a:spcAft>
          <a:spcPct val="0"/>
        </a:spcAft>
        <a:defRPr sz="4063">
          <a:solidFill>
            <a:schemeClr val="tx2"/>
          </a:solidFill>
          <a:latin typeface="Arial" charset="0"/>
        </a:defRPr>
      </a:lvl8pPr>
      <a:lvl9pPr marL="1688081" algn="ctr" rtl="0" fontAlgn="base">
        <a:spcBef>
          <a:spcPct val="0"/>
        </a:spcBef>
        <a:spcAft>
          <a:spcPct val="0"/>
        </a:spcAft>
        <a:defRPr sz="4063">
          <a:solidFill>
            <a:schemeClr val="tx2"/>
          </a:solidFill>
          <a:latin typeface="Arial" charset="0"/>
        </a:defRPr>
      </a:lvl9pPr>
    </p:titleStyle>
    <p:bodyStyle>
      <a:lvl1pPr marL="316515" indent="-316515" algn="l" rtl="0" eaLnBrk="0" fontAlgn="base" hangingPunct="0">
        <a:spcBef>
          <a:spcPct val="20000"/>
        </a:spcBef>
        <a:spcAft>
          <a:spcPct val="0"/>
        </a:spcAft>
        <a:buChar char="•"/>
        <a:defRPr sz="2955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63762" algn="l" rtl="0" eaLnBrk="0" fontAlgn="base" hangingPunct="0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050" indent="-211011" algn="l" rtl="0" eaLnBrk="0" fontAlgn="base" hangingPunct="0">
        <a:spcBef>
          <a:spcPct val="20000"/>
        </a:spcBef>
        <a:spcAft>
          <a:spcPct val="0"/>
        </a:spcAft>
        <a:buChar char="•"/>
        <a:defRPr sz="2216">
          <a:solidFill>
            <a:schemeClr val="tx1"/>
          </a:solidFill>
          <a:latin typeface="+mn-lt"/>
        </a:defRPr>
      </a:lvl3pPr>
      <a:lvl4pPr marL="1477071" indent="-211011" algn="l" rtl="0" eaLnBrk="0" fontAlgn="base" hangingPunct="0">
        <a:spcBef>
          <a:spcPct val="20000"/>
        </a:spcBef>
        <a:spcAft>
          <a:spcPct val="0"/>
        </a:spcAft>
        <a:buChar char="–"/>
        <a:defRPr sz="1847">
          <a:solidFill>
            <a:schemeClr val="tx1"/>
          </a:solidFill>
          <a:latin typeface="+mn-lt"/>
        </a:defRPr>
      </a:lvl4pPr>
      <a:lvl5pPr marL="1899092" indent="-211011" algn="l" rtl="0" eaLnBrk="0" fontAlgn="base" hangingPunct="0">
        <a:spcBef>
          <a:spcPct val="20000"/>
        </a:spcBef>
        <a:spcAft>
          <a:spcPct val="0"/>
        </a:spcAft>
        <a:buChar char="»"/>
        <a:defRPr sz="1847">
          <a:solidFill>
            <a:schemeClr val="tx1"/>
          </a:solidFill>
          <a:latin typeface="+mn-lt"/>
        </a:defRPr>
      </a:lvl5pPr>
      <a:lvl6pPr marL="2321112" indent="-211011" algn="l" rtl="0" fontAlgn="base">
        <a:spcBef>
          <a:spcPct val="20000"/>
        </a:spcBef>
        <a:spcAft>
          <a:spcPct val="0"/>
        </a:spcAft>
        <a:buChar char="»"/>
        <a:defRPr sz="1847">
          <a:solidFill>
            <a:schemeClr val="tx1"/>
          </a:solidFill>
          <a:latin typeface="+mn-lt"/>
        </a:defRPr>
      </a:lvl6pPr>
      <a:lvl7pPr marL="2743130" indent="-211011" algn="l" rtl="0" fontAlgn="base">
        <a:spcBef>
          <a:spcPct val="20000"/>
        </a:spcBef>
        <a:spcAft>
          <a:spcPct val="0"/>
        </a:spcAft>
        <a:buChar char="»"/>
        <a:defRPr sz="1847">
          <a:solidFill>
            <a:schemeClr val="tx1"/>
          </a:solidFill>
          <a:latin typeface="+mn-lt"/>
        </a:defRPr>
      </a:lvl7pPr>
      <a:lvl8pPr marL="3165153" indent="-211011" algn="l" rtl="0" fontAlgn="base">
        <a:spcBef>
          <a:spcPct val="20000"/>
        </a:spcBef>
        <a:spcAft>
          <a:spcPct val="0"/>
        </a:spcAft>
        <a:buChar char="»"/>
        <a:defRPr sz="1847">
          <a:solidFill>
            <a:schemeClr val="tx1"/>
          </a:solidFill>
          <a:latin typeface="+mn-lt"/>
        </a:defRPr>
      </a:lvl8pPr>
      <a:lvl9pPr marL="3587171" indent="-211011" algn="l" rtl="0" fontAlgn="base">
        <a:spcBef>
          <a:spcPct val="20000"/>
        </a:spcBef>
        <a:spcAft>
          <a:spcPct val="0"/>
        </a:spcAft>
        <a:buChar char="»"/>
        <a:defRPr sz="184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04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1pPr>
      <a:lvl2pPr marL="422021" algn="l" defTabSz="84404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2pPr>
      <a:lvl3pPr marL="844041" algn="l" defTabSz="84404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266060" algn="l" defTabSz="84404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688081" algn="l" defTabSz="84404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110101" algn="l" defTabSz="84404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532122" algn="l" defTabSz="84404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2954141" algn="l" defTabSz="84404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376162" algn="l" defTabSz="844041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0F240E98-B2C4-4AC6-A6AE-7AC0631BB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4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95F037-3F05-4275-92C2-0A64F2623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618" y="3077325"/>
            <a:ext cx="7978379" cy="1107281"/>
          </a:xfrm>
        </p:spPr>
        <p:txBody>
          <a:bodyPr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4951" dirty="0">
                <a:solidFill>
                  <a:schemeClr val="bg1"/>
                </a:solidFill>
              </a:rPr>
            </a:br>
            <a:r>
              <a:rPr lang="en-IE" sz="2492" b="1" dirty="0">
                <a:solidFill>
                  <a:schemeClr val="bg1"/>
                </a:solidFill>
              </a:rPr>
              <a:t>Real Time Monitoring </a:t>
            </a:r>
            <a:r>
              <a:rPr lang="en-US" sz="2492" b="1" dirty="0">
                <a:solidFill>
                  <a:schemeClr val="bg1"/>
                </a:solidFill>
              </a:rPr>
              <a:t>of Total Suspended Solids in Brine During Casing Displacements</a:t>
            </a:r>
            <a:br>
              <a:rPr lang="en-US" sz="1847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152E4BF-3F50-45AF-8939-1CCCF454C82F}"/>
              </a:ext>
            </a:extLst>
          </p:cNvPr>
          <p:cNvSpPr txBox="1">
            <a:spLocks/>
          </p:cNvSpPr>
          <p:nvPr/>
        </p:nvSpPr>
        <p:spPr>
          <a:xfrm>
            <a:off x="113127" y="1060851"/>
            <a:ext cx="8665369" cy="31694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951" dirty="0">
                <a:solidFill>
                  <a:schemeClr val="bg1"/>
                </a:solidFill>
                <a:latin typeface="Microgramma D Extended" pitchFamily="50" charset="0"/>
              </a:rPr>
              <a:t>CANTY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BA674DD-E9F4-4C69-88F2-833ECB02139B}"/>
              </a:ext>
            </a:extLst>
          </p:cNvPr>
          <p:cNvSpPr txBox="1">
            <a:spLocks/>
          </p:cNvSpPr>
          <p:nvPr/>
        </p:nvSpPr>
        <p:spPr>
          <a:xfrm>
            <a:off x="113127" y="1607349"/>
            <a:ext cx="8665369" cy="31694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951" dirty="0">
                <a:solidFill>
                  <a:schemeClr val="bg1"/>
                </a:solidFill>
                <a:latin typeface="+mn-lt"/>
              </a:rPr>
              <a:t>PROCESS TECHNOLOGY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42FFD5E-7D34-4E57-A34E-6FE02F731303}"/>
              </a:ext>
            </a:extLst>
          </p:cNvPr>
          <p:cNvSpPr txBox="1">
            <a:spLocks/>
          </p:cNvSpPr>
          <p:nvPr/>
        </p:nvSpPr>
        <p:spPr>
          <a:xfrm>
            <a:off x="6377006" y="5582846"/>
            <a:ext cx="8665369" cy="31694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951" dirty="0">
                <a:solidFill>
                  <a:schemeClr val="bg1"/>
                </a:solidFill>
                <a:latin typeface="+mn-lt"/>
              </a:rPr>
              <a:t>WWW.JMCANTY.COM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28AC1F-0C8F-03E6-C9A4-F65CD799FC83}"/>
              </a:ext>
            </a:extLst>
          </p:cNvPr>
          <p:cNvSpPr txBox="1"/>
          <p:nvPr/>
        </p:nvSpPr>
        <p:spPr>
          <a:xfrm>
            <a:off x="113127" y="5582846"/>
            <a:ext cx="1200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TA12500-1032_REV1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anty_title with 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4450"/>
            <a:ext cx="8534400" cy="9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04800" y="404450"/>
            <a:ext cx="8534400" cy="6049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sz="1847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92369" y="1529877"/>
            <a:ext cx="7772400" cy="42203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216" b="1" kern="0" dirty="0">
                <a:latin typeface="+mn-lt"/>
                <a:ea typeface="+mj-ea"/>
                <a:cs typeface="+mj-cs"/>
              </a:rPr>
              <a:t>Image Retrieval – Hardware– Lighting System</a:t>
            </a:r>
          </a:p>
        </p:txBody>
      </p:sp>
      <p:pic>
        <p:nvPicPr>
          <p:cNvPr id="21511" name="Picture 5" descr="lightin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1569" y="2866307"/>
            <a:ext cx="3862479" cy="33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6"/>
          <p:cNvSpPr>
            <a:spLocks noChangeArrowheads="1"/>
          </p:cNvSpPr>
          <p:nvPr/>
        </p:nvSpPr>
        <p:spPr bwMode="auto">
          <a:xfrm>
            <a:off x="422044" y="2092586"/>
            <a:ext cx="8370277" cy="133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IE" sz="1847" dirty="0"/>
              <a:t>High flow rates inline require an increased shutter speed and so an increased amount of light to capture particulate in “freeze frame” in order to perform software analysis</a:t>
            </a:r>
          </a:p>
          <a:p>
            <a:pPr>
              <a:spcBef>
                <a:spcPct val="20000"/>
              </a:spcBef>
            </a:pPr>
            <a:endParaRPr lang="en-IE" sz="1847" dirty="0"/>
          </a:p>
          <a:p>
            <a:pPr>
              <a:spcBef>
                <a:spcPct val="20000"/>
              </a:spcBef>
            </a:pPr>
            <a:r>
              <a:rPr lang="en-IE" sz="1847" dirty="0"/>
              <a:t>High Intensity LED Light Source</a:t>
            </a:r>
          </a:p>
          <a:p>
            <a:pPr>
              <a:spcBef>
                <a:spcPct val="20000"/>
              </a:spcBef>
            </a:pPr>
            <a:endParaRPr lang="en-IE" sz="1847" dirty="0"/>
          </a:p>
          <a:p>
            <a:pPr>
              <a:spcBef>
                <a:spcPct val="20000"/>
              </a:spcBef>
            </a:pPr>
            <a:r>
              <a:rPr lang="en-IE" sz="1847" dirty="0"/>
              <a:t>5+ Years Continuous Operation</a:t>
            </a:r>
          </a:p>
          <a:p>
            <a:pPr>
              <a:spcBef>
                <a:spcPct val="20000"/>
              </a:spcBef>
            </a:pPr>
            <a:endParaRPr lang="en-IE" sz="1847" dirty="0"/>
          </a:p>
          <a:p>
            <a:pPr>
              <a:spcBef>
                <a:spcPct val="20000"/>
              </a:spcBef>
            </a:pPr>
            <a:r>
              <a:rPr lang="en-IE" sz="1847" dirty="0"/>
              <a:t>Flow velocity up to 5m/s</a:t>
            </a:r>
          </a:p>
          <a:p>
            <a:pPr>
              <a:spcBef>
                <a:spcPct val="20000"/>
              </a:spcBef>
            </a:pPr>
            <a:endParaRPr lang="en-IE" sz="1847" dirty="0"/>
          </a:p>
          <a:p>
            <a:pPr>
              <a:spcBef>
                <a:spcPct val="20000"/>
              </a:spcBef>
            </a:pPr>
            <a:endParaRPr lang="en-IE" sz="1847" dirty="0"/>
          </a:p>
          <a:p>
            <a:pPr>
              <a:spcBef>
                <a:spcPct val="20000"/>
              </a:spcBef>
            </a:pPr>
            <a:endParaRPr lang="en-IE" sz="1847" dirty="0"/>
          </a:p>
          <a:p>
            <a:pPr>
              <a:spcBef>
                <a:spcPct val="20000"/>
              </a:spcBef>
            </a:pPr>
            <a:endParaRPr lang="en-IE" sz="1847" dirty="0"/>
          </a:p>
          <a:p>
            <a:pPr>
              <a:spcBef>
                <a:spcPct val="20000"/>
              </a:spcBef>
            </a:pPr>
            <a:endParaRPr lang="en-IE" sz="1847" dirty="0"/>
          </a:p>
          <a:p>
            <a:pPr>
              <a:spcBef>
                <a:spcPct val="20000"/>
              </a:spcBef>
            </a:pPr>
            <a:endParaRPr lang="en-IE" sz="1847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4A3141A6-E20A-4CAD-A903-1B08E0735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30227"/>
            <a:ext cx="8534400" cy="24622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altLang="en-US" sz="800" dirty="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anty_title with web">
            <a:extLst>
              <a:ext uri="{FF2B5EF4-FFF2-40B4-BE49-F238E27FC236}">
                <a16:creationId xmlns:a16="http://schemas.microsoft.com/office/drawing/2014/main" id="{A880A737-2AEE-438E-805D-2D3219FBF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4450"/>
            <a:ext cx="8534400" cy="96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4">
            <a:extLst>
              <a:ext uri="{FF2B5EF4-FFF2-40B4-BE49-F238E27FC236}">
                <a16:creationId xmlns:a16="http://schemas.microsoft.com/office/drawing/2014/main" id="{85F8001A-A6CB-4587-8485-338BA9AA2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04450"/>
            <a:ext cx="8534400" cy="6049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847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656388F-7CD3-4E53-9667-4B250B293324}"/>
              </a:ext>
            </a:extLst>
          </p:cNvPr>
          <p:cNvSpPr txBox="1">
            <a:spLocks noChangeArrowheads="1"/>
          </p:cNvSpPr>
          <p:nvPr/>
        </p:nvSpPr>
        <p:spPr>
          <a:xfrm>
            <a:off x="492369" y="1529877"/>
            <a:ext cx="7772400" cy="422031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2216" b="1" kern="0" dirty="0">
                <a:latin typeface="+mn-lt"/>
              </a:rPr>
              <a:t>Image Analysis – Hardware – Vector Control Module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A7DD47-E974-41A2-AD2A-0AC9410EAF5B}"/>
              </a:ext>
            </a:extLst>
          </p:cNvPr>
          <p:cNvSpPr txBox="1"/>
          <p:nvPr/>
        </p:nvSpPr>
        <p:spPr>
          <a:xfrm>
            <a:off x="404463" y="2192231"/>
            <a:ext cx="6207369" cy="26768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3762" indent="-263762">
              <a:buFont typeface="Arial" panose="020B0604020202020204" pitchFamily="34" charset="0"/>
              <a:buChar char="•"/>
              <a:defRPr/>
            </a:pPr>
            <a:r>
              <a:rPr lang="en-US" sz="1661" dirty="0" err="1"/>
              <a:t>CantyVision</a:t>
            </a:r>
            <a:r>
              <a:rPr lang="en-US" sz="1661" dirty="0"/>
              <a:t> Intelligent Analysis Software Pre-Installed and configured</a:t>
            </a:r>
          </a:p>
          <a:p>
            <a:pPr marL="263762" indent="-263762">
              <a:buFont typeface="Arial" panose="020B0604020202020204" pitchFamily="34" charset="0"/>
              <a:buChar char="•"/>
              <a:defRPr/>
            </a:pPr>
            <a:r>
              <a:rPr lang="en-US" sz="1661" dirty="0"/>
              <a:t>Rackmount VCM can support two particle analysis systems</a:t>
            </a:r>
          </a:p>
          <a:p>
            <a:pPr marL="263762" indent="-263762">
              <a:buFont typeface="Arial" panose="020B0604020202020204" pitchFamily="34" charset="0"/>
              <a:buChar char="•"/>
              <a:defRPr/>
            </a:pPr>
            <a:r>
              <a:rPr lang="en-US" sz="1661" dirty="0"/>
              <a:t>Multiple outputs</a:t>
            </a:r>
          </a:p>
          <a:p>
            <a:pPr eaLnBrk="1" hangingPunct="1">
              <a:defRPr/>
            </a:pPr>
            <a:r>
              <a:rPr lang="en-US" sz="1661" dirty="0"/>
              <a:t> 	-4-20mA</a:t>
            </a:r>
          </a:p>
          <a:p>
            <a:pPr eaLnBrk="1" hangingPunct="1">
              <a:defRPr/>
            </a:pPr>
            <a:r>
              <a:rPr lang="en-US" sz="1661" dirty="0"/>
              <a:t>	-OPC (OPC UA now available)</a:t>
            </a:r>
          </a:p>
          <a:p>
            <a:pPr eaLnBrk="1" hangingPunct="1">
              <a:defRPr/>
            </a:pPr>
            <a:r>
              <a:rPr lang="en-US" sz="1661" dirty="0"/>
              <a:t>	-TCP/IP Modbus</a:t>
            </a:r>
          </a:p>
          <a:p>
            <a:pPr eaLnBrk="1" hangingPunct="1">
              <a:defRPr/>
            </a:pPr>
            <a:r>
              <a:rPr lang="en-US" sz="1661" dirty="0"/>
              <a:t>	-Video Display</a:t>
            </a:r>
          </a:p>
          <a:p>
            <a:pPr marL="263762" indent="-263762">
              <a:buFont typeface="Arial" panose="020B0604020202020204" pitchFamily="34" charset="0"/>
              <a:buChar char="•"/>
              <a:defRPr/>
            </a:pPr>
            <a:r>
              <a:rPr lang="en-US" sz="1661" dirty="0"/>
              <a:t>Remote Support Functionality</a:t>
            </a:r>
          </a:p>
          <a:p>
            <a:pPr eaLnBrk="1" hangingPunct="1">
              <a:defRPr/>
            </a:pPr>
            <a:endParaRPr lang="en-US" sz="1847" dirty="0"/>
          </a:p>
        </p:txBody>
      </p:sp>
      <p:pic>
        <p:nvPicPr>
          <p:cNvPr id="41991" name="Picture 9">
            <a:extLst>
              <a:ext uri="{FF2B5EF4-FFF2-40B4-BE49-F238E27FC236}">
                <a16:creationId xmlns:a16="http://schemas.microsoft.com/office/drawing/2014/main" id="{CBAE5B51-2271-423D-B53A-31D08664A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6" r="21043"/>
          <a:stretch>
            <a:fillRect/>
          </a:stretch>
        </p:blipFill>
        <p:spPr bwMode="auto">
          <a:xfrm>
            <a:off x="6384686" y="2593739"/>
            <a:ext cx="2247900" cy="211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0">
            <a:extLst>
              <a:ext uri="{FF2B5EF4-FFF2-40B4-BE49-F238E27FC236}">
                <a16:creationId xmlns:a16="http://schemas.microsoft.com/office/drawing/2014/main" id="{52A0B38C-9A08-4D67-8980-D16796FE1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584" y="4872419"/>
            <a:ext cx="3237035" cy="122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2">
            <a:extLst>
              <a:ext uri="{FF2B5EF4-FFF2-40B4-BE49-F238E27FC236}">
                <a16:creationId xmlns:a16="http://schemas.microsoft.com/office/drawing/2014/main" id="{CE1FA550-C868-4E84-B33B-352C707FA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69" y="4607180"/>
            <a:ext cx="1982667" cy="148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1D9D637A-3897-41FF-A528-6ED76299B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30227"/>
            <a:ext cx="8534400" cy="24622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altLang="en-US" sz="800" dirty="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anty_title with web">
            <a:extLst>
              <a:ext uri="{FF2B5EF4-FFF2-40B4-BE49-F238E27FC236}">
                <a16:creationId xmlns:a16="http://schemas.microsoft.com/office/drawing/2014/main" id="{3D7857E7-2AEA-4C81-AE3B-5BE7F1529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4450"/>
            <a:ext cx="8534400" cy="96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>
            <a:extLst>
              <a:ext uri="{FF2B5EF4-FFF2-40B4-BE49-F238E27FC236}">
                <a16:creationId xmlns:a16="http://schemas.microsoft.com/office/drawing/2014/main" id="{55EA30FC-1FD5-4842-AAB3-C3E9EC36A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04450"/>
            <a:ext cx="8534400" cy="6049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847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37016EC-34AF-493E-966D-45CDA33493CA}"/>
              </a:ext>
            </a:extLst>
          </p:cNvPr>
          <p:cNvSpPr txBox="1">
            <a:spLocks noChangeArrowheads="1"/>
          </p:cNvSpPr>
          <p:nvPr/>
        </p:nvSpPr>
        <p:spPr>
          <a:xfrm>
            <a:off x="539261" y="1441954"/>
            <a:ext cx="7772400" cy="422031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2216" b="1" dirty="0">
                <a:latin typeface="+mn-lt"/>
              </a:rPr>
              <a:t>Differentiating between Solids, Liquids and Bubbles </a:t>
            </a:r>
            <a:endParaRPr lang="en-US" sz="2216" b="1" kern="0" dirty="0">
              <a:latin typeface="+mn-lt"/>
            </a:endParaRPr>
          </a:p>
        </p:txBody>
      </p:sp>
      <p:sp>
        <p:nvSpPr>
          <p:cNvPr id="21510" name="TextBox 1">
            <a:extLst>
              <a:ext uri="{FF2B5EF4-FFF2-40B4-BE49-F238E27FC236}">
                <a16:creationId xmlns:a16="http://schemas.microsoft.com/office/drawing/2014/main" id="{F676A1B6-396D-4550-8CD5-142FECB8C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05" y="1946035"/>
            <a:ext cx="7502769" cy="34454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3762" indent="-263762" eaLnBrk="1" hangingPunct="1">
              <a:spcBef>
                <a:spcPct val="0"/>
              </a:spcBef>
              <a:defRPr/>
            </a:pPr>
            <a:r>
              <a:rPr lang="en-US" sz="1477" dirty="0"/>
              <a:t>Based on index of refraction; solid particles, water/oil droplets and gas bubbles can all be distinguished by Canty software based on the direct 2D images.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477" dirty="0"/>
          </a:p>
          <a:p>
            <a:pPr marL="263762" indent="-263762" eaLnBrk="1" hangingPunct="1">
              <a:spcBef>
                <a:spcPct val="0"/>
              </a:spcBef>
              <a:defRPr/>
            </a:pPr>
            <a:r>
              <a:rPr lang="en-US" sz="1477" dirty="0"/>
              <a:t>Delivering the TRUE particle size of the particles.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477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477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477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477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477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477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IE" altLang="en-US" sz="1477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IE" altLang="en-US" sz="1847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IE" altLang="en-US" sz="1847" dirty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IE" altLang="en-US" sz="1847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BC69CC2C-DC51-4120-982D-98C7FAA5C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30227"/>
            <a:ext cx="8534400" cy="24622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altLang="en-US" sz="800" dirty="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3BC09-42CA-91DF-8C6E-5F4D25C66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60" y="3581392"/>
            <a:ext cx="8502040" cy="22860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anty_title with web">
            <a:extLst>
              <a:ext uri="{FF2B5EF4-FFF2-40B4-BE49-F238E27FC236}">
                <a16:creationId xmlns:a16="http://schemas.microsoft.com/office/drawing/2014/main" id="{C8FB81DE-7010-4BE5-9441-2C049EA10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4450"/>
            <a:ext cx="8534400" cy="96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4">
            <a:extLst>
              <a:ext uri="{FF2B5EF4-FFF2-40B4-BE49-F238E27FC236}">
                <a16:creationId xmlns:a16="http://schemas.microsoft.com/office/drawing/2014/main" id="{08072CF5-F2A7-445C-B58C-FF8467ADB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04450"/>
            <a:ext cx="8534400" cy="6049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847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768AE2E-5C52-4AD6-8F01-F2DCC867D756}"/>
              </a:ext>
            </a:extLst>
          </p:cNvPr>
          <p:cNvSpPr txBox="1">
            <a:spLocks noChangeArrowheads="1"/>
          </p:cNvSpPr>
          <p:nvPr/>
        </p:nvSpPr>
        <p:spPr>
          <a:xfrm>
            <a:off x="492369" y="1529877"/>
            <a:ext cx="7772400" cy="422031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2216" b="1" kern="0" dirty="0"/>
              <a:t>Canty Intelligent Analysis Software </a:t>
            </a:r>
          </a:p>
        </p:txBody>
      </p:sp>
      <p:sp>
        <p:nvSpPr>
          <p:cNvPr id="46086" name="TextBox 1">
            <a:extLst>
              <a:ext uri="{FF2B5EF4-FFF2-40B4-BE49-F238E27FC236}">
                <a16:creationId xmlns:a16="http://schemas.microsoft.com/office/drawing/2014/main" id="{FC133B2F-AB91-4E41-959E-53C39CCA4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524" y="1907947"/>
            <a:ext cx="8346831" cy="195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77" dirty="0" err="1"/>
              <a:t>CantyVision</a:t>
            </a:r>
            <a:r>
              <a:rPr lang="en-US" altLang="en-US" sz="1477" dirty="0"/>
              <a:t> Software is able to process images at high speed real time.</a:t>
            </a:r>
          </a:p>
          <a:p>
            <a:r>
              <a:rPr lang="en-US" altLang="en-US" sz="1477" dirty="0"/>
              <a:t>Software provides graphical trends in charts with statistical data for particles, droplets and gas.</a:t>
            </a:r>
          </a:p>
          <a:p>
            <a:r>
              <a:rPr lang="en-US" altLang="en-US" sz="1477" dirty="0"/>
              <a:t>Individual data charts and outputs.</a:t>
            </a:r>
          </a:p>
          <a:p>
            <a:pPr>
              <a:buFontTx/>
              <a:buNone/>
            </a:pPr>
            <a:r>
              <a:rPr lang="en-US" altLang="en-US" sz="1477" dirty="0"/>
              <a:t>	- Particle size distribution, </a:t>
            </a:r>
          </a:p>
          <a:p>
            <a:pPr>
              <a:buFontTx/>
              <a:buNone/>
            </a:pPr>
            <a:r>
              <a:rPr lang="en-US" altLang="en-US" sz="1477" dirty="0"/>
              <a:t>	- Particle shape</a:t>
            </a:r>
          </a:p>
          <a:p>
            <a:pPr>
              <a:buFontTx/>
              <a:buNone/>
            </a:pPr>
            <a:r>
              <a:rPr lang="en-US" altLang="en-US" sz="1477" dirty="0"/>
              <a:t>	- Concentrations – PPM,</a:t>
            </a:r>
          </a:p>
          <a:p>
            <a:r>
              <a:rPr lang="en-US" altLang="en-US" sz="1477" dirty="0"/>
              <a:t>Customized reporting feature for excel data output.</a:t>
            </a:r>
          </a:p>
        </p:txBody>
      </p:sp>
      <p:pic>
        <p:nvPicPr>
          <p:cNvPr id="46087" name="Picture 1">
            <a:extLst>
              <a:ext uri="{FF2B5EF4-FFF2-40B4-BE49-F238E27FC236}">
                <a16:creationId xmlns:a16="http://schemas.microsoft.com/office/drawing/2014/main" id="{09592A58-7D94-4507-B36F-569D65E36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85" y="3768986"/>
            <a:ext cx="4572000" cy="247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92FCF309-C1AA-43CE-8809-C3964C5A9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30227"/>
            <a:ext cx="8534400" cy="24622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altLang="en-US" sz="800" dirty="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anty_title with web">
            <a:extLst>
              <a:ext uri="{FF2B5EF4-FFF2-40B4-BE49-F238E27FC236}">
                <a16:creationId xmlns:a16="http://schemas.microsoft.com/office/drawing/2014/main" id="{090C0CFC-1416-40B2-BFA5-AA9C6DC8F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4450"/>
            <a:ext cx="8534400" cy="96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4">
            <a:extLst>
              <a:ext uri="{FF2B5EF4-FFF2-40B4-BE49-F238E27FC236}">
                <a16:creationId xmlns:a16="http://schemas.microsoft.com/office/drawing/2014/main" id="{E3FBB7D8-19D6-4A16-84FD-A91B174F4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04450"/>
            <a:ext cx="8534400" cy="6049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 sz="1847"/>
          </a:p>
        </p:txBody>
      </p:sp>
      <p:sp>
        <p:nvSpPr>
          <p:cNvPr id="48133" name="Rectangle 6">
            <a:extLst>
              <a:ext uri="{FF2B5EF4-FFF2-40B4-BE49-F238E27FC236}">
                <a16:creationId xmlns:a16="http://schemas.microsoft.com/office/drawing/2014/main" id="{E5C2C5FE-F17F-4B78-9119-141339AD4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60" y="2162908"/>
            <a:ext cx="8088923" cy="386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IE" altLang="en-US" sz="1847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B305739-81CA-4F3D-B84C-3CB745272EA8}"/>
              </a:ext>
            </a:extLst>
          </p:cNvPr>
          <p:cNvSpPr txBox="1">
            <a:spLocks noChangeArrowheads="1"/>
          </p:cNvSpPr>
          <p:nvPr/>
        </p:nvSpPr>
        <p:spPr>
          <a:xfrm>
            <a:off x="492369" y="1529877"/>
            <a:ext cx="7772400" cy="422031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2216" b="1" kern="0" dirty="0">
                <a:latin typeface="+mj-lt"/>
                <a:ea typeface="+mj-ea"/>
                <a:cs typeface="+mj-cs"/>
              </a:rPr>
              <a:t>Image Analysis – </a:t>
            </a:r>
            <a:r>
              <a:rPr lang="en-US" sz="2216" b="1" kern="0" dirty="0" err="1">
                <a:latin typeface="+mj-lt"/>
                <a:ea typeface="+mj-ea"/>
                <a:cs typeface="+mj-cs"/>
              </a:rPr>
              <a:t>CantyVision</a:t>
            </a:r>
            <a:r>
              <a:rPr lang="en-US" sz="2216" b="1" kern="0" dirty="0">
                <a:latin typeface="+mj-lt"/>
                <a:ea typeface="+mj-ea"/>
                <a:cs typeface="+mj-cs"/>
              </a:rPr>
              <a:t> Intelligent Analysis Software</a:t>
            </a:r>
          </a:p>
        </p:txBody>
      </p:sp>
      <p:pic>
        <p:nvPicPr>
          <p:cNvPr id="48135" name="Picture 2">
            <a:extLst>
              <a:ext uri="{FF2B5EF4-FFF2-40B4-BE49-F238E27FC236}">
                <a16:creationId xmlns:a16="http://schemas.microsoft.com/office/drawing/2014/main" id="{BF6F4279-CCD5-4F70-9579-A10E4D078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51" y="2366610"/>
            <a:ext cx="2584939" cy="168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ACB91E-4CDD-4C9C-996B-44BD4C5BB56B}"/>
              </a:ext>
            </a:extLst>
          </p:cNvPr>
          <p:cNvSpPr/>
          <p:nvPr/>
        </p:nvSpPr>
        <p:spPr>
          <a:xfrm>
            <a:off x="1125433" y="4029810"/>
            <a:ext cx="6893169" cy="219579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endParaRPr lang="en-US" sz="1847" dirty="0"/>
          </a:p>
          <a:p>
            <a:pPr marL="316515" indent="-316515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847" dirty="0"/>
              <a:t>Particles are automatically classified using machine learning classification feature to identify and distinguish between solids, droplets and bubbles based 37 different measurements parameters (shape, particle intensity, surface roughness  …..).</a:t>
            </a:r>
            <a:endParaRPr lang="en-IE" sz="1847" dirty="0"/>
          </a:p>
          <a:p>
            <a:pPr marL="316515" indent="-316515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IE" sz="1847" dirty="0"/>
              <a:t>System self classifies removing operator error</a:t>
            </a:r>
          </a:p>
        </p:txBody>
      </p:sp>
      <p:pic>
        <p:nvPicPr>
          <p:cNvPr id="48137" name="Picture 2">
            <a:extLst>
              <a:ext uri="{FF2B5EF4-FFF2-40B4-BE49-F238E27FC236}">
                <a16:creationId xmlns:a16="http://schemas.microsoft.com/office/drawing/2014/main" id="{40AA874E-612D-4EEF-BFC4-49044E026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215" y="2354888"/>
            <a:ext cx="2293328" cy="168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4">
            <a:extLst>
              <a:ext uri="{FF2B5EF4-FFF2-40B4-BE49-F238E27FC236}">
                <a16:creationId xmlns:a16="http://schemas.microsoft.com/office/drawing/2014/main" id="{95D9D47D-FAE3-43C2-8127-97C5E6542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" t="22635" r="2057" b="9500"/>
          <a:stretch>
            <a:fillRect/>
          </a:stretch>
        </p:blipFill>
        <p:spPr bwMode="auto">
          <a:xfrm>
            <a:off x="5838111" y="2354888"/>
            <a:ext cx="2970335" cy="168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A35CDB52-6FB2-404A-8AA3-821BDDB6A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30227"/>
            <a:ext cx="8534400" cy="24622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altLang="en-US" sz="800" dirty="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anty_title with web">
            <a:extLst>
              <a:ext uri="{FF2B5EF4-FFF2-40B4-BE49-F238E27FC236}">
                <a16:creationId xmlns:a16="http://schemas.microsoft.com/office/drawing/2014/main" id="{A291CD39-F8CD-47AC-A4D3-24B13FA98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4450"/>
            <a:ext cx="8534400" cy="96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4">
            <a:extLst>
              <a:ext uri="{FF2B5EF4-FFF2-40B4-BE49-F238E27FC236}">
                <a16:creationId xmlns:a16="http://schemas.microsoft.com/office/drawing/2014/main" id="{129CAE2C-EE02-49CE-8D22-5B150EB09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04450"/>
            <a:ext cx="8534400" cy="6049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847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09C291A-15B2-420C-BC63-CC7B798E6A72}"/>
              </a:ext>
            </a:extLst>
          </p:cNvPr>
          <p:cNvSpPr txBox="1">
            <a:spLocks noChangeArrowheads="1"/>
          </p:cNvSpPr>
          <p:nvPr/>
        </p:nvSpPr>
        <p:spPr>
          <a:xfrm>
            <a:off x="492369" y="1529877"/>
            <a:ext cx="7772400" cy="422031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2216" b="1" kern="0" dirty="0"/>
              <a:t>Image Analysis – </a:t>
            </a:r>
            <a:r>
              <a:rPr lang="en-US" sz="2216" b="1" kern="0" dirty="0" err="1"/>
              <a:t>CantyVision</a:t>
            </a:r>
            <a:r>
              <a:rPr lang="en-US" sz="2216" b="1" kern="0" dirty="0"/>
              <a:t> Intelligent Analysis Software</a:t>
            </a:r>
          </a:p>
        </p:txBody>
      </p:sp>
      <p:sp>
        <p:nvSpPr>
          <p:cNvPr id="50182" name="TextBox 1">
            <a:extLst>
              <a:ext uri="{FF2B5EF4-FFF2-40B4-BE49-F238E27FC236}">
                <a16:creationId xmlns:a16="http://schemas.microsoft.com/office/drawing/2014/main" id="{F9AEB4D6-2BBE-4A43-ADCB-AA86F7440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5" y="1891816"/>
            <a:ext cx="5533292" cy="117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477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847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847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847"/>
          </a:p>
        </p:txBody>
      </p:sp>
      <p:pic>
        <p:nvPicPr>
          <p:cNvPr id="50183" name="Picture 1">
            <a:extLst>
              <a:ext uri="{FF2B5EF4-FFF2-40B4-BE49-F238E27FC236}">
                <a16:creationId xmlns:a16="http://schemas.microsoft.com/office/drawing/2014/main" id="{EBEE616F-F915-4D9D-B7A7-248DFE7DB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4" y="1973879"/>
            <a:ext cx="2680188" cy="211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2">
            <a:extLst>
              <a:ext uri="{FF2B5EF4-FFF2-40B4-BE49-F238E27FC236}">
                <a16:creationId xmlns:a16="http://schemas.microsoft.com/office/drawing/2014/main" id="{FF04EFE3-A09A-4BD9-A4E9-DCCBFCA32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5" y="1926988"/>
            <a:ext cx="2678723" cy="211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3">
            <a:extLst>
              <a:ext uri="{FF2B5EF4-FFF2-40B4-BE49-F238E27FC236}">
                <a16:creationId xmlns:a16="http://schemas.microsoft.com/office/drawing/2014/main" id="{3B8DFF77-170E-4595-94FE-5DD8C84F0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50" y="4110412"/>
            <a:ext cx="2653812" cy="211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BF0AA9-89FC-484F-AC7D-29EC3009B78F}"/>
              </a:ext>
            </a:extLst>
          </p:cNvPr>
          <p:cNvSpPr txBox="1"/>
          <p:nvPr/>
        </p:nvSpPr>
        <p:spPr>
          <a:xfrm>
            <a:off x="492387" y="4182208"/>
            <a:ext cx="2159977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500" dirty="0"/>
              <a:t>Real time particle size distribution and shape information  charts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6BA30F-AF5E-4A3E-9A73-40DB777777A7}"/>
              </a:ext>
            </a:extLst>
          </p:cNvPr>
          <p:cNvSpPr txBox="1"/>
          <p:nvPr/>
        </p:nvSpPr>
        <p:spPr>
          <a:xfrm>
            <a:off x="6144363" y="4023946"/>
            <a:ext cx="2205404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500" dirty="0"/>
              <a:t>Real time volumetric concentration measurements charts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D7F607-4382-4257-B309-FD0B7D53A4C8}"/>
              </a:ext>
            </a:extLst>
          </p:cNvPr>
          <p:cNvSpPr txBox="1"/>
          <p:nvPr/>
        </p:nvSpPr>
        <p:spPr>
          <a:xfrm>
            <a:off x="5772154" y="5328139"/>
            <a:ext cx="1647092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500" dirty="0"/>
              <a:t>Particle count per ml charts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CFE1C4-9781-492A-9F88-563FEB5271EC}"/>
              </a:ext>
            </a:extLst>
          </p:cNvPr>
          <p:cNvSpPr txBox="1"/>
          <p:nvPr/>
        </p:nvSpPr>
        <p:spPr>
          <a:xfrm>
            <a:off x="3837856" y="2406172"/>
            <a:ext cx="1648557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500" b="1" dirty="0"/>
              <a:t>Multiple Charts depending on information required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DCEC9B3-B458-49BC-8268-789B92CF7345}"/>
              </a:ext>
            </a:extLst>
          </p:cNvPr>
          <p:cNvSpPr/>
          <p:nvPr/>
        </p:nvSpPr>
        <p:spPr>
          <a:xfrm>
            <a:off x="5260748" y="2889746"/>
            <a:ext cx="288681" cy="28135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47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4C8014E-5C81-4F85-8A9B-60B4DBBDF0CB}"/>
              </a:ext>
            </a:extLst>
          </p:cNvPr>
          <p:cNvSpPr/>
          <p:nvPr/>
        </p:nvSpPr>
        <p:spPr>
          <a:xfrm rot="10621265">
            <a:off x="3385055" y="2889746"/>
            <a:ext cx="288681" cy="28135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47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91118AB-B892-4835-AAC0-48FBF7C77AEE}"/>
              </a:ext>
            </a:extLst>
          </p:cNvPr>
          <p:cNvSpPr/>
          <p:nvPr/>
        </p:nvSpPr>
        <p:spPr>
          <a:xfrm rot="5400000">
            <a:off x="4254745" y="3442928"/>
            <a:ext cx="288680" cy="28135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47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EC41F0CD-E84D-4099-A5C3-76B43884E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30227"/>
            <a:ext cx="8534400" cy="24622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altLang="en-US" sz="800" dirty="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anty_title with 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4450"/>
            <a:ext cx="8534400" cy="9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04800" y="404450"/>
            <a:ext cx="8534400" cy="6049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sz="1847"/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527553" y="2483407"/>
            <a:ext cx="8088923" cy="386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IE" sz="1847" dirty="0"/>
              <a:t>An offshore trial was carried out on a drilling rig to measure the % TSS of the brine during displacements with the Canty dynamic imaging system.</a:t>
            </a:r>
          </a:p>
          <a:p>
            <a:pPr algn="just">
              <a:spcBef>
                <a:spcPct val="20000"/>
              </a:spcBef>
            </a:pPr>
            <a:endParaRPr lang="en-IE" sz="1847" dirty="0"/>
          </a:p>
          <a:p>
            <a:pPr algn="just">
              <a:spcBef>
                <a:spcPct val="20000"/>
              </a:spcBef>
            </a:pPr>
            <a:r>
              <a:rPr lang="en-IE" sz="1847" dirty="0"/>
              <a:t>Canty % TSS measurements were compared against the Rig site’s current manual </a:t>
            </a:r>
            <a:r>
              <a:rPr lang="en-IE" sz="1847"/>
              <a:t>method (Electric </a:t>
            </a:r>
            <a:r>
              <a:rPr lang="en-IE" sz="1847" dirty="0"/>
              <a:t>Centrifuge).</a:t>
            </a:r>
          </a:p>
          <a:p>
            <a:pPr algn="just">
              <a:spcBef>
                <a:spcPct val="20000"/>
              </a:spcBef>
            </a:pPr>
            <a:endParaRPr lang="en-IE" sz="1847" dirty="0"/>
          </a:p>
          <a:p>
            <a:pPr algn="just">
              <a:spcBef>
                <a:spcPct val="20000"/>
              </a:spcBef>
            </a:pPr>
            <a:r>
              <a:rPr lang="en-IE" sz="1847" dirty="0"/>
              <a:t>Samples were also collected for post analysis onshore as per API Recommended Practice 13J – Testing of Heavy Brines, using glass fibre filters.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92369" y="1529877"/>
            <a:ext cx="7772400" cy="42203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216" b="1" kern="0" dirty="0">
                <a:latin typeface="+mn-lt"/>
                <a:ea typeface="+mj-ea"/>
                <a:cs typeface="+mj-cs"/>
              </a:rPr>
              <a:t>Field Trial:   %TSS Measurement of Completion Brine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8AAEB26C-F333-4B61-9BB0-EABFAC7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30227"/>
            <a:ext cx="8534400" cy="24622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altLang="en-US" sz="800" dirty="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89543292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anty_title with 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4450"/>
            <a:ext cx="8534400" cy="9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04800" y="404450"/>
            <a:ext cx="8534400" cy="6049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sz="1847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92369" y="1529877"/>
            <a:ext cx="7772400" cy="42203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2216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23" y="1408045"/>
            <a:ext cx="6172200" cy="4185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75" y="3780709"/>
            <a:ext cx="325316" cy="24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13054" y="3903789"/>
            <a:ext cx="942887" cy="206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39" dirty="0"/>
              <a:t>TSS Limit &lt;0.05%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18" y="5584396"/>
            <a:ext cx="7667805" cy="603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1" dirty="0"/>
              <a:t>Higher TSS values were observed from the API filtration method, however,</a:t>
            </a:r>
          </a:p>
          <a:p>
            <a:r>
              <a:rPr lang="en-US" sz="1661" dirty="0"/>
              <a:t>the relative trend of TSS against time is comparable to </a:t>
            </a:r>
            <a:r>
              <a:rPr lang="en-US" sz="1661" dirty="0" err="1"/>
              <a:t>Canty’s</a:t>
            </a:r>
            <a:r>
              <a:rPr lang="en-US" sz="1661" dirty="0"/>
              <a:t> measurements .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52CDE8D9-53E8-4766-85A6-71A413401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30227"/>
            <a:ext cx="8534400" cy="24622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altLang="en-US" sz="800" dirty="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61822418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anty_title with 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4450"/>
            <a:ext cx="8534400" cy="9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04800" y="404450"/>
            <a:ext cx="8534400" cy="6049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sz="1847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92369" y="1529877"/>
            <a:ext cx="7772400" cy="42203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b="1" kern="0" dirty="0">
                <a:latin typeface="+mn-lt"/>
                <a:ea typeface="+mj-ea"/>
                <a:cs typeface="+mj-cs"/>
              </a:rPr>
              <a:t>Canty Dynamic Imaging Analysis System- %TSS in Brine</a:t>
            </a: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37" y="1951908"/>
            <a:ext cx="3323077" cy="19938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820" y="1951909"/>
            <a:ext cx="3323077" cy="19938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567" y="4029654"/>
            <a:ext cx="3323077" cy="19938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 Box 20"/>
          <p:cNvSpPr txBox="1"/>
          <p:nvPr/>
        </p:nvSpPr>
        <p:spPr>
          <a:xfrm>
            <a:off x="1266097" y="4029649"/>
            <a:ext cx="1514036" cy="175767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422021" algn="ctr">
              <a:spcAft>
                <a:spcPts val="923"/>
              </a:spcAft>
            </a:pPr>
            <a:r>
              <a:rPr lang="en-US" sz="1292" b="1" dirty="0">
                <a:solidFill>
                  <a:srgbClr val="4F81BD"/>
                </a:solidFill>
                <a:latin typeface="Calibri"/>
                <a:ea typeface="Times New Roman"/>
                <a:cs typeface="Times New Roman"/>
              </a:rPr>
              <a:t>1.0% TSS</a:t>
            </a:r>
          </a:p>
        </p:txBody>
      </p:sp>
      <p:sp>
        <p:nvSpPr>
          <p:cNvPr id="12" name="Text Box 21"/>
          <p:cNvSpPr txBox="1"/>
          <p:nvPr/>
        </p:nvSpPr>
        <p:spPr>
          <a:xfrm>
            <a:off x="6541482" y="3995722"/>
            <a:ext cx="1266092" cy="209684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422021" algn="ctr">
              <a:spcAft>
                <a:spcPts val="923"/>
              </a:spcAft>
            </a:pPr>
            <a:r>
              <a:rPr lang="en-US" sz="1292" b="1" dirty="0">
                <a:solidFill>
                  <a:srgbClr val="4F81BD"/>
                </a:solidFill>
                <a:latin typeface="Calibri"/>
                <a:ea typeface="Times New Roman"/>
                <a:cs typeface="Times New Roman"/>
              </a:rPr>
              <a:t>0.4% TSS</a:t>
            </a:r>
          </a:p>
        </p:txBody>
      </p:sp>
      <p:sp>
        <p:nvSpPr>
          <p:cNvPr id="13" name="Text Box 2051"/>
          <p:cNvSpPr txBox="1"/>
          <p:nvPr/>
        </p:nvSpPr>
        <p:spPr>
          <a:xfrm>
            <a:off x="3810002" y="6070566"/>
            <a:ext cx="1357033" cy="203897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422021" algn="ctr">
              <a:spcAft>
                <a:spcPts val="923"/>
              </a:spcAft>
            </a:pPr>
            <a:r>
              <a:rPr lang="en-US" sz="1292" b="1" dirty="0">
                <a:solidFill>
                  <a:srgbClr val="4F81BD"/>
                </a:solidFill>
                <a:latin typeface="Calibri"/>
                <a:ea typeface="Times New Roman"/>
                <a:cs typeface="Times New Roman"/>
              </a:rPr>
              <a:t>0.02% TSS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83493C3A-3DF6-4BDF-8C36-77E62E781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30227"/>
            <a:ext cx="8534400" cy="24622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altLang="en-US" sz="800" dirty="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61822418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anty_title with 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4450"/>
            <a:ext cx="8534400" cy="9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304800" y="404450"/>
            <a:ext cx="8534400" cy="6049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sz="1847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22045" y="2092572"/>
            <a:ext cx="8299939" cy="282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IE" sz="1847" dirty="0"/>
          </a:p>
          <a:p>
            <a:pPr>
              <a:spcBef>
                <a:spcPct val="20000"/>
              </a:spcBef>
            </a:pPr>
            <a:endParaRPr lang="en-IE" sz="1847" dirty="0"/>
          </a:p>
          <a:p>
            <a:pPr>
              <a:spcBef>
                <a:spcPct val="20000"/>
              </a:spcBef>
            </a:pPr>
            <a:endParaRPr lang="en-IE" sz="1847" dirty="0"/>
          </a:p>
          <a:p>
            <a:pPr>
              <a:spcBef>
                <a:spcPct val="20000"/>
              </a:spcBef>
            </a:pPr>
            <a:endParaRPr lang="en-IE" sz="1847" dirty="0"/>
          </a:p>
          <a:p>
            <a:pPr>
              <a:spcBef>
                <a:spcPct val="20000"/>
              </a:spcBef>
            </a:pPr>
            <a:endParaRPr lang="en-IE" sz="1847" dirty="0"/>
          </a:p>
          <a:p>
            <a:pPr>
              <a:spcBef>
                <a:spcPct val="20000"/>
              </a:spcBef>
            </a:pPr>
            <a:endParaRPr lang="en-IE" sz="1847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33060" y="2162908"/>
            <a:ext cx="8088923" cy="386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IE" sz="1847" dirty="0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492369" y="1378316"/>
            <a:ext cx="7772400" cy="42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7" tIns="42203" rIns="84407" bIns="4220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61" b="1" kern="0" dirty="0">
                <a:solidFill>
                  <a:schemeClr val="tx1"/>
                </a:solidFill>
                <a:latin typeface="+mn-lt"/>
              </a:rPr>
              <a:t>Advantages of Real-Time Monitoring Vs Existing </a:t>
            </a:r>
            <a:r>
              <a:rPr lang="en-US" sz="1661" b="1" kern="0" dirty="0" err="1">
                <a:solidFill>
                  <a:schemeClr val="tx1"/>
                </a:solidFill>
                <a:latin typeface="+mn-lt"/>
              </a:rPr>
              <a:t>Rigsite</a:t>
            </a:r>
            <a:r>
              <a:rPr lang="en-US" sz="1661" b="1" kern="0" dirty="0">
                <a:solidFill>
                  <a:schemeClr val="tx1"/>
                </a:solidFill>
                <a:latin typeface="+mn-lt"/>
              </a:rPr>
              <a:t> Method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967304"/>
              </p:ext>
            </p:extLst>
          </p:nvPr>
        </p:nvGraphicFramePr>
        <p:xfrm>
          <a:off x="633062" y="1800344"/>
          <a:ext cx="8087248" cy="4523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43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3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8486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Canty Online System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8486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Centrifuge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7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8486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Measure percent solids down to 0.0001%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8486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Measure percent solids down to 0.05%. 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8486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Real time monitoring for</a:t>
                      </a:r>
                      <a:r>
                        <a:rPr lang="en-US" sz="1300" baseline="0" dirty="0">
                          <a:solidFill>
                            <a:schemeClr val="tx1"/>
                          </a:solidFill>
                          <a:effectLst/>
                        </a:rPr>
                        <a:t> quick response in  detecting when the brine %TSS is in specification.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784860" algn="l"/>
                        </a:tabLst>
                      </a:pPr>
                      <a:endParaRPr lang="en-US" sz="130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78486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Allows operations to make timely decisions</a:t>
                      </a:r>
                      <a:r>
                        <a:rPr lang="en-US" sz="1300" baseline="0" dirty="0">
                          <a:solidFill>
                            <a:schemeClr val="tx1"/>
                          </a:solidFill>
                          <a:effectLst/>
                        </a:rPr>
                        <a:t> to avoid downtime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 and</a:t>
                      </a:r>
                      <a:r>
                        <a:rPr lang="en-US" sz="1300" baseline="0" dirty="0">
                          <a:solidFill>
                            <a:schemeClr val="tx1"/>
                          </a:solidFill>
                          <a:effectLst/>
                        </a:rPr>
                        <a:t> minimize the volume of brine used during displacements.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	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8486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Response time to determining the %TSS of the brine is within specification will be at least 15 minutes. Three consecutive samples need to have a reading below 0.05% in order for displacements to stop.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42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8486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The system has greater concentration measurement resolution, which allows tracking trends in TSS concentration to determine if the TSS concentration is reducing or not. 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784860" algn="l"/>
                        </a:tabLst>
                      </a:pPr>
                      <a:endParaRPr lang="en-US" sz="13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78486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This allows operations to make more informed decisions on whether to continue with the brine displacements or suspend and re-filter the brine. 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8486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Insufficient concentration measurement resolution. It is difficult for operations to track the trend of the TSS concentration of the brine. 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784860" algn="l"/>
                        </a:tabLst>
                      </a:pPr>
                      <a:endParaRPr lang="en-US" sz="13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78486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This reduces operations ability to make an informed decision to continue with the  brine displacement or suspend and re-filter.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305" marR="6330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8486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In</a:t>
                      </a:r>
                      <a:r>
                        <a:rPr lang="en-US" sz="13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addition to concentration,  particle size information is also reported. This is crucial to identify the size of the particles prior to re-filtering the brine.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84860" algn="l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No particle size information.</a:t>
                      </a:r>
                    </a:p>
                  </a:txBody>
                  <a:tcPr marL="63305" marR="6330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Box 3">
            <a:extLst>
              <a:ext uri="{FF2B5EF4-FFF2-40B4-BE49-F238E27FC236}">
                <a16:creationId xmlns:a16="http://schemas.microsoft.com/office/drawing/2014/main" id="{3F6D4DB0-B3A0-46AC-AD5F-2FD5A9274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30227"/>
            <a:ext cx="8534400" cy="24622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altLang="en-US" sz="800" dirty="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26460586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anty_title with 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4450"/>
            <a:ext cx="8534400" cy="9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04800" y="404450"/>
            <a:ext cx="8534400" cy="6049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sz="1847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92369" y="1529877"/>
            <a:ext cx="7772400" cy="42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7" tIns="42203" rIns="84407" bIns="4220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kern="0" dirty="0">
                <a:solidFill>
                  <a:schemeClr val="tx1"/>
                </a:solidFill>
                <a:latin typeface="+mn-lt"/>
              </a:rPr>
              <a:t>Introduction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92383" y="2092576"/>
            <a:ext cx="8088923" cy="393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endParaRPr lang="en-IE" sz="1847" dirty="0"/>
          </a:p>
          <a:p>
            <a:pPr marL="316515" indent="-31651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847" dirty="0"/>
              <a:t>Minimising costs is an ongoing concern in the drilling industry.</a:t>
            </a:r>
          </a:p>
          <a:p>
            <a:pPr algn="just">
              <a:spcBef>
                <a:spcPct val="20000"/>
              </a:spcBef>
            </a:pPr>
            <a:endParaRPr lang="en-IE" sz="1847" dirty="0"/>
          </a:p>
          <a:p>
            <a:pPr marL="316515" indent="-31651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847" dirty="0"/>
              <a:t>Potential for costs to be reduced in the Wellbore clean up phase.</a:t>
            </a:r>
          </a:p>
          <a:p>
            <a:pPr algn="just">
              <a:spcBef>
                <a:spcPct val="20000"/>
              </a:spcBef>
            </a:pPr>
            <a:endParaRPr lang="en-IE" sz="1847" dirty="0"/>
          </a:p>
          <a:p>
            <a:pPr marL="316515" indent="-31651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847" dirty="0"/>
              <a:t>Casing clean-up is a crucial stage during the completion phase of the well. </a:t>
            </a:r>
          </a:p>
          <a:p>
            <a:pPr algn="just">
              <a:spcBef>
                <a:spcPct val="20000"/>
              </a:spcBef>
            </a:pPr>
            <a:endParaRPr lang="en-IE" sz="1847" dirty="0"/>
          </a:p>
          <a:p>
            <a:pPr marL="316515" indent="-31651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847" dirty="0"/>
              <a:t>Particulate/debris not removed, have the ability to travel down the wellbore and potentially damage the reservoir reducing well productivity.</a:t>
            </a:r>
          </a:p>
          <a:p>
            <a:pPr algn="just">
              <a:spcBef>
                <a:spcPct val="20000"/>
              </a:spcBef>
            </a:pPr>
            <a:endParaRPr lang="en-IE" sz="1847" dirty="0"/>
          </a:p>
          <a:p>
            <a:pPr algn="just">
              <a:spcBef>
                <a:spcPct val="20000"/>
              </a:spcBef>
            </a:pPr>
            <a:endParaRPr lang="en-IE" sz="1847" dirty="0"/>
          </a:p>
          <a:p>
            <a:pPr>
              <a:spcBef>
                <a:spcPct val="20000"/>
              </a:spcBef>
            </a:pPr>
            <a:endParaRPr lang="en-IE" sz="1847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0AD65802-D5BC-421E-816C-1C6CB57F8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30227"/>
            <a:ext cx="8534400" cy="24622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altLang="en-US" sz="800" dirty="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anty_title with 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4450"/>
            <a:ext cx="8534400" cy="9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04800" y="404450"/>
            <a:ext cx="8534400" cy="6049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sz="1847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33059" y="2655290"/>
            <a:ext cx="4712677" cy="1969477"/>
          </a:xfrm>
        </p:spPr>
        <p:txBody>
          <a:bodyPr/>
          <a:lstStyle/>
          <a:p>
            <a:r>
              <a:rPr lang="en-IE" dirty="0"/>
              <a:t>Questions</a:t>
            </a:r>
            <a:br>
              <a:rPr lang="en-IE" dirty="0"/>
            </a:br>
            <a:r>
              <a:rPr lang="en-IE" dirty="0"/>
              <a:t>&amp; </a:t>
            </a:r>
            <a:br>
              <a:rPr lang="en-IE" dirty="0"/>
            </a:br>
            <a:r>
              <a:rPr lang="en-IE" dirty="0"/>
              <a:t>Answers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6078" y="1389190"/>
            <a:ext cx="3394703" cy="469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BE973917-3B45-440E-BFD1-FE17D2326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30227"/>
            <a:ext cx="8534400" cy="24622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altLang="en-US" sz="800" dirty="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96497907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anty_title with 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4450"/>
            <a:ext cx="8534400" cy="9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04800" y="404450"/>
            <a:ext cx="8534400" cy="6049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sz="1847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92369" y="1529877"/>
            <a:ext cx="7772400" cy="42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7" tIns="42203" rIns="84407" bIns="4220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b="1" kern="0" dirty="0">
                <a:solidFill>
                  <a:schemeClr val="tx1"/>
                </a:solidFill>
                <a:latin typeface="+mn-lt"/>
              </a:rPr>
              <a:t>%TSS of Brine During Displacements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2238" y="1740884"/>
            <a:ext cx="8088923" cy="393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endParaRPr lang="en-IE" sz="1847" dirty="0"/>
          </a:p>
          <a:p>
            <a:pPr marL="316515" indent="-31651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847" dirty="0"/>
              <a:t>Brine has a high cost (depending on the type of brine used).</a:t>
            </a:r>
          </a:p>
          <a:p>
            <a:pPr marL="316515" indent="-31651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IE" sz="1847" dirty="0"/>
          </a:p>
          <a:p>
            <a:pPr marL="316515" indent="-31651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847" dirty="0"/>
              <a:t>Important to recover /reclaim the brine.</a:t>
            </a:r>
          </a:p>
          <a:p>
            <a:pPr algn="just">
              <a:spcBef>
                <a:spcPct val="20000"/>
              </a:spcBef>
            </a:pPr>
            <a:endParaRPr lang="en-IE" sz="1847" dirty="0"/>
          </a:p>
          <a:p>
            <a:pPr marL="316515" indent="-31651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847" dirty="0"/>
              <a:t>During brine displacements, the % TSS  of the brine returning from the wellbore needs to  be within specification &lt; 0.05%.</a:t>
            </a:r>
          </a:p>
          <a:p>
            <a:pPr marL="316515" indent="-31651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IE" sz="1847" dirty="0"/>
          </a:p>
          <a:p>
            <a:pPr marL="316515" indent="-31651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847" dirty="0"/>
              <a:t>Current Rig-Site methods collect samples for offline %TSS measurement  using an electric centrifuge. Sample collection and measurement is time consuming.</a:t>
            </a:r>
          </a:p>
          <a:p>
            <a:pPr marL="316515" indent="-31651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IE" sz="1847" dirty="0"/>
          </a:p>
          <a:p>
            <a:pPr marL="316515" indent="-316515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847" dirty="0"/>
              <a:t>Need for online real time monitoring of the %TSS during brine displacement.</a:t>
            </a:r>
          </a:p>
          <a:p>
            <a:pPr algn="just">
              <a:spcBef>
                <a:spcPct val="20000"/>
              </a:spcBef>
            </a:pPr>
            <a:endParaRPr lang="en-IE" sz="1847" dirty="0"/>
          </a:p>
          <a:p>
            <a:pPr>
              <a:spcBef>
                <a:spcPct val="20000"/>
              </a:spcBef>
            </a:pPr>
            <a:endParaRPr lang="en-IE" sz="1847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55A1C723-9CBB-4524-8E9E-8523A56BD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30227"/>
            <a:ext cx="8534400" cy="24622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altLang="en-US" sz="800" dirty="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65098267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anty_title with 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4450"/>
            <a:ext cx="8534400" cy="9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04800" y="404450"/>
            <a:ext cx="8534400" cy="6049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sz="1847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92369" y="1529877"/>
            <a:ext cx="7772400" cy="422031"/>
          </a:xfrm>
        </p:spPr>
        <p:txBody>
          <a:bodyPr/>
          <a:lstStyle/>
          <a:p>
            <a:pPr eaLnBrk="1" hangingPunct="1"/>
            <a:r>
              <a:rPr lang="en-US" sz="2200" b="1" dirty="0">
                <a:solidFill>
                  <a:schemeClr val="tx1"/>
                </a:solidFill>
                <a:latin typeface="+mn-lt"/>
              </a:rPr>
              <a:t>Canty Approach – Real Time Particle Analysis</a:t>
            </a:r>
            <a:br>
              <a:rPr lang="en-US" sz="2200" b="1" dirty="0">
                <a:solidFill>
                  <a:schemeClr val="tx1"/>
                </a:solidFill>
                <a:latin typeface="+mn-lt"/>
              </a:rPr>
            </a:br>
            <a:r>
              <a:rPr lang="en-US" sz="1800" b="1" dirty="0">
                <a:solidFill>
                  <a:schemeClr val="tx1"/>
                </a:solidFill>
                <a:latin typeface="+mn-lt"/>
              </a:rPr>
              <a:t>Vision Based Particle Analysis Basic Principle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92376" y="2092576"/>
            <a:ext cx="4853355" cy="393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endParaRPr lang="en-IE" sz="1847" dirty="0"/>
          </a:p>
          <a:p>
            <a:pPr algn="just">
              <a:spcBef>
                <a:spcPct val="20000"/>
              </a:spcBef>
            </a:pPr>
            <a:r>
              <a:rPr lang="en-IE" sz="1847" dirty="0"/>
              <a:t>JM </a:t>
            </a:r>
            <a:r>
              <a:rPr lang="en-IE" sz="1847" dirty="0" err="1"/>
              <a:t>Canty’s</a:t>
            </a:r>
            <a:r>
              <a:rPr lang="en-IE" sz="1847" dirty="0"/>
              <a:t> vision based technique works on the basic principle of presenting the fluid between a high intensity light source, and microscopic camera</a:t>
            </a:r>
          </a:p>
          <a:p>
            <a:pPr algn="just">
              <a:spcBef>
                <a:spcPct val="20000"/>
              </a:spcBef>
            </a:pPr>
            <a:endParaRPr lang="en-IE" sz="1847" dirty="0"/>
          </a:p>
          <a:p>
            <a:pPr algn="just">
              <a:spcBef>
                <a:spcPct val="20000"/>
              </a:spcBef>
            </a:pPr>
            <a:r>
              <a:rPr lang="en-IE" sz="1847" dirty="0"/>
              <a:t>The captured images are then sent to </a:t>
            </a:r>
            <a:r>
              <a:rPr lang="en-IE" sz="1847" dirty="0" err="1"/>
              <a:t>CantyVision</a:t>
            </a:r>
            <a:r>
              <a:rPr lang="en-IE" sz="1847" dirty="0"/>
              <a:t> Client Software for analysis, where the suspended particulate (oil, solids, gas bubbles etc.) is measured under a number of different parameters to provide </a:t>
            </a:r>
            <a:r>
              <a:rPr lang="en-IE" sz="1847" u="sng" dirty="0"/>
              <a:t>size, shape and concentration data</a:t>
            </a:r>
          </a:p>
          <a:p>
            <a:pPr algn="just">
              <a:spcBef>
                <a:spcPct val="20000"/>
              </a:spcBef>
            </a:pPr>
            <a:endParaRPr lang="en-IE" sz="1847" dirty="0"/>
          </a:p>
          <a:p>
            <a:pPr>
              <a:spcBef>
                <a:spcPct val="20000"/>
              </a:spcBef>
            </a:pPr>
            <a:endParaRPr lang="en-IE" sz="1847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EDDB7BA4-DE8E-4CBE-ADD2-DD16E4AA2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30227"/>
            <a:ext cx="8534400" cy="24622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altLang="en-US" sz="800" dirty="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0497C5-F732-0C4C-3254-9C3799281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126" y="2755427"/>
            <a:ext cx="1442174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161BF5-7BA1-1009-DDA8-D8505A8AA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172" y="2899064"/>
            <a:ext cx="457200" cy="1504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5D310A-DFFF-6C4D-8022-2DD8B94D22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639" b="9058"/>
          <a:stretch/>
        </p:blipFill>
        <p:spPr>
          <a:xfrm>
            <a:off x="5477066" y="3154738"/>
            <a:ext cx="1615398" cy="9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54176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anty_title with 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4450"/>
            <a:ext cx="8534400" cy="9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04800" y="404450"/>
            <a:ext cx="8534400" cy="6049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sz="1847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492369" y="1529877"/>
            <a:ext cx="7772400" cy="42203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216" b="1" dirty="0"/>
              <a:t>Canty Transportable/Portable Systems</a:t>
            </a:r>
            <a:endParaRPr lang="en-US" sz="2216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D3FA4FA-3F16-4DB3-B049-DE9B0AEE0000}"/>
              </a:ext>
            </a:extLst>
          </p:cNvPr>
          <p:cNvSpPr txBox="1">
            <a:spLocks/>
          </p:cNvSpPr>
          <p:nvPr/>
        </p:nvSpPr>
        <p:spPr>
          <a:xfrm>
            <a:off x="492386" y="2011260"/>
            <a:ext cx="4290647" cy="31189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61" b="1" kern="0" dirty="0"/>
              <a:t>Canty Transportable System</a:t>
            </a:r>
          </a:p>
          <a:p>
            <a:pPr algn="just"/>
            <a:r>
              <a:rPr lang="en-IE" sz="1477" dirty="0"/>
              <a:t>½” Swagelok Connection (typical pipeline sample points)</a:t>
            </a:r>
            <a:endParaRPr lang="de-DE" sz="1477" kern="0" dirty="0"/>
          </a:p>
          <a:p>
            <a:pPr algn="just"/>
            <a:r>
              <a:rPr lang="en-US" sz="1477" kern="0" dirty="0"/>
              <a:t>System is designed for multi point surveys in the process facility.  System can be easily moved to different sample points.</a:t>
            </a:r>
          </a:p>
          <a:p>
            <a:pPr algn="just"/>
            <a:r>
              <a:rPr lang="en-IE" sz="1477" dirty="0"/>
              <a:t>Outlet flow to open drain or lower pressure return point (ensure flow through analyser)</a:t>
            </a:r>
            <a:endParaRPr lang="en-US" sz="1477" kern="0" dirty="0"/>
          </a:p>
          <a:p>
            <a:pPr algn="just"/>
            <a:r>
              <a:rPr lang="en-US" sz="1477" kern="0" dirty="0"/>
              <a:t>System is fully configured and operated by ATEX/IECEx Zone 1 rated wireless tablet</a:t>
            </a:r>
          </a:p>
          <a:p>
            <a:pPr marL="0" indent="0">
              <a:buNone/>
            </a:pPr>
            <a:endParaRPr lang="en-US" sz="2955" kern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C3B2E2-C652-4DA2-91DA-6E14C103E4DD}"/>
              </a:ext>
            </a:extLst>
          </p:cNvPr>
          <p:cNvSpPr/>
          <p:nvPr/>
        </p:nvSpPr>
        <p:spPr>
          <a:xfrm>
            <a:off x="629921" y="4717612"/>
            <a:ext cx="4572000" cy="8025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61" b="1" dirty="0"/>
              <a:t>Canty Portable System</a:t>
            </a:r>
          </a:p>
          <a:p>
            <a:endParaRPr lang="en-US" sz="1477" b="1" dirty="0"/>
          </a:p>
          <a:p>
            <a:pPr marL="263762" indent="-263762">
              <a:buFont typeface="Arial" panose="020B0604020202020204" pitchFamily="34" charset="0"/>
              <a:buChar char="•"/>
            </a:pPr>
            <a:r>
              <a:rPr lang="en-US" sz="1477" dirty="0"/>
              <a:t>WP/IP66 Portable system with pelican case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0D1F99-CBD0-49C9-A0C4-65F20E41C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612" y="2137888"/>
            <a:ext cx="1340860" cy="2110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070F70-0586-4987-9BDB-53EEE3E99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1868" y="5280459"/>
            <a:ext cx="1824663" cy="8440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62D862-9C1F-4CB5-A3E8-688C2ADC70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7044" y="4274814"/>
            <a:ext cx="2920181" cy="844061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15D735A0-B24B-4EC9-9822-F345F02CE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18808"/>
            <a:ext cx="8534400" cy="24622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altLang="en-US" sz="800" dirty="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67034B-EF9F-3C81-728B-77F21AC079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7474" y="2137886"/>
            <a:ext cx="2550695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17F9A-8071-4778-8327-B1C5CF296F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6765" y="5166619"/>
            <a:ext cx="1340859" cy="113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44433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anty_title with 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4450"/>
            <a:ext cx="8534400" cy="9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04800" y="404450"/>
            <a:ext cx="8534400" cy="6049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sz="1847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492369" y="1529877"/>
            <a:ext cx="7772400" cy="42203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216" b="1" kern="0" dirty="0" err="1">
                <a:latin typeface="+mj-lt"/>
                <a:ea typeface="+mj-ea"/>
                <a:cs typeface="+mj-cs"/>
              </a:rPr>
              <a:t>InFlow</a:t>
            </a:r>
            <a:r>
              <a:rPr lang="en-US" sz="2216" b="1" kern="0" dirty="0">
                <a:latin typeface="+mj-lt"/>
                <a:ea typeface="+mj-ea"/>
                <a:cs typeface="+mj-cs"/>
              </a:rPr>
              <a:t> – Inline Permanent Installations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624" y="2778256"/>
            <a:ext cx="4504840" cy="156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id:image004.png@01CEB08A.5EDBC6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46" y="2045322"/>
            <a:ext cx="3632117" cy="314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01951" y="5302179"/>
            <a:ext cx="8417169" cy="80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6515" indent="-316515" algn="just">
              <a:spcBef>
                <a:spcPct val="50000"/>
              </a:spcBef>
            </a:pPr>
            <a:r>
              <a:rPr lang="en-IE" sz="1847" dirty="0">
                <a:latin typeface="+mn-lt"/>
              </a:rPr>
              <a:t>Inline </a:t>
            </a:r>
            <a:r>
              <a:rPr lang="en-IE" sz="1847" dirty="0" err="1">
                <a:latin typeface="+mn-lt"/>
              </a:rPr>
              <a:t>InFlow</a:t>
            </a:r>
            <a:r>
              <a:rPr lang="en-IE" sz="1847" dirty="0">
                <a:latin typeface="+mn-lt"/>
              </a:rPr>
              <a:t> mounts as permanent spool piece in main process pipeline</a:t>
            </a:r>
          </a:p>
          <a:p>
            <a:pPr marL="316515" indent="-316515" algn="just">
              <a:spcBef>
                <a:spcPct val="50000"/>
              </a:spcBef>
            </a:pPr>
            <a:r>
              <a:rPr lang="en-US" sz="1847" dirty="0">
                <a:latin typeface="+mn-lt"/>
              </a:rPr>
              <a:t>Can also be mounted on fast loop bypass line for larger process lines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21A8A567-5419-4FC5-B8B7-CB4D27593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30227"/>
            <a:ext cx="8534400" cy="24622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altLang="en-US" sz="800" dirty="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52585171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anty_title with 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4450"/>
            <a:ext cx="8534400" cy="9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04800" y="404450"/>
            <a:ext cx="8534400" cy="6049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sz="1847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492369" y="1529877"/>
            <a:ext cx="7772400" cy="42203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216" b="1" kern="0" dirty="0" err="1">
                <a:latin typeface="+mn-lt"/>
                <a:ea typeface="+mj-ea"/>
                <a:cs typeface="+mj-cs"/>
              </a:rPr>
              <a:t>InFlow</a:t>
            </a:r>
            <a:r>
              <a:rPr lang="en-US" sz="2216" b="1" kern="0" dirty="0">
                <a:latin typeface="+mn-lt"/>
                <a:ea typeface="+mj-ea"/>
                <a:cs typeface="+mj-cs"/>
              </a:rPr>
              <a:t> – At-Line Permanent Installation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16" y="2092570"/>
            <a:ext cx="7713785" cy="122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6515" indent="-316515" algn="just">
              <a:spcBef>
                <a:spcPct val="50000"/>
              </a:spcBef>
            </a:pPr>
            <a:r>
              <a:rPr lang="en-IE" sz="1847" dirty="0" err="1">
                <a:latin typeface="+mn-lt"/>
              </a:rPr>
              <a:t>InFlow</a:t>
            </a:r>
            <a:r>
              <a:rPr lang="en-IE" sz="1847" dirty="0">
                <a:latin typeface="+mn-lt"/>
              </a:rPr>
              <a:t> mounts in compact flow loop – wafer or flange mount to pipeline</a:t>
            </a:r>
          </a:p>
          <a:p>
            <a:pPr marL="316515" indent="-316515" algn="just">
              <a:spcBef>
                <a:spcPct val="50000"/>
              </a:spcBef>
            </a:pPr>
            <a:r>
              <a:rPr lang="en-US" sz="1847" dirty="0">
                <a:latin typeface="+mn-lt"/>
              </a:rPr>
              <a:t>Single fluid take off &amp; return point on pipeline</a:t>
            </a:r>
          </a:p>
          <a:p>
            <a:pPr marL="316515" indent="-316515" algn="just">
              <a:spcBef>
                <a:spcPct val="50000"/>
              </a:spcBef>
            </a:pPr>
            <a:endParaRPr lang="en-US" sz="1847" dirty="0">
              <a:latin typeface="+mn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5" y="3006974"/>
            <a:ext cx="38576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61" y="2413895"/>
            <a:ext cx="3271080" cy="38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E78A1852-BD2F-423A-AFB6-E184D213A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30227"/>
            <a:ext cx="8534400" cy="24622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altLang="en-US" sz="800" dirty="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34548129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anty_title with 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4450"/>
            <a:ext cx="8534400" cy="9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04800" y="6252600"/>
            <a:ext cx="8534400" cy="23436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23" dirty="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sz="739" dirty="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04800" y="404450"/>
            <a:ext cx="8534400" cy="6049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sz="1847"/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76200" y="2590802"/>
            <a:ext cx="3868616" cy="22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6515" indent="-316515">
              <a:spcBef>
                <a:spcPct val="50000"/>
              </a:spcBef>
            </a:pPr>
            <a:r>
              <a:rPr lang="en-IE" sz="1847" dirty="0">
                <a:latin typeface="+mn-lt"/>
              </a:rPr>
              <a:t>	Gigabit Ethernet technology for optimum image retrieval</a:t>
            </a:r>
          </a:p>
          <a:p>
            <a:pPr marL="316515" indent="-316515">
              <a:spcBef>
                <a:spcPct val="50000"/>
              </a:spcBef>
            </a:pPr>
            <a:r>
              <a:rPr lang="en-IE" sz="1847" dirty="0">
                <a:latin typeface="+mn-lt"/>
              </a:rPr>
              <a:t>     9MP CCD</a:t>
            </a:r>
            <a:endParaRPr lang="en-IE" sz="1847" dirty="0">
              <a:latin typeface="+mn-lt"/>
              <a:cs typeface="Times New Roman"/>
            </a:endParaRPr>
          </a:p>
          <a:p>
            <a:pPr marL="316515" indent="-316515">
              <a:spcBef>
                <a:spcPct val="50000"/>
              </a:spcBef>
            </a:pPr>
            <a:r>
              <a:rPr lang="en-IE" sz="1847" dirty="0">
                <a:latin typeface="+mn-lt"/>
                <a:cs typeface="Times New Roman"/>
              </a:rPr>
              <a:t>	Particle / Droplet Size to 0.7µm</a:t>
            </a:r>
            <a:endParaRPr lang="en-IE" sz="1847" dirty="0">
              <a:latin typeface="+mn-lt"/>
            </a:endParaRPr>
          </a:p>
          <a:p>
            <a:pPr marL="316515" indent="-316515">
              <a:spcBef>
                <a:spcPct val="50000"/>
              </a:spcBef>
            </a:pPr>
            <a:r>
              <a:rPr lang="en-IE" sz="1847" dirty="0">
                <a:latin typeface="+mn-lt"/>
              </a:rPr>
              <a:t>	Simple RJ45 Network Connection to Control PC</a:t>
            </a:r>
            <a:endParaRPr lang="en-US" sz="1847" dirty="0">
              <a:latin typeface="+mn-lt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92369" y="1529877"/>
            <a:ext cx="7772400" cy="42203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216" b="1" kern="0" dirty="0">
                <a:latin typeface="+mn-lt"/>
                <a:ea typeface="+mj-ea"/>
                <a:cs typeface="+mj-cs"/>
              </a:rPr>
              <a:t>Image Retrieval – Hardware – CCD Camera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5416078" y="5539156"/>
            <a:ext cx="2461847" cy="37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6515" indent="-316515">
              <a:spcBef>
                <a:spcPct val="50000"/>
              </a:spcBef>
            </a:pPr>
            <a:r>
              <a:rPr lang="en-IE" sz="1847" dirty="0"/>
              <a:t>	</a:t>
            </a:r>
            <a:endParaRPr lang="en-US" sz="1847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09659C-B777-39D8-00AA-0A085940F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4816" y="2590800"/>
            <a:ext cx="4669870" cy="237744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anty_title with 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4450"/>
            <a:ext cx="8534400" cy="96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04800" y="404450"/>
            <a:ext cx="8534400" cy="60491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 sz="1847"/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492382" y="2444277"/>
            <a:ext cx="5556739" cy="250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16515" indent="-316515">
              <a:spcBef>
                <a:spcPct val="50000"/>
              </a:spcBef>
              <a:buFontTx/>
              <a:buChar char="•"/>
            </a:pPr>
            <a:r>
              <a:rPr lang="en-IE" sz="1847" dirty="0"/>
              <a:t>Fused one piece construction with no recesses or steps where product can adhere to and build up</a:t>
            </a:r>
          </a:p>
          <a:p>
            <a:pPr marL="316515" indent="-316515">
              <a:spcBef>
                <a:spcPct val="50000"/>
              </a:spcBef>
              <a:buFontTx/>
              <a:buChar char="•"/>
            </a:pPr>
            <a:r>
              <a:rPr lang="en-IE" sz="1847" dirty="0"/>
              <a:t>Pressures to 600 BAR</a:t>
            </a:r>
          </a:p>
          <a:p>
            <a:pPr marL="316515" indent="-316515">
              <a:spcBef>
                <a:spcPct val="50000"/>
              </a:spcBef>
              <a:buFontTx/>
              <a:buChar char="•"/>
            </a:pPr>
            <a:r>
              <a:rPr lang="en-IE" sz="1847" dirty="0"/>
              <a:t>Integral Jet Spray Ring</a:t>
            </a:r>
          </a:p>
          <a:p>
            <a:pPr marL="316515" indent="-316515">
              <a:spcBef>
                <a:spcPct val="50000"/>
              </a:spcBef>
              <a:buFontTx/>
              <a:buChar char="•"/>
            </a:pPr>
            <a:r>
              <a:rPr lang="en-IE" sz="1847" dirty="0"/>
              <a:t>Adjustable Gap Size dependent on sample present</a:t>
            </a:r>
            <a:endParaRPr lang="en-US" sz="1847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92369" y="1529877"/>
            <a:ext cx="7772400" cy="42203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216" b="1" kern="0" dirty="0">
                <a:latin typeface="+mn-lt"/>
                <a:ea typeface="+mj-ea"/>
                <a:cs typeface="+mj-cs"/>
              </a:rPr>
              <a:t>Image Retrieval – Hardware – Fused Glass Flow Path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9791" y="2162925"/>
            <a:ext cx="2338755" cy="224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60141" y="4413753"/>
            <a:ext cx="2250831" cy="1688123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EC89837B-1EB1-47D9-9B59-D2DA8B227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30227"/>
            <a:ext cx="8534400" cy="24622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Tahoma" pitchFamily="34" charset="0"/>
              </a:rPr>
              <a:t>JM Canty, Inc. · Buffalo, New York  ·  Phone: (716) 625-4227  | JM Canty, Ltd. · Dublin, Ireland · Phone: +353 (1) 882-9621</a:t>
            </a:r>
            <a:r>
              <a:rPr lang="en-US" altLang="en-US" sz="800" dirty="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1775</TotalTime>
  <Words>1820</Words>
  <Application>Microsoft Office PowerPoint</Application>
  <PresentationFormat>On-screen Show (4:3)</PresentationFormat>
  <Paragraphs>182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Microgramma D Extended</vt:lpstr>
      <vt:lpstr>Tahoma</vt:lpstr>
      <vt:lpstr>Times New Roman</vt:lpstr>
      <vt:lpstr>Default Design</vt:lpstr>
      <vt:lpstr> Real Time Monitoring of Total Suspended Solids in Brine During Casing Displacements </vt:lpstr>
      <vt:lpstr>PowerPoint Presentation</vt:lpstr>
      <vt:lpstr>PowerPoint Presentation</vt:lpstr>
      <vt:lpstr>Canty Approach – Real Time Particle Analysis Vision Based Particle Analysis Basic Principle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&amp;  Answers</vt:lpstr>
    </vt:vector>
  </TitlesOfParts>
  <Company>JM Canty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richb</dc:creator>
  <cp:lastModifiedBy>Colleen Dressel</cp:lastModifiedBy>
  <cp:revision>384</cp:revision>
  <dcterms:created xsi:type="dcterms:W3CDTF">2008-08-07T20:56:52Z</dcterms:created>
  <dcterms:modified xsi:type="dcterms:W3CDTF">2024-01-25T15:34:09Z</dcterms:modified>
</cp:coreProperties>
</file>