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7" r:id="rId4"/>
    <p:sldId id="259" r:id="rId5"/>
    <p:sldId id="261" r:id="rId6"/>
    <p:sldId id="262" r:id="rId7"/>
    <p:sldId id="265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7CA"/>
    <a:srgbClr val="45E3E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BA6D5-B055-4887-B0EE-C8FB238B209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65B05-5889-47DE-A681-DBAD5A5D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9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1E8C2-3486-4235-B24D-31EC0E60D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99133-4164-43F2-8DA4-4B0F09818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FA584-2407-48AC-BCA4-93B89C73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6DA08-3FC1-442E-86D2-8102A27B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6ED6B-7E24-455A-9286-F89383B3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8F33-0B7F-4512-8D1F-ED65DB54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A45C1-F669-45CA-B645-D401147E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96A95-A256-437E-80B8-5C198165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3497-55F4-452B-8772-9EAFAA27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161A-0E82-4D8E-AD4E-9D2BE27C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3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E9CC9-E27D-455E-A134-93AF37A81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94E62-9664-4692-97B4-F3E6CCAFC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55AFA-FC83-4C2A-82A5-0E479F1F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BFAE2-BC39-4C04-8FA8-46B275AE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1EC2A-3C45-4402-8757-DE703863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8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40771"/>
            <a:ext cx="10972800" cy="11430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09600" y="1463040"/>
            <a:ext cx="10972800" cy="461265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10000"/>
              </a:lnSpc>
              <a:buFont typeface="Arial" panose="020B0604020202020204" pitchFamily="34" charset="0"/>
              <a:buChar char="•"/>
              <a:defRPr sz="3200"/>
            </a:lvl1pPr>
            <a:lvl2pPr marL="914400" indent="-457200">
              <a:lnSpc>
                <a:spcPct val="110000"/>
              </a:lnSpc>
              <a:buFont typeface="Courier New" panose="02070309020205020404" pitchFamily="49" charset="0"/>
              <a:buChar char="o"/>
              <a:defRPr sz="2800"/>
            </a:lvl2pPr>
            <a:lvl3pPr marL="1371600" indent="-457200">
              <a:lnSpc>
                <a:spcPct val="110000"/>
              </a:lnSpc>
              <a:buFont typeface="Wingdings" panose="05000000000000000000" pitchFamily="2" charset="2"/>
              <a:buChar char="§"/>
              <a:defRPr sz="2400"/>
            </a:lvl3pPr>
            <a:lvl4pPr marL="1828800" indent="-365760">
              <a:lnSpc>
                <a:spcPct val="110000"/>
              </a:lnSpc>
              <a:buFont typeface="Arial" panose="020B0604020202020204" pitchFamily="34" charset="0"/>
              <a:buChar char="-"/>
              <a:defRPr sz="2400"/>
            </a:lvl4pPr>
            <a:lvl5pPr marL="2286000" indent="-457200">
              <a:lnSpc>
                <a:spcPct val="110000"/>
              </a:lnSpc>
              <a:buFont typeface="Arial" panose="020B0604020202020204" pitchFamily="34" charset="0"/>
              <a:buChar char="•"/>
              <a:defRPr sz="2400"/>
            </a:lvl5pPr>
            <a:lvl6pPr marL="1828800" indent="-365760">
              <a:lnSpc>
                <a:spcPct val="140000"/>
              </a:lnSpc>
              <a:defRPr sz="2800"/>
            </a:lvl6pPr>
            <a:lvl7pPr marL="2103120" indent="-365760">
              <a:lnSpc>
                <a:spcPct val="140000"/>
              </a:lnSpc>
              <a:buFont typeface="Arial" panose="020B0604020202020204" pitchFamily="34" charset="0"/>
              <a:buChar char="•"/>
              <a:defRPr sz="2800"/>
            </a:lvl7pPr>
            <a:lvl8pPr marL="2377440">
              <a:defRPr sz="2800"/>
            </a:lvl8pPr>
            <a:lvl9pPr marL="2651760">
              <a:defRPr sz="2800"/>
            </a:lvl9pPr>
          </a:lstStyle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</p:txBody>
      </p:sp>
    </p:spTree>
    <p:extLst>
      <p:ext uri="{BB962C8B-B14F-4D97-AF65-F5344CB8AC3E}">
        <p14:creationId xmlns:p14="http://schemas.microsoft.com/office/powerpoint/2010/main" val="384140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D33B-0420-4878-BAB4-3858A415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4AFB-9EA6-43E9-9A71-306BCEBC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69FE-9020-40C4-AACB-8A8C937B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E3B35-F58A-4034-8961-A3DF8DB1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8272D-22A0-428D-8BFC-68114C9A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2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6A50-0229-43D1-A316-F59946A4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56D72-6618-4A24-8A99-B1CE672EC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96355-38B0-407E-856B-3E2A6C2F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47550-5CE2-4524-9775-7B860C2F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4DA15-DFC4-4F5C-B060-23A1D0F8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9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D1E3-75BD-4DC2-B683-C5403EBC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02188-17E0-42EB-9CCD-79A6CC66A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FA01F-81A9-4703-8EC5-0593010F0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E967A-1736-43C9-BD93-C125BC9C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CFA52-10DF-483D-A7AD-3B1586E4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7AA16-2382-4DA1-BD8A-4936A628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8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49A5-608F-4217-9EC2-BC766445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1B46E-F2AE-4AD0-BFD2-55991CD0B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810F6-F3BB-4395-951A-0A7751CCA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EC306-0A18-41EE-B7CA-BE03A028E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0C485-6B86-4A15-8B93-31108F077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723C2-542F-4B0B-8ACC-1CF5E0A8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D0F26-B9CD-4B6D-80AA-E50EB506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0DCBC-111C-4E00-A068-DF532FD6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2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702F4-E2DB-4CFC-A645-514E6BF0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9762F-1205-4F7A-9461-65227FC7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7C7AA-DE52-4320-8FEF-F431E5FE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54C42-3D07-471D-B89C-48B22D28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3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D9246-64E2-4770-8FE4-ED5B6842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52E78-A9BF-4D5C-BB9D-7935EF13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95534-A256-41FE-BE1B-97441ABB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5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95BD-FFCB-41C9-9D51-6BD4BFD6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0C817-0619-442A-A707-BEC962F9C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3C61F-05CD-4233-825F-28678CEC4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8B2D7-8F19-4C72-8320-E5AE7132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9DFD1-0BBA-4E7A-AC61-E6472775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1A7F5-A4F9-4001-AA75-EC3DE3F5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18E8A-BC36-4AEC-BE61-604A37A8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F1726-4120-49F7-8775-30AA3D581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19DA7-187C-4B08-B49F-95D947EB2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C50B4-3946-4A58-AEA8-321D0FA8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AB27A-2DA5-4BA6-8B5B-269E02D6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2F55-B266-48EE-9790-903F5D8F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8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F868C-3875-4330-A350-4071D188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15DE1-576F-40C0-AC75-96DAF6BF5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2232A-DE07-4E77-9A01-68230DE43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C5E78-D896-43C7-806D-13422D6895C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349B2-54B4-4AC1-A146-8D17A6FBE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B5AD9-58FC-40D3-84C8-6299E467E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2E049-9AEE-42C6-9F84-47DD2DB6A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335F-8E8A-400E-B311-FF92DC718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5935" y="1986887"/>
            <a:ext cx="9144000" cy="2387600"/>
          </a:xfrm>
        </p:spPr>
        <p:txBody>
          <a:bodyPr/>
          <a:lstStyle/>
          <a:p>
            <a:r>
              <a:rPr lang="en-US" dirty="0"/>
              <a:t>Canty Foam Camera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79E0D-FD09-4994-88D1-DB3FCF6FD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935" y="4483187"/>
            <a:ext cx="9144000" cy="1655762"/>
          </a:xfrm>
        </p:spPr>
        <p:txBody>
          <a:bodyPr/>
          <a:lstStyle/>
          <a:p>
            <a:r>
              <a:rPr lang="en-US" dirty="0"/>
              <a:t>Biotech Company</a:t>
            </a:r>
          </a:p>
          <a:p>
            <a:r>
              <a:rPr lang="en-US" dirty="0"/>
              <a:t>Fermenter Foam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CC6FE-D729-4D20-B0C0-4847B685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06" y="-1"/>
            <a:ext cx="4675652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7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2298-FC65-4231-8584-DC7C7586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future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F511-6CB2-4D5D-9212-EBD78EBFD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Liquid level detection technology</a:t>
            </a:r>
          </a:p>
          <a:p>
            <a:pPr lvl="1"/>
            <a:r>
              <a:rPr lang="en-US" dirty="0"/>
              <a:t>Already built into software, just needs to be calibrated for each reactor</a:t>
            </a:r>
          </a:p>
          <a:p>
            <a:pPr lvl="1"/>
            <a:r>
              <a:rPr lang="en-US" dirty="0"/>
              <a:t>Could be more accurate than reactor load cell for </a:t>
            </a:r>
            <a:r>
              <a:rPr lang="en-US" dirty="0" err="1"/>
              <a:t>inoc</a:t>
            </a:r>
            <a:r>
              <a:rPr lang="en-US" dirty="0"/>
              <a:t> or drain/fill</a:t>
            </a:r>
          </a:p>
          <a:p>
            <a:r>
              <a:rPr lang="en-US" dirty="0"/>
              <a:t>Consistent foam layer maintenance</a:t>
            </a:r>
          </a:p>
          <a:p>
            <a:pPr lvl="1"/>
            <a:r>
              <a:rPr lang="en-US" dirty="0"/>
              <a:t>Eliminate risk of foam layer affecting surface </a:t>
            </a:r>
            <a:r>
              <a:rPr lang="en-US" dirty="0" err="1"/>
              <a:t>kLa</a:t>
            </a:r>
            <a:r>
              <a:rPr lang="en-US" dirty="0"/>
              <a:t> in runs or </a:t>
            </a:r>
            <a:r>
              <a:rPr lang="en-US" dirty="0" err="1"/>
              <a:t>kLa</a:t>
            </a:r>
            <a:r>
              <a:rPr lang="en-US" dirty="0"/>
              <a:t> studies</a:t>
            </a:r>
          </a:p>
          <a:p>
            <a:r>
              <a:rPr lang="en-US" dirty="0"/>
              <a:t>New antifoam feed strategy: cascade vs bolus additions</a:t>
            </a:r>
          </a:p>
          <a:p>
            <a:pPr lvl="1"/>
            <a:r>
              <a:rPr lang="en-US" dirty="0"/>
              <a:t>We could add antifoam as needed (like base) rather than fixed volume shots</a:t>
            </a:r>
          </a:p>
          <a:p>
            <a:r>
              <a:rPr lang="en-US" dirty="0"/>
              <a:t>Quantitation of foam can increase our understanding</a:t>
            </a:r>
          </a:p>
          <a:p>
            <a:pPr lvl="1"/>
            <a:r>
              <a:rPr lang="en-US" dirty="0"/>
              <a:t>We can collect data of intensity value across runs to further understand relationship between VCD, total </a:t>
            </a:r>
            <a:r>
              <a:rPr lang="en-US" dirty="0" err="1"/>
              <a:t>sparge</a:t>
            </a:r>
            <a:r>
              <a:rPr lang="en-US" dirty="0"/>
              <a:t>, and foam accumulation</a:t>
            </a:r>
          </a:p>
          <a:p>
            <a:pPr lvl="1"/>
            <a:r>
              <a:rPr lang="en-US" dirty="0"/>
              <a:t>Could use to predict foam accumulation in future runs</a:t>
            </a:r>
          </a:p>
        </p:txBody>
      </p:sp>
    </p:spTree>
    <p:extLst>
      <p:ext uri="{BB962C8B-B14F-4D97-AF65-F5344CB8AC3E}">
        <p14:creationId xmlns:p14="http://schemas.microsoft.com/office/powerpoint/2010/main" val="166113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8474-682B-4762-BA43-6B8340C3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automated foam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01C3B-AE9F-4347-84C1-B91920E7E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1851" cy="4351338"/>
          </a:xfrm>
        </p:spPr>
        <p:txBody>
          <a:bodyPr/>
          <a:lstStyle/>
          <a:p>
            <a:r>
              <a:rPr lang="en-US" dirty="0"/>
              <a:t>Eliminate subjectivity!</a:t>
            </a:r>
          </a:p>
          <a:p>
            <a:r>
              <a:rPr lang="en-US" dirty="0"/>
              <a:t>Maintain process consistency of when antifoam is added</a:t>
            </a:r>
          </a:p>
          <a:p>
            <a:r>
              <a:rPr lang="en-US" dirty="0"/>
              <a:t>Surface foam can have significant impact</a:t>
            </a:r>
          </a:p>
          <a:p>
            <a:r>
              <a:rPr lang="en-US" dirty="0"/>
              <a:t>It is our goal to automate whenever possible</a:t>
            </a:r>
          </a:p>
          <a:p>
            <a:r>
              <a:rPr lang="en-US" dirty="0"/>
              <a:t>Prevent bioreactor foam-outs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5279E7-38EE-4F9A-B421-6AFCC58748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96550" y="2538476"/>
            <a:ext cx="2318055" cy="4319524"/>
            <a:chOff x="5324732" y="1571625"/>
            <a:chExt cx="2409568" cy="4489722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56E9AA04-CB0E-42AD-972F-E58B6A4BF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t="2" b="10558"/>
            <a:stretch>
              <a:fillRect/>
            </a:stretch>
          </p:blipFill>
          <p:spPr bwMode="auto">
            <a:xfrm>
              <a:off x="5324732" y="1571625"/>
              <a:ext cx="2409568" cy="4489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C6E768-73A1-4CCC-A46E-83FD3451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757487"/>
              <a:ext cx="1104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1E53736-97B2-42F8-921B-AE2C0F45F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75" y="2760662"/>
              <a:ext cx="1104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9EC26678-9444-420A-9633-8C95D40B4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738" y="5057775"/>
              <a:ext cx="568325" cy="9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DDFFBE13-2B9F-48DC-944D-1AF832CDE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970" y="3356502"/>
              <a:ext cx="1501775" cy="73707"/>
            </a:xfrm>
            <a:custGeom>
              <a:avLst/>
              <a:gdLst>
                <a:gd name="T0" fmla="*/ 0 w 1832"/>
                <a:gd name="T1" fmla="*/ 2147483647 h 112"/>
                <a:gd name="T2" fmla="*/ 2147483647 w 1832"/>
                <a:gd name="T3" fmla="*/ 2147483647 h 112"/>
                <a:gd name="T4" fmla="*/ 2147483647 w 1832"/>
                <a:gd name="T5" fmla="*/ 2147483647 h 112"/>
                <a:gd name="T6" fmla="*/ 2147483647 w 1832"/>
                <a:gd name="T7" fmla="*/ 2147483647 h 112"/>
                <a:gd name="T8" fmla="*/ 2147483647 w 1832"/>
                <a:gd name="T9" fmla="*/ 2147483647 h 112"/>
                <a:gd name="T10" fmla="*/ 2147483647 w 1832"/>
                <a:gd name="T11" fmla="*/ 2147483647 h 112"/>
                <a:gd name="T12" fmla="*/ 2147483647 w 1832"/>
                <a:gd name="T13" fmla="*/ 2147483647 h 112"/>
                <a:gd name="T14" fmla="*/ 2147483647 w 1832"/>
                <a:gd name="T15" fmla="*/ 2147483647 h 112"/>
                <a:gd name="T16" fmla="*/ 2147483647 w 1832"/>
                <a:gd name="T17" fmla="*/ 2147483647 h 1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32" h="112">
                  <a:moveTo>
                    <a:pt x="0" y="104"/>
                  </a:moveTo>
                  <a:cubicBezTo>
                    <a:pt x="16" y="56"/>
                    <a:pt x="32" y="8"/>
                    <a:pt x="96" y="8"/>
                  </a:cubicBezTo>
                  <a:cubicBezTo>
                    <a:pt x="160" y="8"/>
                    <a:pt x="296" y="104"/>
                    <a:pt x="384" y="104"/>
                  </a:cubicBezTo>
                  <a:cubicBezTo>
                    <a:pt x="472" y="104"/>
                    <a:pt x="528" y="16"/>
                    <a:pt x="624" y="8"/>
                  </a:cubicBezTo>
                  <a:cubicBezTo>
                    <a:pt x="720" y="0"/>
                    <a:pt x="856" y="40"/>
                    <a:pt x="960" y="56"/>
                  </a:cubicBezTo>
                  <a:cubicBezTo>
                    <a:pt x="1064" y="72"/>
                    <a:pt x="1160" y="104"/>
                    <a:pt x="1248" y="104"/>
                  </a:cubicBezTo>
                  <a:cubicBezTo>
                    <a:pt x="1336" y="104"/>
                    <a:pt x="1400" y="56"/>
                    <a:pt x="1488" y="56"/>
                  </a:cubicBezTo>
                  <a:cubicBezTo>
                    <a:pt x="1576" y="56"/>
                    <a:pt x="1720" y="96"/>
                    <a:pt x="1776" y="104"/>
                  </a:cubicBezTo>
                  <a:cubicBezTo>
                    <a:pt x="1832" y="112"/>
                    <a:pt x="1816" y="104"/>
                    <a:pt x="1824" y="104"/>
                  </a:cubicBezTo>
                </a:path>
              </a:pathLst>
            </a:custGeom>
            <a:solidFill>
              <a:schemeClr val="accent1">
                <a:alpha val="14902"/>
              </a:schemeClr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32">
              <a:extLst>
                <a:ext uri="{FF2B5EF4-FFF2-40B4-BE49-F238E27FC236}">
                  <a16:creationId xmlns:a16="http://schemas.microsoft.com/office/drawing/2014/main" id="{01ACFFF4-C62F-4D47-8E48-9CEBCBA1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3895725"/>
              <a:ext cx="1549400" cy="1366837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B6D9205D-F3DC-49C6-9BF5-302CC5E6B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113" y="5260975"/>
              <a:ext cx="1549400" cy="271462"/>
            </a:xfrm>
            <a:custGeom>
              <a:avLst/>
              <a:gdLst>
                <a:gd name="T0" fmla="*/ 0 w 1872"/>
                <a:gd name="T1" fmla="*/ 0 h 240"/>
                <a:gd name="T2" fmla="*/ 2147483647 w 1872"/>
                <a:gd name="T3" fmla="*/ 2147483647 h 240"/>
                <a:gd name="T4" fmla="*/ 2147483647 w 1872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72" h="240">
                  <a:moveTo>
                    <a:pt x="0" y="0"/>
                  </a:moveTo>
                  <a:cubicBezTo>
                    <a:pt x="300" y="120"/>
                    <a:pt x="600" y="240"/>
                    <a:pt x="912" y="240"/>
                  </a:cubicBezTo>
                  <a:cubicBezTo>
                    <a:pt x="1224" y="240"/>
                    <a:pt x="1548" y="120"/>
                    <a:pt x="1872" y="0"/>
                  </a:cubicBezTo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52">
              <a:extLst>
                <a:ext uri="{FF2B5EF4-FFF2-40B4-BE49-F238E27FC236}">
                  <a16:creationId xmlns:a16="http://schemas.microsoft.com/office/drawing/2014/main" id="{3245F28B-CB67-4B69-8111-37D64B5CD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3419475"/>
              <a:ext cx="1549400" cy="476250"/>
            </a:xfrm>
            <a:prstGeom prst="rect">
              <a:avLst/>
            </a:pr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D23CB453-BD9C-4264-BCDB-3C0DEDF22619}"/>
              </a:ext>
            </a:extLst>
          </p:cNvPr>
          <p:cNvSpPr/>
          <p:nvPr/>
        </p:nvSpPr>
        <p:spPr>
          <a:xfrm>
            <a:off x="10257820" y="3926685"/>
            <a:ext cx="1395514" cy="55314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3CCB-F458-4B75-9C18-1A72FD31E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Canty </a:t>
            </a:r>
            <a:r>
              <a:rPr lang="en-US" dirty="0" err="1"/>
              <a:t>Biocam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3A298D-A607-43A9-A558-9D5AD38B78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14777" y="1463675"/>
            <a:ext cx="8362446" cy="46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0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45D7C9-EC97-4CF3-9CEF-2DC542246331}"/>
              </a:ext>
            </a:extLst>
          </p:cNvPr>
          <p:cNvSpPr/>
          <p:nvPr/>
        </p:nvSpPr>
        <p:spPr>
          <a:xfrm>
            <a:off x="358407" y="645459"/>
            <a:ext cx="5060910" cy="622623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b="1" u="sng" dirty="0"/>
          </a:p>
          <a:p>
            <a:endParaRPr lang="en-US" u="sng" dirty="0"/>
          </a:p>
          <a:p>
            <a:r>
              <a:rPr lang="en-US" u="sng" dirty="0"/>
              <a:t>Canty </a:t>
            </a:r>
            <a:r>
              <a:rPr lang="en-US" u="sng" dirty="0" err="1"/>
              <a:t>Biocam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Fits onto 4” SS bioreactor port and built to withstand SIP and CIP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USE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video feed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light pulse inside reactor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Adjustable through FPS rate setpoint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“Intensity” output of 0-255 value triggers antifoam pump response and is </a:t>
            </a:r>
            <a:r>
              <a:rPr lang="en-US" dirty="0" err="1"/>
              <a:t>historized</a:t>
            </a:r>
            <a:r>
              <a:rPr lang="en-US" dirty="0"/>
              <a:t> through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Continuously autofocuses and appropriate for all bioreactor scales from pilot to LSM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Heated lens prevents droplet accumulation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3F1F7-B964-4CF3-955B-98A777B3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18" y="802338"/>
            <a:ext cx="6553028" cy="37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D091-CE16-4E8E-B73F-1C5E20EB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/>
          <a:lstStyle/>
          <a:p>
            <a:r>
              <a:rPr lang="en-US" dirty="0"/>
              <a:t>2018 Trial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5C43F7F-00B7-48B1-B889-F97040E35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B0443-E7B8-476D-A193-AAEE3189B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8A2F6B-681C-4D38-8D42-5F5C6EBA4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5" y="1825625"/>
            <a:ext cx="7735712" cy="4351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59E020-F3C2-494B-8FDC-75B96D728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7735712" cy="4351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D21DC0-918F-49F9-A3BB-D2FC41087A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7735712" cy="4351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ADEEB-6228-4EEB-888F-F48A57D8A8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4F2395-5ACD-4440-B4E4-FB41FD8B1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2" y="1825623"/>
            <a:ext cx="7735713" cy="43513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D23B76-979B-407C-B35F-794252899B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2" y="1825622"/>
            <a:ext cx="7735716" cy="4351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2E2EA5-0A7E-4E1C-8C22-E4A14D1B27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2" y="1825620"/>
            <a:ext cx="7735717" cy="43513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8C7FE9-C3E7-4BB6-83B6-BA2A1D8D239B}"/>
              </a:ext>
            </a:extLst>
          </p:cNvPr>
          <p:cNvSpPr/>
          <p:nvPr/>
        </p:nvSpPr>
        <p:spPr>
          <a:xfrm>
            <a:off x="1248508" y="870439"/>
            <a:ext cx="8715347" cy="820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through animations to show screenshots of each consecutive day of cell culture run</a:t>
            </a:r>
          </a:p>
          <a:p>
            <a:pPr algn="ctr"/>
            <a:r>
              <a:rPr lang="en-US" dirty="0"/>
              <a:t>Notice the increasing intensity value as bioreactor foam accumulates over time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5 14feb18 antifoam">
            <a:hlinkClick r:id="" action="ppaction://media"/>
            <a:extLst>
              <a:ext uri="{FF2B5EF4-FFF2-40B4-BE49-F238E27FC236}">
                <a16:creationId xmlns:a16="http://schemas.microsoft.com/office/drawing/2014/main" id="{83DC0A62-F5F6-4530-B535-73BFB641C4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812" y="0"/>
            <a:ext cx="581818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DE1AC-F29A-4E10-91ED-9D04B718D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1338"/>
            <a:ext cx="9022465" cy="250419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4A792-AB25-4B73-B0F1-8DE25AC763F3}"/>
              </a:ext>
            </a:extLst>
          </p:cNvPr>
          <p:cNvSpPr/>
          <p:nvPr/>
        </p:nvSpPr>
        <p:spPr>
          <a:xfrm>
            <a:off x="527538" y="263769"/>
            <a:ext cx="5205047" cy="362243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Footage and intensity trend as antifoam added during BIIB605 production run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Operator-determined critical foam level ~190, and value drops to ~40 when foam completely gone</a:t>
            </a:r>
          </a:p>
        </p:txBody>
      </p:sp>
    </p:spTree>
    <p:extLst>
      <p:ext uri="{BB962C8B-B14F-4D97-AF65-F5344CB8AC3E}">
        <p14:creationId xmlns:p14="http://schemas.microsoft.com/office/powerpoint/2010/main" val="31672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EB3B5-EA2A-49A6-98BB-61CE0121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477" y="0"/>
            <a:ext cx="10515600" cy="1325563"/>
          </a:xfrm>
        </p:spPr>
        <p:txBody>
          <a:bodyPr/>
          <a:lstStyle/>
          <a:p>
            <a:r>
              <a:rPr lang="en-US" dirty="0"/>
              <a:t>Simplified Automation Module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D05BCCDE-2972-4686-B25B-FEF16CDC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86" y="2117072"/>
            <a:ext cx="3040286" cy="469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002">
            <a:extLst>
              <a:ext uri="{FF2B5EF4-FFF2-40B4-BE49-F238E27FC236}">
                <a16:creationId xmlns:a16="http://schemas.microsoft.com/office/drawing/2014/main" id="{1A35F360-FB99-4576-90FC-579D2FB4D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99" y="2074206"/>
            <a:ext cx="2563016" cy="478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E236CF6-FD2E-4196-9E58-01BDAE4E2E6D}"/>
              </a:ext>
            </a:extLst>
          </p:cNvPr>
          <p:cNvSpPr/>
          <p:nvPr/>
        </p:nvSpPr>
        <p:spPr>
          <a:xfrm>
            <a:off x="4220249" y="3882540"/>
            <a:ext cx="1701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CBD7E2-0AD2-4C6B-AC66-1FB565AB64E6}"/>
              </a:ext>
            </a:extLst>
          </p:cNvPr>
          <p:cNvSpPr/>
          <p:nvPr/>
        </p:nvSpPr>
        <p:spPr>
          <a:xfrm>
            <a:off x="787931" y="1325562"/>
            <a:ext cx="3121270" cy="74864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User-defined input for intensity threshold and antifoam delivery setpoints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65555C-73B9-4727-A218-E2DB963F3423}"/>
              </a:ext>
            </a:extLst>
          </p:cNvPr>
          <p:cNvSpPr/>
          <p:nvPr/>
        </p:nvSpPr>
        <p:spPr>
          <a:xfrm>
            <a:off x="5675434" y="1255223"/>
            <a:ext cx="3121270" cy="8189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Antifoam delivery works through future feed module in </a:t>
            </a:r>
            <a:r>
              <a:rPr lang="en-US" dirty="0" err="1"/>
              <a:t>DeltaV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86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1F4F-BDA0-4EC6-BE90-C2245DB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foam control automation test</a:t>
            </a:r>
          </a:p>
        </p:txBody>
      </p:sp>
      <p:pic>
        <p:nvPicPr>
          <p:cNvPr id="4" name="Automated Anti-foam addition 20 Feb 2018 1515">
            <a:hlinkClick r:id="" action="ppaction://media"/>
            <a:extLst>
              <a:ext uri="{FF2B5EF4-FFF2-40B4-BE49-F238E27FC236}">
                <a16:creationId xmlns:a16="http://schemas.microsoft.com/office/drawing/2014/main" id="{CA3470E3-84E5-4F96-BAFC-694171EABC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7700" y="1825625"/>
            <a:ext cx="5818188" cy="4351338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D63141-759B-4F44-BAEB-12D3C421F306}"/>
              </a:ext>
            </a:extLst>
          </p:cNvPr>
          <p:cNvSpPr/>
          <p:nvPr/>
        </p:nvSpPr>
        <p:spPr>
          <a:xfrm>
            <a:off x="0" y="1958608"/>
            <a:ext cx="3121270" cy="35717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was done fully automatically using Canty </a:t>
            </a:r>
            <a:r>
              <a:rPr lang="en-US" dirty="0" err="1"/>
              <a:t>Biocam</a:t>
            </a:r>
            <a:r>
              <a:rPr lang="en-US" dirty="0"/>
              <a:t> and antifoam delivery module</a:t>
            </a:r>
          </a:p>
        </p:txBody>
      </p:sp>
    </p:spTree>
    <p:extLst>
      <p:ext uri="{BB962C8B-B14F-4D97-AF65-F5344CB8AC3E}">
        <p14:creationId xmlns:p14="http://schemas.microsoft.com/office/powerpoint/2010/main" val="118266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96D-0DE7-4BC5-93A1-0D8D41C7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test shown through 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C7AF5-798A-4660-9384-2B35BB14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4110"/>
            <a:ext cx="12192000" cy="473389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948F2-ECF1-4AF3-AB3D-C8B18BE92A63}"/>
              </a:ext>
            </a:extLst>
          </p:cNvPr>
          <p:cNvGrpSpPr/>
          <p:nvPr/>
        </p:nvGrpSpPr>
        <p:grpSpPr>
          <a:xfrm>
            <a:off x="712178" y="4607171"/>
            <a:ext cx="1380392" cy="1106031"/>
            <a:chOff x="712178" y="4607171"/>
            <a:chExt cx="1380392" cy="11060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C186695-38E9-4372-A1D6-4C3733A53DA4}"/>
                </a:ext>
              </a:extLst>
            </p:cNvPr>
            <p:cNvSpPr/>
            <p:nvPr/>
          </p:nvSpPr>
          <p:spPr>
            <a:xfrm>
              <a:off x="712178" y="5335133"/>
              <a:ext cx="1380392" cy="37806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Sparge</a:t>
              </a:r>
              <a:r>
                <a:rPr lang="en-US" sz="1400" dirty="0"/>
                <a:t> initiated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4A0C046-BD1C-4C25-AC00-50DB43A86F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4692" y="4607171"/>
              <a:ext cx="131885" cy="7279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7AC83B-E952-47EF-B49F-1740E0546F02}"/>
              </a:ext>
            </a:extLst>
          </p:cNvPr>
          <p:cNvGrpSpPr/>
          <p:nvPr/>
        </p:nvGrpSpPr>
        <p:grpSpPr>
          <a:xfrm>
            <a:off x="2006600" y="3199693"/>
            <a:ext cx="2160304" cy="381692"/>
            <a:chOff x="2006600" y="3199693"/>
            <a:chExt cx="2160304" cy="3816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CEADC9-DAF8-4C6B-BBB0-349527C3E70C}"/>
                </a:ext>
              </a:extLst>
            </p:cNvPr>
            <p:cNvSpPr/>
            <p:nvPr/>
          </p:nvSpPr>
          <p:spPr>
            <a:xfrm>
              <a:off x="2786512" y="3203316"/>
              <a:ext cx="1380392" cy="3780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Antifoam pump response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6A2669-7FAD-4E01-A95D-D0310708A9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600" y="3199693"/>
              <a:ext cx="779913" cy="2033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710E87-1B92-485B-94B9-849C2DE898B3}"/>
              </a:ext>
            </a:extLst>
          </p:cNvPr>
          <p:cNvGrpSpPr/>
          <p:nvPr/>
        </p:nvGrpSpPr>
        <p:grpSpPr>
          <a:xfrm>
            <a:off x="8098693" y="3852019"/>
            <a:ext cx="1858107" cy="811491"/>
            <a:chOff x="8098693" y="3852019"/>
            <a:chExt cx="1858107" cy="8114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EA70C9-4874-4528-81DB-E6E978E89F8F}"/>
                </a:ext>
              </a:extLst>
            </p:cNvPr>
            <p:cNvSpPr/>
            <p:nvPr/>
          </p:nvSpPr>
          <p:spPr>
            <a:xfrm>
              <a:off x="8098693" y="3852019"/>
              <a:ext cx="1380392" cy="37806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Antifoam pump response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0D724A1-B75A-4F19-A71B-6C58D4F59835}"/>
                </a:ext>
              </a:extLst>
            </p:cNvPr>
            <p:cNvCxnSpPr>
              <a:cxnSpLocks/>
            </p:cNvCxnSpPr>
            <p:nvPr/>
          </p:nvCxnSpPr>
          <p:spPr>
            <a:xfrm>
              <a:off x="9479085" y="4230088"/>
              <a:ext cx="477715" cy="4334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2" name="Star: 7 Points 21">
            <a:extLst>
              <a:ext uri="{FF2B5EF4-FFF2-40B4-BE49-F238E27FC236}">
                <a16:creationId xmlns:a16="http://schemas.microsoft.com/office/drawing/2014/main" id="{AC37797D-329C-4B1F-9552-8B02FDE77318}"/>
              </a:ext>
            </a:extLst>
          </p:cNvPr>
          <p:cNvSpPr/>
          <p:nvPr/>
        </p:nvSpPr>
        <p:spPr>
          <a:xfrm>
            <a:off x="10024533" y="2387764"/>
            <a:ext cx="355600" cy="272829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9626EFDC-B113-4FBA-8AC5-784B1A5E8930}"/>
              </a:ext>
            </a:extLst>
          </p:cNvPr>
          <p:cNvSpPr/>
          <p:nvPr/>
        </p:nvSpPr>
        <p:spPr>
          <a:xfrm>
            <a:off x="1828800" y="2308684"/>
            <a:ext cx="355600" cy="272829"/>
          </a:xfrm>
          <a:prstGeom prst="star7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45F532-9CDA-49A8-A3C8-0871F28F9C0B}"/>
              </a:ext>
            </a:extLst>
          </p:cNvPr>
          <p:cNvCxnSpPr/>
          <p:nvPr/>
        </p:nvCxnSpPr>
        <p:spPr>
          <a:xfrm>
            <a:off x="1286933" y="1989667"/>
            <a:ext cx="1312334" cy="0"/>
          </a:xfrm>
          <a:prstGeom prst="line">
            <a:avLst/>
          </a:prstGeom>
          <a:ln w="38100">
            <a:solidFill>
              <a:srgbClr val="45E3EB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A0C0B9-499F-4E48-9B1E-B99384E22AFE}"/>
              </a:ext>
            </a:extLst>
          </p:cNvPr>
          <p:cNvCxnSpPr/>
          <p:nvPr/>
        </p:nvCxnSpPr>
        <p:spPr>
          <a:xfrm>
            <a:off x="3327399" y="1989667"/>
            <a:ext cx="1312334" cy="0"/>
          </a:xfrm>
          <a:prstGeom prst="line">
            <a:avLst/>
          </a:prstGeom>
          <a:ln w="38100">
            <a:solidFill>
              <a:srgbClr val="D537C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99F17BA-C9EC-4C41-BFDD-E0BEBB973D88}"/>
              </a:ext>
            </a:extLst>
          </p:cNvPr>
          <p:cNvSpPr/>
          <p:nvPr/>
        </p:nvSpPr>
        <p:spPr>
          <a:xfrm>
            <a:off x="1286932" y="1516848"/>
            <a:ext cx="1312335" cy="378069"/>
          </a:xfrm>
          <a:prstGeom prst="rect">
            <a:avLst/>
          </a:prstGeom>
          <a:solidFill>
            <a:srgbClr val="45E3E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Foam intensity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F71F4D-98CB-466A-AFEE-784713C2C843}"/>
              </a:ext>
            </a:extLst>
          </p:cNvPr>
          <p:cNvCxnSpPr>
            <a:cxnSpLocks/>
          </p:cNvCxnSpPr>
          <p:nvPr/>
        </p:nvCxnSpPr>
        <p:spPr>
          <a:xfrm>
            <a:off x="1860155" y="-1828618"/>
            <a:ext cx="1247632" cy="0"/>
          </a:xfrm>
          <a:prstGeom prst="line">
            <a:avLst/>
          </a:prstGeom>
          <a:ln w="38100">
            <a:solidFill>
              <a:srgbClr val="45E3EB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50AC278-08B0-43C7-B229-12626134453F}"/>
              </a:ext>
            </a:extLst>
          </p:cNvPr>
          <p:cNvSpPr/>
          <p:nvPr/>
        </p:nvSpPr>
        <p:spPr>
          <a:xfrm>
            <a:off x="3327399" y="1516848"/>
            <a:ext cx="1312335" cy="378069"/>
          </a:xfrm>
          <a:prstGeom prst="rect">
            <a:avLst/>
          </a:prstGeom>
          <a:solidFill>
            <a:srgbClr val="D537C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Antifoam scale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87C358-F4A1-4CA1-8060-F89354991426}"/>
              </a:ext>
            </a:extLst>
          </p:cNvPr>
          <p:cNvGrpSpPr/>
          <p:nvPr/>
        </p:nvGrpSpPr>
        <p:grpSpPr>
          <a:xfrm>
            <a:off x="5088467" y="5524167"/>
            <a:ext cx="4936065" cy="1086501"/>
            <a:chOff x="5088467" y="5524167"/>
            <a:chExt cx="4936065" cy="10865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E68FEBD-3172-420C-9E01-EADBCD41AC33}"/>
                </a:ext>
              </a:extLst>
            </p:cNvPr>
            <p:cNvSpPr/>
            <p:nvPr/>
          </p:nvSpPr>
          <p:spPr>
            <a:xfrm>
              <a:off x="5405803" y="6232599"/>
              <a:ext cx="4618729" cy="37806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Capture rate (frames per second) shifted from 5 to 0.1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14A6FD7-9F91-4668-BDAD-D702C01CCC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88467" y="5524167"/>
              <a:ext cx="317337" cy="7084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C51CDB6-7715-4ED5-9BE6-FBA0B7654798}"/>
              </a:ext>
            </a:extLst>
          </p:cNvPr>
          <p:cNvGrpSpPr/>
          <p:nvPr/>
        </p:nvGrpSpPr>
        <p:grpSpPr>
          <a:xfrm>
            <a:off x="263769" y="347925"/>
            <a:ext cx="11928231" cy="2418346"/>
            <a:chOff x="263769" y="347925"/>
            <a:chExt cx="11928231" cy="241834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7FA784E-0BB8-4310-9C08-AF5D0DA3B1EB}"/>
                </a:ext>
              </a:extLst>
            </p:cNvPr>
            <p:cNvGrpSpPr/>
            <p:nvPr/>
          </p:nvGrpSpPr>
          <p:grpSpPr>
            <a:xfrm>
              <a:off x="263769" y="2396939"/>
              <a:ext cx="11928231" cy="369332"/>
              <a:chOff x="263769" y="2396939"/>
              <a:chExt cx="11928231" cy="36933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87C9A0-FADC-4AC7-ABA2-9A72CCE8D0C2}"/>
                  </a:ext>
                </a:extLst>
              </p:cNvPr>
              <p:cNvCxnSpPr/>
              <p:nvPr/>
            </p:nvCxnSpPr>
            <p:spPr>
              <a:xfrm flipH="1">
                <a:off x="263769" y="2698535"/>
                <a:ext cx="11928231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4A7B62-CB77-4A9B-A6FB-04DA970DE43D}"/>
                  </a:ext>
                </a:extLst>
              </p:cNvPr>
              <p:cNvSpPr txBox="1"/>
              <p:nvPr/>
            </p:nvSpPr>
            <p:spPr>
              <a:xfrm>
                <a:off x="2523067" y="2396939"/>
                <a:ext cx="21928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Critical intensity=200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F39EEB-A9C4-4F6E-AB4D-AB3D591A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1130" y="347925"/>
              <a:ext cx="2362405" cy="1607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128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349</Words>
  <Application>Microsoft Office PowerPoint</Application>
  <PresentationFormat>Widescreen</PresentationFormat>
  <Paragraphs>59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Wingdings</vt:lpstr>
      <vt:lpstr>Office Theme</vt:lpstr>
      <vt:lpstr>Canty Foam Camera</vt:lpstr>
      <vt:lpstr>Importance of automated foam control</vt:lpstr>
      <vt:lpstr>Canty Biocam</vt:lpstr>
      <vt:lpstr>PowerPoint Presentation</vt:lpstr>
      <vt:lpstr>2018 Trial</vt:lpstr>
      <vt:lpstr>PowerPoint Presentation</vt:lpstr>
      <vt:lpstr>Simplified Automation Module</vt:lpstr>
      <vt:lpstr>Full foam control automation test</vt:lpstr>
      <vt:lpstr>Automation test shown through PI</vt:lpstr>
      <vt:lpstr>Other future capabilities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Canty Foam Camera</dc:title>
  <dc:creator>Richard Gilmore III</dc:creator>
  <cp:lastModifiedBy>Tod Canty, Jr.</cp:lastModifiedBy>
  <cp:revision>35</cp:revision>
  <dcterms:created xsi:type="dcterms:W3CDTF">2018-02-20T16:36:08Z</dcterms:created>
  <dcterms:modified xsi:type="dcterms:W3CDTF">2021-11-08T18:12:39Z</dcterms:modified>
</cp:coreProperties>
</file>