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73" r:id="rId18"/>
    <p:sldId id="269" r:id="rId19"/>
    <p:sldId id="270"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63" d="100"/>
          <a:sy n="163" d="100"/>
        </p:scale>
        <p:origin x="15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EC2E0-5A8C-4123-9CA4-3952C8A037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62E3802A-D2C4-4AF2-9254-3D19CE116D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187B0F6F-B620-4166-888D-7E861C6718D2}"/>
              </a:ext>
            </a:extLst>
          </p:cNvPr>
          <p:cNvSpPr>
            <a:spLocks noGrp="1"/>
          </p:cNvSpPr>
          <p:nvPr>
            <p:ph type="dt" sz="half" idx="10"/>
          </p:nvPr>
        </p:nvSpPr>
        <p:spPr/>
        <p:txBody>
          <a:bodyPr/>
          <a:lstStyle/>
          <a:p>
            <a:fld id="{5895E25C-A528-4B90-8AA3-3BFC71781938}" type="datetimeFigureOut">
              <a:rPr lang="en-IE" smtClean="0"/>
              <a:t>13/07/2023</a:t>
            </a:fld>
            <a:endParaRPr lang="en-IE"/>
          </a:p>
        </p:txBody>
      </p:sp>
      <p:sp>
        <p:nvSpPr>
          <p:cNvPr id="5" name="Footer Placeholder 4">
            <a:extLst>
              <a:ext uri="{FF2B5EF4-FFF2-40B4-BE49-F238E27FC236}">
                <a16:creationId xmlns:a16="http://schemas.microsoft.com/office/drawing/2014/main" id="{8F3D03A8-5629-4F1D-86B3-88BEA69D5A2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88FC837-A9B2-42B7-A96B-66A793C07957}"/>
              </a:ext>
            </a:extLst>
          </p:cNvPr>
          <p:cNvSpPr>
            <a:spLocks noGrp="1"/>
          </p:cNvSpPr>
          <p:nvPr>
            <p:ph type="sldNum" sz="quarter" idx="12"/>
          </p:nvPr>
        </p:nvSpPr>
        <p:spPr/>
        <p:txBody>
          <a:bodyPr/>
          <a:lstStyle/>
          <a:p>
            <a:fld id="{314EAA9C-74A4-45A5-9BF8-B9D3FFF81C8E}" type="slidenum">
              <a:rPr lang="en-IE" smtClean="0"/>
              <a:t>‹#›</a:t>
            </a:fld>
            <a:endParaRPr lang="en-IE"/>
          </a:p>
        </p:txBody>
      </p:sp>
    </p:spTree>
    <p:extLst>
      <p:ext uri="{BB962C8B-B14F-4D97-AF65-F5344CB8AC3E}">
        <p14:creationId xmlns:p14="http://schemas.microsoft.com/office/powerpoint/2010/main" val="3545316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D98D6-E005-46B8-AB3C-723A71553EC2}"/>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8B4C4E2-9520-4B24-9B97-1C91D585DE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AE23FCA-28C0-45FB-BEA3-F60891D79B5B}"/>
              </a:ext>
            </a:extLst>
          </p:cNvPr>
          <p:cNvSpPr>
            <a:spLocks noGrp="1"/>
          </p:cNvSpPr>
          <p:nvPr>
            <p:ph type="dt" sz="half" idx="10"/>
          </p:nvPr>
        </p:nvSpPr>
        <p:spPr/>
        <p:txBody>
          <a:bodyPr/>
          <a:lstStyle/>
          <a:p>
            <a:fld id="{5895E25C-A528-4B90-8AA3-3BFC71781938}" type="datetimeFigureOut">
              <a:rPr lang="en-IE" smtClean="0"/>
              <a:t>13/07/2023</a:t>
            </a:fld>
            <a:endParaRPr lang="en-IE"/>
          </a:p>
        </p:txBody>
      </p:sp>
      <p:sp>
        <p:nvSpPr>
          <p:cNvPr id="5" name="Footer Placeholder 4">
            <a:extLst>
              <a:ext uri="{FF2B5EF4-FFF2-40B4-BE49-F238E27FC236}">
                <a16:creationId xmlns:a16="http://schemas.microsoft.com/office/drawing/2014/main" id="{379DA2ED-559D-479D-B2A9-387996BC6FB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2646CE4-AA6C-47FE-9510-312B70E79856}"/>
              </a:ext>
            </a:extLst>
          </p:cNvPr>
          <p:cNvSpPr>
            <a:spLocks noGrp="1"/>
          </p:cNvSpPr>
          <p:nvPr>
            <p:ph type="sldNum" sz="quarter" idx="12"/>
          </p:nvPr>
        </p:nvSpPr>
        <p:spPr/>
        <p:txBody>
          <a:bodyPr/>
          <a:lstStyle/>
          <a:p>
            <a:fld id="{314EAA9C-74A4-45A5-9BF8-B9D3FFF81C8E}" type="slidenum">
              <a:rPr lang="en-IE" smtClean="0"/>
              <a:t>‹#›</a:t>
            </a:fld>
            <a:endParaRPr lang="en-IE"/>
          </a:p>
        </p:txBody>
      </p:sp>
    </p:spTree>
    <p:extLst>
      <p:ext uri="{BB962C8B-B14F-4D97-AF65-F5344CB8AC3E}">
        <p14:creationId xmlns:p14="http://schemas.microsoft.com/office/powerpoint/2010/main" val="3830632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B590CE-00A2-4437-B8EE-8FE1946D5B5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ED1B2DE2-258D-4FE2-9B05-9E685D6DFC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596926B-637D-49BF-9668-B999C106DF42}"/>
              </a:ext>
            </a:extLst>
          </p:cNvPr>
          <p:cNvSpPr>
            <a:spLocks noGrp="1"/>
          </p:cNvSpPr>
          <p:nvPr>
            <p:ph type="dt" sz="half" idx="10"/>
          </p:nvPr>
        </p:nvSpPr>
        <p:spPr/>
        <p:txBody>
          <a:bodyPr/>
          <a:lstStyle/>
          <a:p>
            <a:fld id="{5895E25C-A528-4B90-8AA3-3BFC71781938}" type="datetimeFigureOut">
              <a:rPr lang="en-IE" smtClean="0"/>
              <a:t>13/07/2023</a:t>
            </a:fld>
            <a:endParaRPr lang="en-IE"/>
          </a:p>
        </p:txBody>
      </p:sp>
      <p:sp>
        <p:nvSpPr>
          <p:cNvPr id="5" name="Footer Placeholder 4">
            <a:extLst>
              <a:ext uri="{FF2B5EF4-FFF2-40B4-BE49-F238E27FC236}">
                <a16:creationId xmlns:a16="http://schemas.microsoft.com/office/drawing/2014/main" id="{A11B567B-6AB7-4BD2-BB98-8E5ABE4F5B3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20CF4C7-F573-4547-923E-8F1B23397F91}"/>
              </a:ext>
            </a:extLst>
          </p:cNvPr>
          <p:cNvSpPr>
            <a:spLocks noGrp="1"/>
          </p:cNvSpPr>
          <p:nvPr>
            <p:ph type="sldNum" sz="quarter" idx="12"/>
          </p:nvPr>
        </p:nvSpPr>
        <p:spPr/>
        <p:txBody>
          <a:bodyPr/>
          <a:lstStyle/>
          <a:p>
            <a:fld id="{314EAA9C-74A4-45A5-9BF8-B9D3FFF81C8E}" type="slidenum">
              <a:rPr lang="en-IE" smtClean="0"/>
              <a:t>‹#›</a:t>
            </a:fld>
            <a:endParaRPr lang="en-IE"/>
          </a:p>
        </p:txBody>
      </p:sp>
    </p:spTree>
    <p:extLst>
      <p:ext uri="{BB962C8B-B14F-4D97-AF65-F5344CB8AC3E}">
        <p14:creationId xmlns:p14="http://schemas.microsoft.com/office/powerpoint/2010/main" val="1024004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E8345-DA86-4F5D-9037-96DA55FB126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190612C9-7658-476F-B715-C2867E562A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D0D7556-5FB5-4698-869F-BA626BE9B6BF}"/>
              </a:ext>
            </a:extLst>
          </p:cNvPr>
          <p:cNvSpPr>
            <a:spLocks noGrp="1"/>
          </p:cNvSpPr>
          <p:nvPr>
            <p:ph type="dt" sz="half" idx="10"/>
          </p:nvPr>
        </p:nvSpPr>
        <p:spPr/>
        <p:txBody>
          <a:bodyPr/>
          <a:lstStyle/>
          <a:p>
            <a:fld id="{5895E25C-A528-4B90-8AA3-3BFC71781938}" type="datetimeFigureOut">
              <a:rPr lang="en-IE" smtClean="0"/>
              <a:t>13/07/2023</a:t>
            </a:fld>
            <a:endParaRPr lang="en-IE"/>
          </a:p>
        </p:txBody>
      </p:sp>
      <p:sp>
        <p:nvSpPr>
          <p:cNvPr id="5" name="Footer Placeholder 4">
            <a:extLst>
              <a:ext uri="{FF2B5EF4-FFF2-40B4-BE49-F238E27FC236}">
                <a16:creationId xmlns:a16="http://schemas.microsoft.com/office/drawing/2014/main" id="{71471D37-4B66-4D45-9A76-CF80B6CA583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5E3C7B2-F6D8-4A47-AE6D-EE0388A773B6}"/>
              </a:ext>
            </a:extLst>
          </p:cNvPr>
          <p:cNvSpPr>
            <a:spLocks noGrp="1"/>
          </p:cNvSpPr>
          <p:nvPr>
            <p:ph type="sldNum" sz="quarter" idx="12"/>
          </p:nvPr>
        </p:nvSpPr>
        <p:spPr/>
        <p:txBody>
          <a:bodyPr/>
          <a:lstStyle/>
          <a:p>
            <a:fld id="{314EAA9C-74A4-45A5-9BF8-B9D3FFF81C8E}" type="slidenum">
              <a:rPr lang="en-IE" smtClean="0"/>
              <a:t>‹#›</a:t>
            </a:fld>
            <a:endParaRPr lang="en-IE"/>
          </a:p>
        </p:txBody>
      </p:sp>
    </p:spTree>
    <p:extLst>
      <p:ext uri="{BB962C8B-B14F-4D97-AF65-F5344CB8AC3E}">
        <p14:creationId xmlns:p14="http://schemas.microsoft.com/office/powerpoint/2010/main" val="1716229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56532-02C8-4DE8-8678-DE521421CF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9876F8C7-9A3F-489C-80E6-3E1B9852DF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60C568-E142-4147-8551-9920A79044D4}"/>
              </a:ext>
            </a:extLst>
          </p:cNvPr>
          <p:cNvSpPr>
            <a:spLocks noGrp="1"/>
          </p:cNvSpPr>
          <p:nvPr>
            <p:ph type="dt" sz="half" idx="10"/>
          </p:nvPr>
        </p:nvSpPr>
        <p:spPr/>
        <p:txBody>
          <a:bodyPr/>
          <a:lstStyle/>
          <a:p>
            <a:fld id="{5895E25C-A528-4B90-8AA3-3BFC71781938}" type="datetimeFigureOut">
              <a:rPr lang="en-IE" smtClean="0"/>
              <a:t>13/07/2023</a:t>
            </a:fld>
            <a:endParaRPr lang="en-IE"/>
          </a:p>
        </p:txBody>
      </p:sp>
      <p:sp>
        <p:nvSpPr>
          <p:cNvPr id="5" name="Footer Placeholder 4">
            <a:extLst>
              <a:ext uri="{FF2B5EF4-FFF2-40B4-BE49-F238E27FC236}">
                <a16:creationId xmlns:a16="http://schemas.microsoft.com/office/drawing/2014/main" id="{56EAED57-C826-46CD-9DC8-AB495F4AF23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2452F9F-265B-4FCB-BC1D-19A4A003773C}"/>
              </a:ext>
            </a:extLst>
          </p:cNvPr>
          <p:cNvSpPr>
            <a:spLocks noGrp="1"/>
          </p:cNvSpPr>
          <p:nvPr>
            <p:ph type="sldNum" sz="quarter" idx="12"/>
          </p:nvPr>
        </p:nvSpPr>
        <p:spPr/>
        <p:txBody>
          <a:bodyPr/>
          <a:lstStyle/>
          <a:p>
            <a:fld id="{314EAA9C-74A4-45A5-9BF8-B9D3FFF81C8E}" type="slidenum">
              <a:rPr lang="en-IE" smtClean="0"/>
              <a:t>‹#›</a:t>
            </a:fld>
            <a:endParaRPr lang="en-IE"/>
          </a:p>
        </p:txBody>
      </p:sp>
    </p:spTree>
    <p:extLst>
      <p:ext uri="{BB962C8B-B14F-4D97-AF65-F5344CB8AC3E}">
        <p14:creationId xmlns:p14="http://schemas.microsoft.com/office/powerpoint/2010/main" val="210551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40E6E-D75D-4870-A298-72626A2C498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A11C038-5404-47CE-898B-7D2E12E545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00B2D15E-2294-40E4-B9D2-BA03722304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74F7BB00-AA2E-453A-BE0E-F917F5A6C3D5}"/>
              </a:ext>
            </a:extLst>
          </p:cNvPr>
          <p:cNvSpPr>
            <a:spLocks noGrp="1"/>
          </p:cNvSpPr>
          <p:nvPr>
            <p:ph type="dt" sz="half" idx="10"/>
          </p:nvPr>
        </p:nvSpPr>
        <p:spPr/>
        <p:txBody>
          <a:bodyPr/>
          <a:lstStyle/>
          <a:p>
            <a:fld id="{5895E25C-A528-4B90-8AA3-3BFC71781938}" type="datetimeFigureOut">
              <a:rPr lang="en-IE" smtClean="0"/>
              <a:t>13/07/2023</a:t>
            </a:fld>
            <a:endParaRPr lang="en-IE"/>
          </a:p>
        </p:txBody>
      </p:sp>
      <p:sp>
        <p:nvSpPr>
          <p:cNvPr id="6" name="Footer Placeholder 5">
            <a:extLst>
              <a:ext uri="{FF2B5EF4-FFF2-40B4-BE49-F238E27FC236}">
                <a16:creationId xmlns:a16="http://schemas.microsoft.com/office/drawing/2014/main" id="{6D250A08-228D-4464-AABF-F959B15AACF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F44C2CD-B605-464C-97AA-C3A1EFB32C48}"/>
              </a:ext>
            </a:extLst>
          </p:cNvPr>
          <p:cNvSpPr>
            <a:spLocks noGrp="1"/>
          </p:cNvSpPr>
          <p:nvPr>
            <p:ph type="sldNum" sz="quarter" idx="12"/>
          </p:nvPr>
        </p:nvSpPr>
        <p:spPr/>
        <p:txBody>
          <a:bodyPr/>
          <a:lstStyle/>
          <a:p>
            <a:fld id="{314EAA9C-74A4-45A5-9BF8-B9D3FFF81C8E}" type="slidenum">
              <a:rPr lang="en-IE" smtClean="0"/>
              <a:t>‹#›</a:t>
            </a:fld>
            <a:endParaRPr lang="en-IE"/>
          </a:p>
        </p:txBody>
      </p:sp>
    </p:spTree>
    <p:extLst>
      <p:ext uri="{BB962C8B-B14F-4D97-AF65-F5344CB8AC3E}">
        <p14:creationId xmlns:p14="http://schemas.microsoft.com/office/powerpoint/2010/main" val="3943158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58714-2ACF-4154-93B8-059CDDFD570E}"/>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2BB58DA-D74D-495D-A11C-48834DEC4F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82675B-A75E-4672-AEA6-6436C62FA5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2A70F91E-7DA6-4796-98D4-61846A28D1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3B7DFD-354B-40BB-B1C4-4D413EA55A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73A816A9-8EEA-45A0-8832-EF8F83D370C4}"/>
              </a:ext>
            </a:extLst>
          </p:cNvPr>
          <p:cNvSpPr>
            <a:spLocks noGrp="1"/>
          </p:cNvSpPr>
          <p:nvPr>
            <p:ph type="dt" sz="half" idx="10"/>
          </p:nvPr>
        </p:nvSpPr>
        <p:spPr/>
        <p:txBody>
          <a:bodyPr/>
          <a:lstStyle/>
          <a:p>
            <a:fld id="{5895E25C-A528-4B90-8AA3-3BFC71781938}" type="datetimeFigureOut">
              <a:rPr lang="en-IE" smtClean="0"/>
              <a:t>13/07/2023</a:t>
            </a:fld>
            <a:endParaRPr lang="en-IE"/>
          </a:p>
        </p:txBody>
      </p:sp>
      <p:sp>
        <p:nvSpPr>
          <p:cNvPr id="8" name="Footer Placeholder 7">
            <a:extLst>
              <a:ext uri="{FF2B5EF4-FFF2-40B4-BE49-F238E27FC236}">
                <a16:creationId xmlns:a16="http://schemas.microsoft.com/office/drawing/2014/main" id="{4D3AD3E6-B2A5-4E32-AF34-60C4DFE0F495}"/>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DE8F63C8-F790-4EB5-9BFE-901C40282BE8}"/>
              </a:ext>
            </a:extLst>
          </p:cNvPr>
          <p:cNvSpPr>
            <a:spLocks noGrp="1"/>
          </p:cNvSpPr>
          <p:nvPr>
            <p:ph type="sldNum" sz="quarter" idx="12"/>
          </p:nvPr>
        </p:nvSpPr>
        <p:spPr/>
        <p:txBody>
          <a:bodyPr/>
          <a:lstStyle/>
          <a:p>
            <a:fld id="{314EAA9C-74A4-45A5-9BF8-B9D3FFF81C8E}" type="slidenum">
              <a:rPr lang="en-IE" smtClean="0"/>
              <a:t>‹#›</a:t>
            </a:fld>
            <a:endParaRPr lang="en-IE"/>
          </a:p>
        </p:txBody>
      </p:sp>
    </p:spTree>
    <p:extLst>
      <p:ext uri="{BB962C8B-B14F-4D97-AF65-F5344CB8AC3E}">
        <p14:creationId xmlns:p14="http://schemas.microsoft.com/office/powerpoint/2010/main" val="3236590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6F31C-7910-4E48-824B-C3874FED1A9F}"/>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5DFA6971-1606-454F-B4DD-89C3C496BBEC}"/>
              </a:ext>
            </a:extLst>
          </p:cNvPr>
          <p:cNvSpPr>
            <a:spLocks noGrp="1"/>
          </p:cNvSpPr>
          <p:nvPr>
            <p:ph type="dt" sz="half" idx="10"/>
          </p:nvPr>
        </p:nvSpPr>
        <p:spPr/>
        <p:txBody>
          <a:bodyPr/>
          <a:lstStyle/>
          <a:p>
            <a:fld id="{5895E25C-A528-4B90-8AA3-3BFC71781938}" type="datetimeFigureOut">
              <a:rPr lang="en-IE" smtClean="0"/>
              <a:t>13/07/2023</a:t>
            </a:fld>
            <a:endParaRPr lang="en-IE"/>
          </a:p>
        </p:txBody>
      </p:sp>
      <p:sp>
        <p:nvSpPr>
          <p:cNvPr id="4" name="Footer Placeholder 3">
            <a:extLst>
              <a:ext uri="{FF2B5EF4-FFF2-40B4-BE49-F238E27FC236}">
                <a16:creationId xmlns:a16="http://schemas.microsoft.com/office/drawing/2014/main" id="{3F45A6FB-2D4F-412A-BB23-F7D1D8C70D73}"/>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BB53A57F-EAF5-4677-888A-322D07B3BD1F}"/>
              </a:ext>
            </a:extLst>
          </p:cNvPr>
          <p:cNvSpPr>
            <a:spLocks noGrp="1"/>
          </p:cNvSpPr>
          <p:nvPr>
            <p:ph type="sldNum" sz="quarter" idx="12"/>
          </p:nvPr>
        </p:nvSpPr>
        <p:spPr/>
        <p:txBody>
          <a:bodyPr/>
          <a:lstStyle/>
          <a:p>
            <a:fld id="{314EAA9C-74A4-45A5-9BF8-B9D3FFF81C8E}" type="slidenum">
              <a:rPr lang="en-IE" smtClean="0"/>
              <a:t>‹#›</a:t>
            </a:fld>
            <a:endParaRPr lang="en-IE"/>
          </a:p>
        </p:txBody>
      </p:sp>
    </p:spTree>
    <p:extLst>
      <p:ext uri="{BB962C8B-B14F-4D97-AF65-F5344CB8AC3E}">
        <p14:creationId xmlns:p14="http://schemas.microsoft.com/office/powerpoint/2010/main" val="2953021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4D05B-2954-4CCC-885A-69667F16F195}"/>
              </a:ext>
            </a:extLst>
          </p:cNvPr>
          <p:cNvSpPr>
            <a:spLocks noGrp="1"/>
          </p:cNvSpPr>
          <p:nvPr>
            <p:ph type="dt" sz="half" idx="10"/>
          </p:nvPr>
        </p:nvSpPr>
        <p:spPr/>
        <p:txBody>
          <a:bodyPr/>
          <a:lstStyle/>
          <a:p>
            <a:fld id="{5895E25C-A528-4B90-8AA3-3BFC71781938}" type="datetimeFigureOut">
              <a:rPr lang="en-IE" smtClean="0"/>
              <a:t>13/07/2023</a:t>
            </a:fld>
            <a:endParaRPr lang="en-IE"/>
          </a:p>
        </p:txBody>
      </p:sp>
      <p:sp>
        <p:nvSpPr>
          <p:cNvPr id="3" name="Footer Placeholder 2">
            <a:extLst>
              <a:ext uri="{FF2B5EF4-FFF2-40B4-BE49-F238E27FC236}">
                <a16:creationId xmlns:a16="http://schemas.microsoft.com/office/drawing/2014/main" id="{E2158806-BFCC-4C0C-941C-1722CA093415}"/>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9E7DE425-BAB3-4B6D-AFB4-57FD022B48C0}"/>
              </a:ext>
            </a:extLst>
          </p:cNvPr>
          <p:cNvSpPr>
            <a:spLocks noGrp="1"/>
          </p:cNvSpPr>
          <p:nvPr>
            <p:ph type="sldNum" sz="quarter" idx="12"/>
          </p:nvPr>
        </p:nvSpPr>
        <p:spPr/>
        <p:txBody>
          <a:bodyPr/>
          <a:lstStyle/>
          <a:p>
            <a:fld id="{314EAA9C-74A4-45A5-9BF8-B9D3FFF81C8E}" type="slidenum">
              <a:rPr lang="en-IE" smtClean="0"/>
              <a:t>‹#›</a:t>
            </a:fld>
            <a:endParaRPr lang="en-IE"/>
          </a:p>
        </p:txBody>
      </p:sp>
    </p:spTree>
    <p:extLst>
      <p:ext uri="{BB962C8B-B14F-4D97-AF65-F5344CB8AC3E}">
        <p14:creationId xmlns:p14="http://schemas.microsoft.com/office/powerpoint/2010/main" val="1443978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3251B-22D2-4FE7-A741-6B878A46AB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C9431718-1E5F-481D-85B9-E712D27337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8B30D5B7-4AB5-4536-A2AC-6BE9FEF22A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6B6A6F-53A1-4B7D-A298-F26A8F813076}"/>
              </a:ext>
            </a:extLst>
          </p:cNvPr>
          <p:cNvSpPr>
            <a:spLocks noGrp="1"/>
          </p:cNvSpPr>
          <p:nvPr>
            <p:ph type="dt" sz="half" idx="10"/>
          </p:nvPr>
        </p:nvSpPr>
        <p:spPr/>
        <p:txBody>
          <a:bodyPr/>
          <a:lstStyle/>
          <a:p>
            <a:fld id="{5895E25C-A528-4B90-8AA3-3BFC71781938}" type="datetimeFigureOut">
              <a:rPr lang="en-IE" smtClean="0"/>
              <a:t>13/07/2023</a:t>
            </a:fld>
            <a:endParaRPr lang="en-IE"/>
          </a:p>
        </p:txBody>
      </p:sp>
      <p:sp>
        <p:nvSpPr>
          <p:cNvPr id="6" name="Footer Placeholder 5">
            <a:extLst>
              <a:ext uri="{FF2B5EF4-FFF2-40B4-BE49-F238E27FC236}">
                <a16:creationId xmlns:a16="http://schemas.microsoft.com/office/drawing/2014/main" id="{34C9D562-6D1C-44D8-AB41-0FC618D3460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2329A18-4BBC-4D79-8382-BFA5B004D65B}"/>
              </a:ext>
            </a:extLst>
          </p:cNvPr>
          <p:cNvSpPr>
            <a:spLocks noGrp="1"/>
          </p:cNvSpPr>
          <p:nvPr>
            <p:ph type="sldNum" sz="quarter" idx="12"/>
          </p:nvPr>
        </p:nvSpPr>
        <p:spPr/>
        <p:txBody>
          <a:bodyPr/>
          <a:lstStyle/>
          <a:p>
            <a:fld id="{314EAA9C-74A4-45A5-9BF8-B9D3FFF81C8E}" type="slidenum">
              <a:rPr lang="en-IE" smtClean="0"/>
              <a:t>‹#›</a:t>
            </a:fld>
            <a:endParaRPr lang="en-IE"/>
          </a:p>
        </p:txBody>
      </p:sp>
    </p:spTree>
    <p:extLst>
      <p:ext uri="{BB962C8B-B14F-4D97-AF65-F5344CB8AC3E}">
        <p14:creationId xmlns:p14="http://schemas.microsoft.com/office/powerpoint/2010/main" val="1333876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F336C-1173-414A-A0FE-55DAC67775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94C66C69-C397-4609-8107-AA183C578D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a:extLst>
              <a:ext uri="{FF2B5EF4-FFF2-40B4-BE49-F238E27FC236}">
                <a16:creationId xmlns:a16="http://schemas.microsoft.com/office/drawing/2014/main" id="{13C7AD4B-9598-40C1-B962-78B93867B2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AA3F8A-B70D-4A37-8865-2B9C5A2A97BE}"/>
              </a:ext>
            </a:extLst>
          </p:cNvPr>
          <p:cNvSpPr>
            <a:spLocks noGrp="1"/>
          </p:cNvSpPr>
          <p:nvPr>
            <p:ph type="dt" sz="half" idx="10"/>
          </p:nvPr>
        </p:nvSpPr>
        <p:spPr/>
        <p:txBody>
          <a:bodyPr/>
          <a:lstStyle/>
          <a:p>
            <a:fld id="{5895E25C-A528-4B90-8AA3-3BFC71781938}" type="datetimeFigureOut">
              <a:rPr lang="en-IE" smtClean="0"/>
              <a:t>13/07/2023</a:t>
            </a:fld>
            <a:endParaRPr lang="en-IE"/>
          </a:p>
        </p:txBody>
      </p:sp>
      <p:sp>
        <p:nvSpPr>
          <p:cNvPr id="6" name="Footer Placeholder 5">
            <a:extLst>
              <a:ext uri="{FF2B5EF4-FFF2-40B4-BE49-F238E27FC236}">
                <a16:creationId xmlns:a16="http://schemas.microsoft.com/office/drawing/2014/main" id="{E062747B-2362-4CF3-9C8B-C71B766F00E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569257B-AF67-46F5-9C0B-AA58405685E8}"/>
              </a:ext>
            </a:extLst>
          </p:cNvPr>
          <p:cNvSpPr>
            <a:spLocks noGrp="1"/>
          </p:cNvSpPr>
          <p:nvPr>
            <p:ph type="sldNum" sz="quarter" idx="12"/>
          </p:nvPr>
        </p:nvSpPr>
        <p:spPr/>
        <p:txBody>
          <a:bodyPr/>
          <a:lstStyle/>
          <a:p>
            <a:fld id="{314EAA9C-74A4-45A5-9BF8-B9D3FFF81C8E}" type="slidenum">
              <a:rPr lang="en-IE" smtClean="0"/>
              <a:t>‹#›</a:t>
            </a:fld>
            <a:endParaRPr lang="en-IE"/>
          </a:p>
        </p:txBody>
      </p:sp>
    </p:spTree>
    <p:extLst>
      <p:ext uri="{BB962C8B-B14F-4D97-AF65-F5344CB8AC3E}">
        <p14:creationId xmlns:p14="http://schemas.microsoft.com/office/powerpoint/2010/main" val="431472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FFBED7-C201-4ECE-A22B-1AC0E145B3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06DC5ECA-53E9-4DC2-B7D3-5F756455CB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9385803-E66D-42AF-B89B-D2BBBA0C39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5E25C-A528-4B90-8AA3-3BFC71781938}" type="datetimeFigureOut">
              <a:rPr lang="en-IE" smtClean="0"/>
              <a:t>13/07/2023</a:t>
            </a:fld>
            <a:endParaRPr lang="en-IE"/>
          </a:p>
        </p:txBody>
      </p:sp>
      <p:sp>
        <p:nvSpPr>
          <p:cNvPr id="5" name="Footer Placeholder 4">
            <a:extLst>
              <a:ext uri="{FF2B5EF4-FFF2-40B4-BE49-F238E27FC236}">
                <a16:creationId xmlns:a16="http://schemas.microsoft.com/office/drawing/2014/main" id="{E3E2C6BF-F379-4215-AFCA-0C8D9FCC0D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F6357D70-2577-4340-9A60-F41C1A519F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4EAA9C-74A4-45A5-9BF8-B9D3FFF81C8E}" type="slidenum">
              <a:rPr lang="en-IE" smtClean="0"/>
              <a:t>‹#›</a:t>
            </a:fld>
            <a:endParaRPr lang="en-IE"/>
          </a:p>
        </p:txBody>
      </p:sp>
    </p:spTree>
    <p:extLst>
      <p:ext uri="{BB962C8B-B14F-4D97-AF65-F5344CB8AC3E}">
        <p14:creationId xmlns:p14="http://schemas.microsoft.com/office/powerpoint/2010/main" val="1042465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0B2C79-19DE-A829-7270-3030BB14E49B}"/>
              </a:ext>
            </a:extLst>
          </p:cNvPr>
          <p:cNvSpPr txBox="1"/>
          <p:nvPr/>
        </p:nvSpPr>
        <p:spPr>
          <a:xfrm>
            <a:off x="1377770" y="1299868"/>
            <a:ext cx="9436455" cy="1323439"/>
          </a:xfrm>
          <a:prstGeom prst="rect">
            <a:avLst/>
          </a:prstGeom>
          <a:noFill/>
        </p:spPr>
        <p:txBody>
          <a:bodyPr wrap="square" rtlCol="0">
            <a:spAutoFit/>
          </a:bodyPr>
          <a:lstStyle/>
          <a:p>
            <a:pPr algn="ctr"/>
            <a:r>
              <a:rPr lang="en-US" sz="4000" b="1" dirty="0">
                <a:solidFill>
                  <a:srgbClr val="002060"/>
                </a:solidFill>
                <a:latin typeface="Cambria" panose="02040503050406030204" pitchFamily="18" charset="0"/>
                <a:ea typeface="Cambria" panose="02040503050406030204" pitchFamily="18" charset="0"/>
              </a:rPr>
              <a:t>The Application of Dynamic Imaging  for Mammalian Cell Analysis</a:t>
            </a:r>
          </a:p>
        </p:txBody>
      </p:sp>
      <p:pic>
        <p:nvPicPr>
          <p:cNvPr id="5" name="Picture 4">
            <a:extLst>
              <a:ext uri="{FF2B5EF4-FFF2-40B4-BE49-F238E27FC236}">
                <a16:creationId xmlns:a16="http://schemas.microsoft.com/office/drawing/2014/main" id="{1FECC978-9A23-18ED-0EE6-A42C1B0541E0}"/>
              </a:ext>
            </a:extLst>
          </p:cNvPr>
          <p:cNvPicPr>
            <a:picLocks noChangeAspect="1"/>
          </p:cNvPicPr>
          <p:nvPr/>
        </p:nvPicPr>
        <p:blipFill>
          <a:blip r:embed="rId2"/>
          <a:stretch>
            <a:fillRect/>
          </a:stretch>
        </p:blipFill>
        <p:spPr>
          <a:xfrm>
            <a:off x="3512103" y="2931505"/>
            <a:ext cx="5032475" cy="3175679"/>
          </a:xfrm>
          <a:prstGeom prst="rect">
            <a:avLst/>
          </a:prstGeom>
          <a:ln w="38100">
            <a:solidFill>
              <a:schemeClr val="accent1">
                <a:lumMod val="50000"/>
              </a:schemeClr>
            </a:solidFill>
          </a:ln>
        </p:spPr>
      </p:pic>
    </p:spTree>
    <p:extLst>
      <p:ext uri="{BB962C8B-B14F-4D97-AF65-F5344CB8AC3E}">
        <p14:creationId xmlns:p14="http://schemas.microsoft.com/office/powerpoint/2010/main" val="1711648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648B6C-BC1F-BAE7-EB97-3BB72C98EA19}"/>
              </a:ext>
            </a:extLst>
          </p:cNvPr>
          <p:cNvSpPr txBox="1"/>
          <p:nvPr/>
        </p:nvSpPr>
        <p:spPr>
          <a:xfrm>
            <a:off x="1742267" y="1008181"/>
            <a:ext cx="8707465" cy="660502"/>
          </a:xfrm>
          <a:prstGeom prst="rect">
            <a:avLst/>
          </a:prstGeom>
          <a:noFill/>
        </p:spPr>
        <p:txBody>
          <a:bodyPr wrap="square" rtlCol="0">
            <a:spAutoFit/>
          </a:bodyPr>
          <a:lstStyle/>
          <a:p>
            <a:pPr algn="ctr"/>
            <a:r>
              <a:rPr lang="en-US" sz="3692" b="1" dirty="0">
                <a:solidFill>
                  <a:srgbClr val="002060"/>
                </a:solidFill>
                <a:latin typeface="Cambria" panose="02040503050406030204" pitchFamily="18" charset="0"/>
                <a:ea typeface="Cambria" panose="02040503050406030204" pitchFamily="18" charset="0"/>
              </a:rPr>
              <a:t>Software</a:t>
            </a:r>
            <a:endParaRPr lang="en-IE" sz="3692" b="1" dirty="0">
              <a:solidFill>
                <a:srgbClr val="002060"/>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1D148FD6-3DD2-F8D9-9F1E-A6E0B68EDFD9}"/>
              </a:ext>
            </a:extLst>
          </p:cNvPr>
          <p:cNvPicPr>
            <a:picLocks noChangeAspect="1"/>
          </p:cNvPicPr>
          <p:nvPr/>
        </p:nvPicPr>
        <p:blipFill>
          <a:blip r:embed="rId2"/>
          <a:stretch>
            <a:fillRect/>
          </a:stretch>
        </p:blipFill>
        <p:spPr>
          <a:xfrm>
            <a:off x="6758729" y="1668683"/>
            <a:ext cx="4787140" cy="3901135"/>
          </a:xfrm>
          <a:prstGeom prst="rect">
            <a:avLst/>
          </a:prstGeom>
          <a:ln w="38100">
            <a:solidFill>
              <a:schemeClr val="accent1">
                <a:lumMod val="50000"/>
              </a:schemeClr>
            </a:solidFill>
          </a:ln>
        </p:spPr>
      </p:pic>
      <p:pic>
        <p:nvPicPr>
          <p:cNvPr id="4" name="Picture 3">
            <a:extLst>
              <a:ext uri="{FF2B5EF4-FFF2-40B4-BE49-F238E27FC236}">
                <a16:creationId xmlns:a16="http://schemas.microsoft.com/office/drawing/2014/main" id="{7FB06204-D20A-F8DD-FB28-3098F06BAD8E}"/>
              </a:ext>
            </a:extLst>
          </p:cNvPr>
          <p:cNvPicPr>
            <a:picLocks noChangeAspect="1"/>
          </p:cNvPicPr>
          <p:nvPr/>
        </p:nvPicPr>
        <p:blipFill>
          <a:blip r:embed="rId3"/>
          <a:stretch>
            <a:fillRect/>
          </a:stretch>
        </p:blipFill>
        <p:spPr>
          <a:xfrm>
            <a:off x="6758729" y="5582014"/>
            <a:ext cx="2575118" cy="793994"/>
          </a:xfrm>
          <a:prstGeom prst="rect">
            <a:avLst/>
          </a:prstGeom>
          <a:ln w="38100">
            <a:solidFill>
              <a:schemeClr val="accent1">
                <a:lumMod val="50000"/>
              </a:schemeClr>
            </a:solidFill>
          </a:ln>
        </p:spPr>
      </p:pic>
      <p:pic>
        <p:nvPicPr>
          <p:cNvPr id="5" name="Picture 4">
            <a:extLst>
              <a:ext uri="{FF2B5EF4-FFF2-40B4-BE49-F238E27FC236}">
                <a16:creationId xmlns:a16="http://schemas.microsoft.com/office/drawing/2014/main" id="{E167306A-446F-8C6C-010D-12BCD5DDE658}"/>
              </a:ext>
            </a:extLst>
          </p:cNvPr>
          <p:cNvPicPr>
            <a:picLocks noChangeAspect="1"/>
          </p:cNvPicPr>
          <p:nvPr/>
        </p:nvPicPr>
        <p:blipFill>
          <a:blip r:embed="rId4"/>
          <a:stretch>
            <a:fillRect/>
          </a:stretch>
        </p:blipFill>
        <p:spPr>
          <a:xfrm>
            <a:off x="9333847" y="5582014"/>
            <a:ext cx="2212022" cy="798905"/>
          </a:xfrm>
          <a:prstGeom prst="rect">
            <a:avLst/>
          </a:prstGeom>
          <a:ln w="38100">
            <a:solidFill>
              <a:schemeClr val="accent1">
                <a:lumMod val="50000"/>
              </a:schemeClr>
            </a:solidFill>
          </a:ln>
        </p:spPr>
      </p:pic>
      <p:sp>
        <p:nvSpPr>
          <p:cNvPr id="6" name="TextBox 5">
            <a:extLst>
              <a:ext uri="{FF2B5EF4-FFF2-40B4-BE49-F238E27FC236}">
                <a16:creationId xmlns:a16="http://schemas.microsoft.com/office/drawing/2014/main" id="{F249C919-B062-AC11-A422-8112C876DFD9}"/>
              </a:ext>
            </a:extLst>
          </p:cNvPr>
          <p:cNvSpPr txBox="1"/>
          <p:nvPr/>
        </p:nvSpPr>
        <p:spPr>
          <a:xfrm>
            <a:off x="167781" y="1812022"/>
            <a:ext cx="6451134" cy="3970318"/>
          </a:xfrm>
          <a:prstGeom prst="rect">
            <a:avLst/>
          </a:prstGeom>
          <a:noFill/>
        </p:spPr>
        <p:txBody>
          <a:bodyPr wrap="square" rtlCol="0">
            <a:spAutoFit/>
          </a:bodyPr>
          <a:lstStyle/>
          <a:p>
            <a:pPr marL="285750" indent="-285750" algn="just">
              <a:buFont typeface="Arial" panose="020B0604020202020204" pitchFamily="34" charset="0"/>
              <a:buChar char="•"/>
            </a:pPr>
            <a:r>
              <a:rPr lang="en-US" dirty="0" err="1"/>
              <a:t>CantyVision</a:t>
            </a:r>
            <a:r>
              <a:rPr lang="en-US" dirty="0"/>
              <a:t> software identifies cells within the retrieved images through advanced thresholding algorithm.</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Cells are separated from the background and a pixel scale factor is applied to provide information on different shape, size and concentration parameters.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Particles are then classified into multiple classes based on a neural classification system. Thousands of cells are fed into a AI machine learning system that then determines viable, necrotic, apoptosis and agglomerated cells and cell density.</a:t>
            </a:r>
          </a:p>
          <a:p>
            <a:pPr marL="285750" indent="-285750" algn="just">
              <a:buFont typeface="Arial" panose="020B0604020202020204" pitchFamily="34" charset="0"/>
              <a:buChar char="•"/>
            </a:pPr>
            <a:endParaRPr lang="en-IE" dirty="0"/>
          </a:p>
        </p:txBody>
      </p:sp>
    </p:spTree>
    <p:extLst>
      <p:ext uri="{BB962C8B-B14F-4D97-AF65-F5344CB8AC3E}">
        <p14:creationId xmlns:p14="http://schemas.microsoft.com/office/powerpoint/2010/main" val="1175073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682A9E-38FD-7F0F-CE79-C44A8E82D0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1018" y="1598486"/>
            <a:ext cx="8909963" cy="4689577"/>
          </a:xfrm>
          <a:prstGeom prst="rect">
            <a:avLst/>
          </a:prstGeom>
          <a:ln w="38100">
            <a:solidFill>
              <a:schemeClr val="accent1">
                <a:lumMod val="50000"/>
              </a:schemeClr>
            </a:solidFill>
          </a:ln>
        </p:spPr>
      </p:pic>
      <p:sp>
        <p:nvSpPr>
          <p:cNvPr id="3" name="TextBox 2">
            <a:extLst>
              <a:ext uri="{FF2B5EF4-FFF2-40B4-BE49-F238E27FC236}">
                <a16:creationId xmlns:a16="http://schemas.microsoft.com/office/drawing/2014/main" id="{F3B71FEA-4953-2CE7-3171-DF22EE034C93}"/>
              </a:ext>
            </a:extLst>
          </p:cNvPr>
          <p:cNvSpPr txBox="1"/>
          <p:nvPr/>
        </p:nvSpPr>
        <p:spPr>
          <a:xfrm>
            <a:off x="1742266" y="937984"/>
            <a:ext cx="8707465" cy="660502"/>
          </a:xfrm>
          <a:prstGeom prst="rect">
            <a:avLst/>
          </a:prstGeom>
          <a:noFill/>
        </p:spPr>
        <p:txBody>
          <a:bodyPr wrap="square" rtlCol="0">
            <a:spAutoFit/>
          </a:bodyPr>
          <a:lstStyle/>
          <a:p>
            <a:pPr algn="ctr"/>
            <a:r>
              <a:rPr lang="en-US" sz="3692" b="1" dirty="0">
                <a:solidFill>
                  <a:srgbClr val="002060"/>
                </a:solidFill>
                <a:latin typeface="Cambria" panose="02040503050406030204" pitchFamily="18" charset="0"/>
                <a:ea typeface="Cambria" panose="02040503050406030204" pitchFamily="18" charset="0"/>
              </a:rPr>
              <a:t>Software</a:t>
            </a:r>
            <a:endParaRPr lang="en-IE" sz="3692"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14975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B71FEA-4953-2CE7-3171-DF22EE034C93}"/>
              </a:ext>
            </a:extLst>
          </p:cNvPr>
          <p:cNvSpPr txBox="1"/>
          <p:nvPr/>
        </p:nvSpPr>
        <p:spPr>
          <a:xfrm>
            <a:off x="1742266" y="937984"/>
            <a:ext cx="8707465" cy="660502"/>
          </a:xfrm>
          <a:prstGeom prst="rect">
            <a:avLst/>
          </a:prstGeom>
          <a:noFill/>
        </p:spPr>
        <p:txBody>
          <a:bodyPr wrap="square" rtlCol="0">
            <a:spAutoFit/>
          </a:bodyPr>
          <a:lstStyle/>
          <a:p>
            <a:pPr algn="ctr"/>
            <a:r>
              <a:rPr lang="en-US" sz="3692" b="1" dirty="0">
                <a:solidFill>
                  <a:srgbClr val="002060"/>
                </a:solidFill>
                <a:latin typeface="Cambria" panose="02040503050406030204" pitchFamily="18" charset="0"/>
                <a:ea typeface="Cambria" panose="02040503050406030204" pitchFamily="18" charset="0"/>
              </a:rPr>
              <a:t>Software – Cell Classification</a:t>
            </a:r>
            <a:endParaRPr lang="en-IE" sz="3692" b="1" dirty="0">
              <a:solidFill>
                <a:srgbClr val="00206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0A9147F3-6A36-ECAA-BFA4-096308066AFD}"/>
              </a:ext>
            </a:extLst>
          </p:cNvPr>
          <p:cNvSpPr txBox="1"/>
          <p:nvPr/>
        </p:nvSpPr>
        <p:spPr>
          <a:xfrm>
            <a:off x="582841" y="5742764"/>
            <a:ext cx="4848632" cy="369332"/>
          </a:xfrm>
          <a:prstGeom prst="rect">
            <a:avLst/>
          </a:prstGeom>
          <a:noFill/>
        </p:spPr>
        <p:txBody>
          <a:bodyPr wrap="square" rtlCol="0">
            <a:spAutoFit/>
          </a:bodyPr>
          <a:lstStyle/>
          <a:p>
            <a:pPr algn="ctr"/>
            <a:r>
              <a:rPr lang="en-US" dirty="0">
                <a:solidFill>
                  <a:srgbClr val="00B050"/>
                </a:solidFill>
              </a:rPr>
              <a:t>Viable</a:t>
            </a:r>
            <a:r>
              <a:rPr lang="en-US" dirty="0"/>
              <a:t> Cells in Classification Window</a:t>
            </a:r>
          </a:p>
        </p:txBody>
      </p:sp>
      <p:sp>
        <p:nvSpPr>
          <p:cNvPr id="7" name="TextBox 6">
            <a:extLst>
              <a:ext uri="{FF2B5EF4-FFF2-40B4-BE49-F238E27FC236}">
                <a16:creationId xmlns:a16="http://schemas.microsoft.com/office/drawing/2014/main" id="{6A3C62F0-8323-9742-09D5-8E8B59D2533F}"/>
              </a:ext>
            </a:extLst>
          </p:cNvPr>
          <p:cNvSpPr txBox="1"/>
          <p:nvPr/>
        </p:nvSpPr>
        <p:spPr>
          <a:xfrm>
            <a:off x="6572608" y="5742764"/>
            <a:ext cx="4848632" cy="369332"/>
          </a:xfrm>
          <a:prstGeom prst="rect">
            <a:avLst/>
          </a:prstGeom>
          <a:noFill/>
        </p:spPr>
        <p:txBody>
          <a:bodyPr wrap="square" rtlCol="0">
            <a:spAutoFit/>
          </a:bodyPr>
          <a:lstStyle/>
          <a:p>
            <a:pPr algn="ctr"/>
            <a:r>
              <a:rPr lang="en-US" dirty="0">
                <a:solidFill>
                  <a:srgbClr val="FF0000"/>
                </a:solidFill>
              </a:rPr>
              <a:t>Necrotic</a:t>
            </a:r>
            <a:r>
              <a:rPr lang="en-US" dirty="0"/>
              <a:t> Cells in Classification Window</a:t>
            </a:r>
          </a:p>
        </p:txBody>
      </p:sp>
      <p:pic>
        <p:nvPicPr>
          <p:cNvPr id="8" name="Picture 7">
            <a:extLst>
              <a:ext uri="{FF2B5EF4-FFF2-40B4-BE49-F238E27FC236}">
                <a16:creationId xmlns:a16="http://schemas.microsoft.com/office/drawing/2014/main" id="{A3F0FC34-D7C5-C255-BADA-025195074028}"/>
              </a:ext>
            </a:extLst>
          </p:cNvPr>
          <p:cNvPicPr>
            <a:picLocks noChangeAspect="1"/>
          </p:cNvPicPr>
          <p:nvPr/>
        </p:nvPicPr>
        <p:blipFill>
          <a:blip r:embed="rId2"/>
          <a:stretch>
            <a:fillRect/>
          </a:stretch>
        </p:blipFill>
        <p:spPr>
          <a:xfrm>
            <a:off x="791039" y="1758248"/>
            <a:ext cx="4765699" cy="3901916"/>
          </a:xfrm>
          <a:prstGeom prst="rect">
            <a:avLst/>
          </a:prstGeom>
          <a:ln w="28575">
            <a:solidFill>
              <a:schemeClr val="accent1">
                <a:lumMod val="50000"/>
              </a:schemeClr>
            </a:solid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1625597D-AD0B-7807-429C-EBB9C0BD4ADF}"/>
              </a:ext>
            </a:extLst>
          </p:cNvPr>
          <p:cNvPicPr>
            <a:picLocks noChangeAspect="1"/>
          </p:cNvPicPr>
          <p:nvPr/>
        </p:nvPicPr>
        <p:blipFill>
          <a:blip r:embed="rId3"/>
          <a:stretch>
            <a:fillRect/>
          </a:stretch>
        </p:blipFill>
        <p:spPr>
          <a:xfrm>
            <a:off x="6778415" y="1758248"/>
            <a:ext cx="4774320" cy="3901916"/>
          </a:xfrm>
          <a:prstGeom prst="rect">
            <a:avLst/>
          </a:prstGeom>
          <a:ln w="28575">
            <a:solidFill>
              <a:schemeClr val="accent1">
                <a:lumMod val="50000"/>
              </a:schemeClr>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1439597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548D8C-DBAE-B3A2-D6CD-301D536DC9AF}"/>
              </a:ext>
            </a:extLst>
          </p:cNvPr>
          <p:cNvSpPr txBox="1"/>
          <p:nvPr/>
        </p:nvSpPr>
        <p:spPr>
          <a:xfrm>
            <a:off x="1742266" y="937984"/>
            <a:ext cx="8707465" cy="660502"/>
          </a:xfrm>
          <a:prstGeom prst="rect">
            <a:avLst/>
          </a:prstGeom>
          <a:noFill/>
        </p:spPr>
        <p:txBody>
          <a:bodyPr wrap="square" rtlCol="0">
            <a:spAutoFit/>
          </a:bodyPr>
          <a:lstStyle/>
          <a:p>
            <a:pPr algn="ctr"/>
            <a:r>
              <a:rPr lang="en-US" sz="3692" b="1" dirty="0">
                <a:solidFill>
                  <a:srgbClr val="002060"/>
                </a:solidFill>
                <a:latin typeface="Cambria" panose="02040503050406030204" pitchFamily="18" charset="0"/>
                <a:ea typeface="Cambria" panose="02040503050406030204" pitchFamily="18" charset="0"/>
              </a:rPr>
              <a:t>Software – Viability Determination</a:t>
            </a:r>
            <a:endParaRPr lang="en-IE" sz="3692" b="1" dirty="0">
              <a:solidFill>
                <a:srgbClr val="00206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DA2AB540-571F-8FE4-3459-75789E041256}"/>
              </a:ext>
            </a:extLst>
          </p:cNvPr>
          <p:cNvSpPr txBox="1"/>
          <p:nvPr/>
        </p:nvSpPr>
        <p:spPr>
          <a:xfrm>
            <a:off x="473725" y="2228671"/>
            <a:ext cx="5622273" cy="3693319"/>
          </a:xfrm>
          <a:prstGeom prst="rect">
            <a:avLst/>
          </a:prstGeom>
          <a:solidFill>
            <a:schemeClr val="bg1"/>
          </a:solidFill>
          <a:ln>
            <a:solidFill>
              <a:schemeClr val="bg1"/>
            </a:solidFill>
          </a:ln>
        </p:spPr>
        <p:txBody>
          <a:bodyPr wrap="square" rtlCol="0">
            <a:spAutoFit/>
          </a:bodyPr>
          <a:lstStyle/>
          <a:p>
            <a:pPr marL="285750" indent="-285750">
              <a:buFont typeface="Arial" panose="020B0604020202020204" pitchFamily="34" charset="0"/>
              <a:buChar char="•"/>
            </a:pPr>
            <a:r>
              <a:rPr lang="en-US" dirty="0"/>
              <a:t>Using an advanced machine learning classification system the CantyVision software can determine morphological, color and size differences between various cell types at the same time.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Distinguishes between Viable, Necrotic, Apoptotic, Mitotic and Aggregated cells.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Cell counts and viability analysis can be conducted without any additive reagents or exclusion dyes like Trypan Blue.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259FFD46-F36A-6587-84C0-0E6A95C279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0679" y="2228671"/>
            <a:ext cx="4572000" cy="3212926"/>
          </a:xfrm>
          <a:prstGeom prst="rect">
            <a:avLst/>
          </a:prstGeom>
          <a:ln w="38100">
            <a:solidFill>
              <a:schemeClr val="accent1">
                <a:lumMod val="50000"/>
              </a:schemeClr>
            </a:solidFill>
          </a:ln>
        </p:spPr>
      </p:pic>
    </p:spTree>
    <p:extLst>
      <p:ext uri="{BB962C8B-B14F-4D97-AF65-F5344CB8AC3E}">
        <p14:creationId xmlns:p14="http://schemas.microsoft.com/office/powerpoint/2010/main" val="3778260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548D8C-DBAE-B3A2-D6CD-301D536DC9AF}"/>
              </a:ext>
            </a:extLst>
          </p:cNvPr>
          <p:cNvSpPr txBox="1"/>
          <p:nvPr/>
        </p:nvSpPr>
        <p:spPr>
          <a:xfrm>
            <a:off x="1742266" y="937984"/>
            <a:ext cx="8707465" cy="660502"/>
          </a:xfrm>
          <a:prstGeom prst="rect">
            <a:avLst/>
          </a:prstGeom>
          <a:noFill/>
        </p:spPr>
        <p:txBody>
          <a:bodyPr wrap="square" rtlCol="0">
            <a:spAutoFit/>
          </a:bodyPr>
          <a:lstStyle/>
          <a:p>
            <a:pPr algn="ctr"/>
            <a:r>
              <a:rPr lang="en-US" sz="3692" b="1" dirty="0">
                <a:solidFill>
                  <a:srgbClr val="002060"/>
                </a:solidFill>
                <a:latin typeface="Cambria" panose="02040503050406030204" pitchFamily="18" charset="0"/>
                <a:ea typeface="Cambria" panose="02040503050406030204" pitchFamily="18" charset="0"/>
              </a:rPr>
              <a:t>Software – Aggregates</a:t>
            </a:r>
            <a:endParaRPr lang="en-IE" sz="3692" b="1" dirty="0">
              <a:solidFill>
                <a:srgbClr val="00206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DA2AB540-571F-8FE4-3459-75789E041256}"/>
              </a:ext>
            </a:extLst>
          </p:cNvPr>
          <p:cNvSpPr txBox="1"/>
          <p:nvPr/>
        </p:nvSpPr>
        <p:spPr>
          <a:xfrm>
            <a:off x="473725" y="2228671"/>
            <a:ext cx="5622273" cy="3970318"/>
          </a:xfrm>
          <a:prstGeom prst="rect">
            <a:avLst/>
          </a:prstGeom>
          <a:solidFill>
            <a:schemeClr val="bg1"/>
          </a:solidFill>
          <a:ln>
            <a:solidFill>
              <a:schemeClr val="bg1"/>
            </a:solidFill>
          </a:ln>
        </p:spPr>
        <p:txBody>
          <a:bodyPr wrap="square" rtlCol="0">
            <a:spAutoFit/>
          </a:bodyPr>
          <a:lstStyle/>
          <a:p>
            <a:pPr marL="285750" indent="-285750">
              <a:buFont typeface="Arial" panose="020B0604020202020204" pitchFamily="34" charset="0"/>
              <a:buChar char="•"/>
            </a:pPr>
            <a:r>
              <a:rPr lang="en-US" dirty="0"/>
              <a:t>Canty uses a gentile dilution and flow cell system which purposely prevents the break up of cell aggregates.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Cell aggregates are measured and quantified using a specialized algorithm to determine the approximate number of cells within an aggregate; therefore samples with high cell aggregation can still be measured.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amount of cell aggregation gives specific insight into the bioreactor process. High cell aggregation prevents clustered cells from obtaining necessary nutrients and oxygen which can in turn lead to cell stress and necrosis. </a:t>
            </a:r>
          </a:p>
          <a:p>
            <a:pPr marL="285750"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9554982B-6ED0-B128-6252-3130A2595E88}"/>
              </a:ext>
            </a:extLst>
          </p:cNvPr>
          <p:cNvPicPr>
            <a:picLocks noChangeAspect="1"/>
          </p:cNvPicPr>
          <p:nvPr/>
        </p:nvPicPr>
        <p:blipFill>
          <a:blip r:embed="rId2"/>
          <a:stretch>
            <a:fillRect/>
          </a:stretch>
        </p:blipFill>
        <p:spPr>
          <a:xfrm>
            <a:off x="7948246" y="2291246"/>
            <a:ext cx="1243745" cy="1341422"/>
          </a:xfrm>
          <a:prstGeom prst="rect">
            <a:avLst/>
          </a:prstGeom>
          <a:ln>
            <a:solidFill>
              <a:schemeClr val="tx2"/>
            </a:solidFill>
          </a:ln>
        </p:spPr>
      </p:pic>
      <p:pic>
        <p:nvPicPr>
          <p:cNvPr id="8" name="Picture 7">
            <a:extLst>
              <a:ext uri="{FF2B5EF4-FFF2-40B4-BE49-F238E27FC236}">
                <a16:creationId xmlns:a16="http://schemas.microsoft.com/office/drawing/2014/main" id="{5856F077-547F-90BD-02FE-825DD8E25778}"/>
              </a:ext>
            </a:extLst>
          </p:cNvPr>
          <p:cNvPicPr>
            <a:picLocks noChangeAspect="1"/>
          </p:cNvPicPr>
          <p:nvPr/>
        </p:nvPicPr>
        <p:blipFill>
          <a:blip r:embed="rId3"/>
          <a:stretch>
            <a:fillRect/>
          </a:stretch>
        </p:blipFill>
        <p:spPr>
          <a:xfrm>
            <a:off x="9296317" y="2289182"/>
            <a:ext cx="1801203" cy="1341422"/>
          </a:xfrm>
          <a:prstGeom prst="rect">
            <a:avLst/>
          </a:prstGeom>
          <a:ln>
            <a:solidFill>
              <a:schemeClr val="tx2"/>
            </a:solidFill>
          </a:ln>
        </p:spPr>
      </p:pic>
      <p:pic>
        <p:nvPicPr>
          <p:cNvPr id="10" name="Picture 9">
            <a:extLst>
              <a:ext uri="{FF2B5EF4-FFF2-40B4-BE49-F238E27FC236}">
                <a16:creationId xmlns:a16="http://schemas.microsoft.com/office/drawing/2014/main" id="{BF00D474-6534-3917-D4FB-A115A9765FF1}"/>
              </a:ext>
            </a:extLst>
          </p:cNvPr>
          <p:cNvPicPr>
            <a:picLocks noChangeAspect="1"/>
          </p:cNvPicPr>
          <p:nvPr/>
        </p:nvPicPr>
        <p:blipFill>
          <a:blip r:embed="rId4"/>
          <a:stretch>
            <a:fillRect/>
          </a:stretch>
        </p:blipFill>
        <p:spPr>
          <a:xfrm>
            <a:off x="7948246" y="3722077"/>
            <a:ext cx="1243744" cy="1718741"/>
          </a:xfrm>
          <a:prstGeom prst="rect">
            <a:avLst/>
          </a:prstGeom>
          <a:ln>
            <a:solidFill>
              <a:schemeClr val="tx2"/>
            </a:solidFill>
          </a:ln>
        </p:spPr>
      </p:pic>
      <p:pic>
        <p:nvPicPr>
          <p:cNvPr id="12" name="Picture 11">
            <a:extLst>
              <a:ext uri="{FF2B5EF4-FFF2-40B4-BE49-F238E27FC236}">
                <a16:creationId xmlns:a16="http://schemas.microsoft.com/office/drawing/2014/main" id="{B2F37EA4-4C4C-D0CA-3D47-0FD4BBD4DF66}"/>
              </a:ext>
            </a:extLst>
          </p:cNvPr>
          <p:cNvPicPr>
            <a:picLocks noChangeAspect="1"/>
          </p:cNvPicPr>
          <p:nvPr/>
        </p:nvPicPr>
        <p:blipFill>
          <a:blip r:embed="rId5"/>
          <a:stretch>
            <a:fillRect/>
          </a:stretch>
        </p:blipFill>
        <p:spPr>
          <a:xfrm>
            <a:off x="9302175" y="3722076"/>
            <a:ext cx="1194451" cy="859167"/>
          </a:xfrm>
          <a:prstGeom prst="rect">
            <a:avLst/>
          </a:prstGeom>
          <a:ln>
            <a:solidFill>
              <a:schemeClr val="tx2"/>
            </a:solidFill>
          </a:ln>
        </p:spPr>
      </p:pic>
      <p:pic>
        <p:nvPicPr>
          <p:cNvPr id="14" name="Picture 13">
            <a:extLst>
              <a:ext uri="{FF2B5EF4-FFF2-40B4-BE49-F238E27FC236}">
                <a16:creationId xmlns:a16="http://schemas.microsoft.com/office/drawing/2014/main" id="{20689FE7-3746-80FA-C74E-77416D4CDA32}"/>
              </a:ext>
            </a:extLst>
          </p:cNvPr>
          <p:cNvPicPr>
            <a:picLocks noChangeAspect="1"/>
          </p:cNvPicPr>
          <p:nvPr/>
        </p:nvPicPr>
        <p:blipFill>
          <a:blip r:embed="rId6"/>
          <a:stretch>
            <a:fillRect/>
          </a:stretch>
        </p:blipFill>
        <p:spPr>
          <a:xfrm>
            <a:off x="9903068" y="4637278"/>
            <a:ext cx="1194451" cy="803540"/>
          </a:xfrm>
          <a:prstGeom prst="rect">
            <a:avLst/>
          </a:prstGeom>
          <a:ln>
            <a:solidFill>
              <a:schemeClr val="tx2"/>
            </a:solidFill>
          </a:ln>
        </p:spPr>
      </p:pic>
    </p:spTree>
    <p:extLst>
      <p:ext uri="{BB962C8B-B14F-4D97-AF65-F5344CB8AC3E}">
        <p14:creationId xmlns:p14="http://schemas.microsoft.com/office/powerpoint/2010/main" val="3022010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5F2103-69DA-B873-B116-21DC72374D29}"/>
              </a:ext>
            </a:extLst>
          </p:cNvPr>
          <p:cNvPicPr>
            <a:picLocks noChangeAspect="1"/>
          </p:cNvPicPr>
          <p:nvPr/>
        </p:nvPicPr>
        <p:blipFill rotWithShape="1">
          <a:blip r:embed="rId2"/>
          <a:srcRect t="18125"/>
          <a:stretch/>
        </p:blipFill>
        <p:spPr>
          <a:xfrm>
            <a:off x="1821866" y="2063692"/>
            <a:ext cx="8117633" cy="4379704"/>
          </a:xfrm>
          <a:prstGeom prst="rect">
            <a:avLst/>
          </a:prstGeom>
        </p:spPr>
      </p:pic>
      <p:sp>
        <p:nvSpPr>
          <p:cNvPr id="3" name="TextBox 2">
            <a:extLst>
              <a:ext uri="{FF2B5EF4-FFF2-40B4-BE49-F238E27FC236}">
                <a16:creationId xmlns:a16="http://schemas.microsoft.com/office/drawing/2014/main" id="{F43094C5-91EE-3763-1FE4-E1CE8F815241}"/>
              </a:ext>
            </a:extLst>
          </p:cNvPr>
          <p:cNvSpPr txBox="1"/>
          <p:nvPr/>
        </p:nvSpPr>
        <p:spPr>
          <a:xfrm>
            <a:off x="1742266" y="937984"/>
            <a:ext cx="8707465" cy="660502"/>
          </a:xfrm>
          <a:prstGeom prst="rect">
            <a:avLst/>
          </a:prstGeom>
          <a:noFill/>
        </p:spPr>
        <p:txBody>
          <a:bodyPr wrap="square" rtlCol="0">
            <a:spAutoFit/>
          </a:bodyPr>
          <a:lstStyle/>
          <a:p>
            <a:pPr algn="ctr"/>
            <a:r>
              <a:rPr lang="en-US" sz="3692" b="1" dirty="0">
                <a:solidFill>
                  <a:srgbClr val="002060"/>
                </a:solidFill>
                <a:latin typeface="Cambria" panose="02040503050406030204" pitchFamily="18" charset="0"/>
                <a:ea typeface="Cambria" panose="02040503050406030204" pitchFamily="18" charset="0"/>
              </a:rPr>
              <a:t>Software – Morphology Resolution</a:t>
            </a:r>
            <a:endParaRPr lang="en-IE" sz="3692"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61850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88E2C3-3BF2-C507-D3BD-A5E59ECE422A}"/>
              </a:ext>
            </a:extLst>
          </p:cNvPr>
          <p:cNvSpPr txBox="1"/>
          <p:nvPr/>
        </p:nvSpPr>
        <p:spPr>
          <a:xfrm>
            <a:off x="1742266" y="937984"/>
            <a:ext cx="8707465" cy="660502"/>
          </a:xfrm>
          <a:prstGeom prst="rect">
            <a:avLst/>
          </a:prstGeom>
          <a:noFill/>
        </p:spPr>
        <p:txBody>
          <a:bodyPr wrap="square" rtlCol="0">
            <a:spAutoFit/>
          </a:bodyPr>
          <a:lstStyle/>
          <a:p>
            <a:pPr algn="ctr"/>
            <a:r>
              <a:rPr lang="en-US" sz="3692" b="1" dirty="0">
                <a:solidFill>
                  <a:srgbClr val="002060"/>
                </a:solidFill>
                <a:latin typeface="Cambria" panose="02040503050406030204" pitchFamily="18" charset="0"/>
                <a:ea typeface="Cambria" panose="02040503050406030204" pitchFamily="18" charset="0"/>
              </a:rPr>
              <a:t>Case Study - NIBRT</a:t>
            </a:r>
            <a:endParaRPr lang="en-IE" sz="3692" b="1" dirty="0">
              <a:solidFill>
                <a:srgbClr val="00206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2B480EA7-0DBF-C07B-1E78-54EFA88468FE}"/>
              </a:ext>
            </a:extLst>
          </p:cNvPr>
          <p:cNvSpPr txBox="1"/>
          <p:nvPr/>
        </p:nvSpPr>
        <p:spPr>
          <a:xfrm>
            <a:off x="167780" y="1598486"/>
            <a:ext cx="11786532" cy="1200329"/>
          </a:xfrm>
          <a:prstGeom prst="rect">
            <a:avLst/>
          </a:prstGeom>
          <a:noFill/>
          <a:ln>
            <a:solidFill>
              <a:schemeClr val="bg1"/>
            </a:solidFill>
          </a:ln>
        </p:spPr>
        <p:txBody>
          <a:bodyPr wrap="square" rtlCol="0">
            <a:spAutoFit/>
          </a:bodyPr>
          <a:lstStyle/>
          <a:p>
            <a:pPr algn="just"/>
            <a:r>
              <a:rPr lang="en-US" dirty="0"/>
              <a:t>Collaborative research with the National Institute for Bioprocessing Research and Training (NIBRT) of Ireland.</a:t>
            </a:r>
          </a:p>
          <a:p>
            <a:pPr algn="just"/>
            <a:endParaRPr lang="en-US" dirty="0"/>
          </a:p>
          <a:p>
            <a:pPr algn="just"/>
            <a:r>
              <a:rPr lang="en-US" dirty="0"/>
              <a:t>Periodic samples were taken over the course of CHO-EG2 cell cultures and analyzed using both an automated trypan blue based cell counter and the Canty </a:t>
            </a:r>
            <a:r>
              <a:rPr lang="en-US" dirty="0" err="1"/>
              <a:t>MiniCell</a:t>
            </a:r>
            <a:r>
              <a:rPr lang="en-US" dirty="0"/>
              <a:t>. </a:t>
            </a:r>
          </a:p>
        </p:txBody>
      </p:sp>
      <p:sp>
        <p:nvSpPr>
          <p:cNvPr id="5" name="TextBox 4">
            <a:extLst>
              <a:ext uri="{FF2B5EF4-FFF2-40B4-BE49-F238E27FC236}">
                <a16:creationId xmlns:a16="http://schemas.microsoft.com/office/drawing/2014/main" id="{EF256734-C582-A8BC-6DB1-D48C20A33E36}"/>
              </a:ext>
            </a:extLst>
          </p:cNvPr>
          <p:cNvSpPr txBox="1"/>
          <p:nvPr/>
        </p:nvSpPr>
        <p:spPr>
          <a:xfrm>
            <a:off x="167780" y="5587379"/>
            <a:ext cx="11786532" cy="464871"/>
          </a:xfrm>
          <a:prstGeom prst="rect">
            <a:avLst/>
          </a:prstGeom>
          <a:noFill/>
          <a:ln>
            <a:solidFill>
              <a:schemeClr val="bg1"/>
            </a:solidFill>
          </a:ln>
        </p:spPr>
        <p:txBody>
          <a:bodyPr wrap="square" rtlCol="0">
            <a:spAutoFit/>
          </a:bodyPr>
          <a:lstStyle/>
          <a:p>
            <a:pPr algn="just">
              <a:lnSpc>
                <a:spcPct val="150000"/>
              </a:lnSpc>
            </a:pPr>
            <a:r>
              <a:rPr lang="en-US" dirty="0"/>
              <a:t>In </a:t>
            </a:r>
            <a:r>
              <a:rPr lang="en-US" b="1" dirty="0">
                <a:solidFill>
                  <a:schemeClr val="accent1">
                    <a:lumMod val="50000"/>
                  </a:schemeClr>
                </a:solidFill>
              </a:rPr>
              <a:t>Cell Viability %, Cell Density</a:t>
            </a:r>
            <a:r>
              <a:rPr lang="en-US" dirty="0"/>
              <a:t>, Canty system gave </a:t>
            </a:r>
            <a:r>
              <a:rPr lang="en-US" b="1" dirty="0">
                <a:solidFill>
                  <a:schemeClr val="accent1">
                    <a:lumMod val="50000"/>
                  </a:schemeClr>
                </a:solidFill>
              </a:rPr>
              <a:t>comparable data </a:t>
            </a:r>
            <a:r>
              <a:rPr lang="en-US" dirty="0"/>
              <a:t>to that obtained from Trypan Blue dye exclusion assays.</a:t>
            </a:r>
          </a:p>
        </p:txBody>
      </p:sp>
      <p:pic>
        <p:nvPicPr>
          <p:cNvPr id="6" name="Picture 5">
            <a:extLst>
              <a:ext uri="{FF2B5EF4-FFF2-40B4-BE49-F238E27FC236}">
                <a16:creationId xmlns:a16="http://schemas.microsoft.com/office/drawing/2014/main" id="{17970B52-D719-AB7E-6C4E-2AC4BC52E972}"/>
              </a:ext>
            </a:extLst>
          </p:cNvPr>
          <p:cNvPicPr>
            <a:picLocks noChangeAspect="1"/>
          </p:cNvPicPr>
          <p:nvPr/>
        </p:nvPicPr>
        <p:blipFill>
          <a:blip r:embed="rId2"/>
          <a:stretch>
            <a:fillRect/>
          </a:stretch>
        </p:blipFill>
        <p:spPr>
          <a:xfrm>
            <a:off x="6936122" y="2798815"/>
            <a:ext cx="4210050" cy="2857500"/>
          </a:xfrm>
          <a:prstGeom prst="rect">
            <a:avLst/>
          </a:prstGeom>
        </p:spPr>
      </p:pic>
      <p:pic>
        <p:nvPicPr>
          <p:cNvPr id="8" name="Picture 7">
            <a:extLst>
              <a:ext uri="{FF2B5EF4-FFF2-40B4-BE49-F238E27FC236}">
                <a16:creationId xmlns:a16="http://schemas.microsoft.com/office/drawing/2014/main" id="{F77AF1A9-AA10-9F6D-E396-1D755B2D1243}"/>
              </a:ext>
            </a:extLst>
          </p:cNvPr>
          <p:cNvPicPr>
            <a:picLocks noChangeAspect="1"/>
          </p:cNvPicPr>
          <p:nvPr/>
        </p:nvPicPr>
        <p:blipFill>
          <a:blip r:embed="rId3"/>
          <a:stretch>
            <a:fillRect/>
          </a:stretch>
        </p:blipFill>
        <p:spPr>
          <a:xfrm>
            <a:off x="1270582" y="2798815"/>
            <a:ext cx="5276850" cy="2857500"/>
          </a:xfrm>
          <a:prstGeom prst="rect">
            <a:avLst/>
          </a:prstGeom>
        </p:spPr>
      </p:pic>
    </p:spTree>
    <p:extLst>
      <p:ext uri="{BB962C8B-B14F-4D97-AF65-F5344CB8AC3E}">
        <p14:creationId xmlns:p14="http://schemas.microsoft.com/office/powerpoint/2010/main" val="3796213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88E2C3-3BF2-C507-D3BD-A5E59ECE422A}"/>
              </a:ext>
            </a:extLst>
          </p:cNvPr>
          <p:cNvSpPr txBox="1"/>
          <p:nvPr/>
        </p:nvSpPr>
        <p:spPr>
          <a:xfrm>
            <a:off x="1742266" y="937984"/>
            <a:ext cx="8707465" cy="660502"/>
          </a:xfrm>
          <a:prstGeom prst="rect">
            <a:avLst/>
          </a:prstGeom>
          <a:noFill/>
        </p:spPr>
        <p:txBody>
          <a:bodyPr wrap="square" rtlCol="0">
            <a:spAutoFit/>
          </a:bodyPr>
          <a:lstStyle/>
          <a:p>
            <a:pPr algn="ctr"/>
            <a:r>
              <a:rPr lang="en-US" sz="3692" b="1" dirty="0">
                <a:solidFill>
                  <a:srgbClr val="002060"/>
                </a:solidFill>
                <a:latin typeface="Cambria" panose="02040503050406030204" pitchFamily="18" charset="0"/>
                <a:ea typeface="Cambria" panose="02040503050406030204" pitchFamily="18" charset="0"/>
              </a:rPr>
              <a:t>Case Study - NIBRT</a:t>
            </a:r>
            <a:endParaRPr lang="en-IE" sz="3692" b="1" dirty="0">
              <a:solidFill>
                <a:srgbClr val="00206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2B480EA7-0DBF-C07B-1E78-54EFA88468FE}"/>
              </a:ext>
            </a:extLst>
          </p:cNvPr>
          <p:cNvSpPr txBox="1"/>
          <p:nvPr/>
        </p:nvSpPr>
        <p:spPr>
          <a:xfrm>
            <a:off x="167780" y="1598486"/>
            <a:ext cx="11786532" cy="1200329"/>
          </a:xfrm>
          <a:prstGeom prst="rect">
            <a:avLst/>
          </a:prstGeom>
          <a:noFill/>
          <a:ln>
            <a:solidFill>
              <a:schemeClr val="bg1"/>
            </a:solidFill>
          </a:ln>
        </p:spPr>
        <p:txBody>
          <a:bodyPr wrap="square" rtlCol="0">
            <a:spAutoFit/>
          </a:bodyPr>
          <a:lstStyle/>
          <a:p>
            <a:pPr algn="just"/>
            <a:r>
              <a:rPr lang="en-US" dirty="0"/>
              <a:t>Collaborative research with the National Institute for Bioprocessing Research and Training (NIBRT) of Ireland.</a:t>
            </a:r>
          </a:p>
          <a:p>
            <a:pPr algn="just"/>
            <a:endParaRPr lang="en-US" dirty="0"/>
          </a:p>
          <a:p>
            <a:pPr algn="just"/>
            <a:r>
              <a:rPr lang="en-US" dirty="0"/>
              <a:t>Periodic samples were taken over the course of CHO-EG2 cell cultures and analyzed using both an automated trypan blue based cell counter and the Canty </a:t>
            </a:r>
            <a:r>
              <a:rPr lang="en-US" dirty="0" err="1"/>
              <a:t>MiniCell</a:t>
            </a:r>
            <a:r>
              <a:rPr lang="en-US" dirty="0"/>
              <a:t>.</a:t>
            </a:r>
          </a:p>
        </p:txBody>
      </p:sp>
      <p:sp>
        <p:nvSpPr>
          <p:cNvPr id="5" name="TextBox 4">
            <a:extLst>
              <a:ext uri="{FF2B5EF4-FFF2-40B4-BE49-F238E27FC236}">
                <a16:creationId xmlns:a16="http://schemas.microsoft.com/office/drawing/2014/main" id="{EF256734-C582-A8BC-6DB1-D48C20A33E36}"/>
              </a:ext>
            </a:extLst>
          </p:cNvPr>
          <p:cNvSpPr txBox="1"/>
          <p:nvPr/>
        </p:nvSpPr>
        <p:spPr>
          <a:xfrm>
            <a:off x="167780" y="5587379"/>
            <a:ext cx="11786532" cy="464871"/>
          </a:xfrm>
          <a:prstGeom prst="rect">
            <a:avLst/>
          </a:prstGeom>
          <a:noFill/>
          <a:ln>
            <a:solidFill>
              <a:schemeClr val="bg1"/>
            </a:solidFill>
          </a:ln>
        </p:spPr>
        <p:txBody>
          <a:bodyPr wrap="square" rtlCol="0">
            <a:spAutoFit/>
          </a:bodyPr>
          <a:lstStyle/>
          <a:p>
            <a:pPr algn="just">
              <a:lnSpc>
                <a:spcPct val="150000"/>
              </a:lnSpc>
            </a:pPr>
            <a:r>
              <a:rPr lang="en-US" dirty="0"/>
              <a:t>In </a:t>
            </a:r>
            <a:r>
              <a:rPr lang="en-US" b="1" dirty="0">
                <a:solidFill>
                  <a:schemeClr val="accent1">
                    <a:lumMod val="50000"/>
                  </a:schemeClr>
                </a:solidFill>
              </a:rPr>
              <a:t>Cell Viability %, Cell Density</a:t>
            </a:r>
            <a:r>
              <a:rPr lang="en-US" dirty="0"/>
              <a:t>, Canty system gave </a:t>
            </a:r>
            <a:r>
              <a:rPr lang="en-US" b="1" dirty="0">
                <a:solidFill>
                  <a:schemeClr val="accent1">
                    <a:lumMod val="50000"/>
                  </a:schemeClr>
                </a:solidFill>
              </a:rPr>
              <a:t>comparable data </a:t>
            </a:r>
            <a:r>
              <a:rPr lang="en-US" dirty="0"/>
              <a:t>to that obtained from Trypan Blue dye exclusion assays.</a:t>
            </a:r>
          </a:p>
        </p:txBody>
      </p:sp>
      <p:pic>
        <p:nvPicPr>
          <p:cNvPr id="4" name="Picture 3">
            <a:extLst>
              <a:ext uri="{FF2B5EF4-FFF2-40B4-BE49-F238E27FC236}">
                <a16:creationId xmlns:a16="http://schemas.microsoft.com/office/drawing/2014/main" id="{0CA41FCD-BABD-26C4-EC2C-A619D6A1E00F}"/>
              </a:ext>
            </a:extLst>
          </p:cNvPr>
          <p:cNvPicPr>
            <a:picLocks noChangeAspect="1"/>
          </p:cNvPicPr>
          <p:nvPr/>
        </p:nvPicPr>
        <p:blipFill>
          <a:blip r:embed="rId2"/>
          <a:stretch>
            <a:fillRect/>
          </a:stretch>
        </p:blipFill>
        <p:spPr>
          <a:xfrm>
            <a:off x="3738430" y="2857539"/>
            <a:ext cx="4038600" cy="2962275"/>
          </a:xfrm>
          <a:prstGeom prst="rect">
            <a:avLst/>
          </a:prstGeom>
        </p:spPr>
      </p:pic>
    </p:spTree>
    <p:extLst>
      <p:ext uri="{BB962C8B-B14F-4D97-AF65-F5344CB8AC3E}">
        <p14:creationId xmlns:p14="http://schemas.microsoft.com/office/powerpoint/2010/main" val="1527815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382BE7-F115-83DB-7ADB-D59F2B232D05}"/>
              </a:ext>
            </a:extLst>
          </p:cNvPr>
          <p:cNvSpPr txBox="1"/>
          <p:nvPr/>
        </p:nvSpPr>
        <p:spPr>
          <a:xfrm>
            <a:off x="1421107" y="2160942"/>
            <a:ext cx="9349785" cy="3693319"/>
          </a:xfrm>
          <a:prstGeom prst="rect">
            <a:avLst/>
          </a:prstGeom>
          <a:noFill/>
        </p:spPr>
        <p:txBody>
          <a:bodyPr wrap="square" rtlCol="0">
            <a:spAutoFit/>
          </a:bodyPr>
          <a:lstStyle/>
          <a:p>
            <a:r>
              <a:rPr lang="en-US" dirty="0"/>
              <a:t>The assay of cell cultures for viability counts is a crucial measurement to determine the health of a culture overall.</a:t>
            </a:r>
          </a:p>
          <a:p>
            <a:endParaRPr lang="en-US" dirty="0"/>
          </a:p>
          <a:p>
            <a:endParaRPr lang="en-US" dirty="0"/>
          </a:p>
          <a:p>
            <a:r>
              <a:rPr lang="en-US" dirty="0"/>
              <a:t>Cell viability counts are employed for a range of applications:</a:t>
            </a:r>
          </a:p>
          <a:p>
            <a:endParaRPr lang="en-US" dirty="0"/>
          </a:p>
          <a:p>
            <a:pPr marL="685817" lvl="1" indent="-263776">
              <a:buFont typeface="Arial" panose="020B0604020202020204" pitchFamily="34" charset="0"/>
              <a:buChar char="•"/>
            </a:pPr>
            <a:r>
              <a:rPr lang="en-US" dirty="0"/>
              <a:t>In the screening of compounds to determine the effect of test molecules on cell proliferation.</a:t>
            </a:r>
          </a:p>
          <a:p>
            <a:pPr marL="685817" lvl="1" indent="-263776">
              <a:buFont typeface="Arial" panose="020B0604020202020204" pitchFamily="34" charset="0"/>
              <a:buChar char="•"/>
            </a:pPr>
            <a:endParaRPr lang="en-US" dirty="0"/>
          </a:p>
          <a:p>
            <a:pPr marL="685817" lvl="1" indent="-263776">
              <a:buFont typeface="Arial" panose="020B0604020202020204" pitchFamily="34" charset="0"/>
              <a:buChar char="•"/>
            </a:pPr>
            <a:r>
              <a:rPr lang="en-US" dirty="0"/>
              <a:t>Demonstrating direct cytotoxic effects of agents that will induce cell death.</a:t>
            </a:r>
          </a:p>
          <a:p>
            <a:pPr marL="685817" lvl="1" indent="-263776">
              <a:buFont typeface="Arial" panose="020B0604020202020204" pitchFamily="34" charset="0"/>
              <a:buChar char="•"/>
            </a:pPr>
            <a:endParaRPr lang="en-US" dirty="0"/>
          </a:p>
          <a:p>
            <a:pPr marL="685817" lvl="1" indent="-263776">
              <a:buFont typeface="Arial" panose="020B0604020202020204" pitchFamily="34" charset="0"/>
              <a:buChar char="•"/>
            </a:pPr>
            <a:r>
              <a:rPr lang="en-US" dirty="0"/>
              <a:t>Determination what steps need to be taken in biopharmaceutical cell culture applications.</a:t>
            </a:r>
          </a:p>
          <a:p>
            <a:pPr marL="263776" indent="-263776">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FF1B33D8-205E-FAB3-5E38-42044CF88D88}"/>
              </a:ext>
            </a:extLst>
          </p:cNvPr>
          <p:cNvSpPr txBox="1"/>
          <p:nvPr/>
        </p:nvSpPr>
        <p:spPr>
          <a:xfrm>
            <a:off x="3634154" y="1184351"/>
            <a:ext cx="4923692" cy="660502"/>
          </a:xfrm>
          <a:prstGeom prst="rect">
            <a:avLst/>
          </a:prstGeom>
          <a:noFill/>
        </p:spPr>
        <p:txBody>
          <a:bodyPr wrap="square" rtlCol="0">
            <a:spAutoFit/>
          </a:bodyPr>
          <a:lstStyle/>
          <a:p>
            <a:pPr algn="ctr"/>
            <a:r>
              <a:rPr lang="en-US" sz="3692" b="1" dirty="0">
                <a:solidFill>
                  <a:srgbClr val="002060"/>
                </a:solidFill>
                <a:latin typeface="Cambria" panose="02040503050406030204" pitchFamily="18" charset="0"/>
                <a:ea typeface="Cambria" panose="02040503050406030204" pitchFamily="18" charset="0"/>
              </a:rPr>
              <a:t>Cell Viability Analysis</a:t>
            </a:r>
            <a:endParaRPr lang="en-IE" sz="3692"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86356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200BD4-8682-163B-7D9E-3599FFE050C4}"/>
              </a:ext>
            </a:extLst>
          </p:cNvPr>
          <p:cNvSpPr txBox="1"/>
          <p:nvPr/>
        </p:nvSpPr>
        <p:spPr>
          <a:xfrm>
            <a:off x="524234" y="1674381"/>
            <a:ext cx="6992302" cy="4124206"/>
          </a:xfrm>
          <a:prstGeom prst="rect">
            <a:avLst/>
          </a:prstGeom>
          <a:noFill/>
        </p:spPr>
        <p:txBody>
          <a:bodyPr wrap="square" rtlCol="0">
            <a:spAutoFit/>
          </a:bodyPr>
          <a:lstStyle/>
          <a:p>
            <a:r>
              <a:rPr lang="en-US" sz="1600" u="sng" dirty="0">
                <a:solidFill>
                  <a:srgbClr val="002060"/>
                </a:solidFill>
              </a:rPr>
              <a:t>Current Method: Flow Cytometry </a:t>
            </a:r>
          </a:p>
          <a:p>
            <a:pPr marL="263776" indent="-263776">
              <a:buFont typeface="Arial" panose="020B0604020202020204" pitchFamily="34" charset="0"/>
              <a:buChar char="•"/>
            </a:pPr>
            <a:r>
              <a:rPr lang="en-US" sz="1600" dirty="0"/>
              <a:t>Rapid multiple laser analysis of single cells in solution for visible light scattering.</a:t>
            </a:r>
          </a:p>
          <a:p>
            <a:pPr marL="263776" indent="-263776">
              <a:buFont typeface="Arial" panose="020B0604020202020204" pitchFamily="34" charset="0"/>
              <a:buChar char="•"/>
            </a:pPr>
            <a:endParaRPr lang="en-US" sz="1600" dirty="0"/>
          </a:p>
          <a:p>
            <a:pPr marL="263776" indent="-263776">
              <a:buFont typeface="Arial" panose="020B0604020202020204" pitchFamily="34" charset="0"/>
              <a:buChar char="•"/>
            </a:pPr>
            <a:r>
              <a:rPr lang="en-US" sz="1600" dirty="0"/>
              <a:t>Visible light scatter measured in forward direction for shape and  at 90° for granularity.</a:t>
            </a:r>
          </a:p>
          <a:p>
            <a:pPr marL="263776" indent="-263776">
              <a:buFont typeface="Arial" panose="020B0604020202020204" pitchFamily="34" charset="0"/>
              <a:buChar char="•"/>
            </a:pPr>
            <a:endParaRPr lang="en-US" sz="1600" dirty="0"/>
          </a:p>
          <a:p>
            <a:pPr marL="263776" indent="-263776">
              <a:buFont typeface="Arial" panose="020B0604020202020204" pitchFamily="34" charset="0"/>
              <a:buChar char="•"/>
            </a:pPr>
            <a:r>
              <a:rPr lang="en-US" sz="1600" dirty="0"/>
              <a:t>Coupled with fluorescence analysis for parameters other than size/shape.</a:t>
            </a:r>
          </a:p>
          <a:p>
            <a:pPr marL="263776" indent="-263776">
              <a:buFont typeface="Arial" panose="020B0604020202020204" pitchFamily="34" charset="0"/>
              <a:buChar char="•"/>
            </a:pPr>
            <a:endParaRPr lang="en-US" sz="1600" dirty="0"/>
          </a:p>
          <a:p>
            <a:r>
              <a:rPr lang="en-US" sz="1600" u="sng" dirty="0">
                <a:solidFill>
                  <a:srgbClr val="002060"/>
                </a:solidFill>
              </a:rPr>
              <a:t>Current Method: Exclusion Dyes</a:t>
            </a:r>
          </a:p>
          <a:p>
            <a:pPr marL="263776" indent="-263776">
              <a:buFont typeface="Arial" panose="020B0604020202020204" pitchFamily="34" charset="0"/>
              <a:buChar char="•"/>
            </a:pPr>
            <a:r>
              <a:rPr lang="en-US" sz="1600" dirty="0"/>
              <a:t>Dyes that are excluded from the cell (Propidium iodide, DAPI)</a:t>
            </a:r>
          </a:p>
          <a:p>
            <a:pPr marL="263776" indent="-263776">
              <a:buFont typeface="Arial" panose="020B0604020202020204" pitchFamily="34" charset="0"/>
              <a:buChar char="•"/>
            </a:pPr>
            <a:endParaRPr lang="en-US" sz="1600" dirty="0"/>
          </a:p>
          <a:p>
            <a:pPr marL="263776" indent="-263776" algn="just">
              <a:buFont typeface="Arial" panose="020B0604020202020204" pitchFamily="34" charset="0"/>
              <a:buChar char="•"/>
            </a:pPr>
            <a:r>
              <a:rPr lang="en-US" sz="1600" dirty="0"/>
              <a:t>Dyes that bind amines within cell to indicate a compromised cell membrane (trypan blue).</a:t>
            </a:r>
          </a:p>
          <a:p>
            <a:pPr marL="263776" indent="-263776">
              <a:buFont typeface="Arial" panose="020B0604020202020204" pitchFamily="34" charset="0"/>
              <a:buChar char="•"/>
            </a:pPr>
            <a:endParaRPr lang="en-US" sz="1600" dirty="0"/>
          </a:p>
          <a:p>
            <a:pPr marL="263776" indent="-263776">
              <a:buFont typeface="Arial" panose="020B0604020202020204" pitchFamily="34" charset="0"/>
              <a:buChar char="•"/>
            </a:pPr>
            <a:r>
              <a:rPr lang="en-US" sz="1600" dirty="0"/>
              <a:t>Used with a hemocytometer or an automated system for counts.</a:t>
            </a:r>
          </a:p>
          <a:p>
            <a:pPr marL="263776" indent="-263776">
              <a:buFont typeface="Arial" panose="020B0604020202020204" pitchFamily="34" charset="0"/>
              <a:buChar char="•"/>
            </a:pPr>
            <a:endParaRPr lang="en-US" sz="1600" dirty="0"/>
          </a:p>
        </p:txBody>
      </p:sp>
      <p:sp>
        <p:nvSpPr>
          <p:cNvPr id="3" name="TextBox 2">
            <a:extLst>
              <a:ext uri="{FF2B5EF4-FFF2-40B4-BE49-F238E27FC236}">
                <a16:creationId xmlns:a16="http://schemas.microsoft.com/office/drawing/2014/main" id="{FFCB2A23-409A-59E7-6857-335FD254996A}"/>
              </a:ext>
            </a:extLst>
          </p:cNvPr>
          <p:cNvSpPr txBox="1"/>
          <p:nvPr/>
        </p:nvSpPr>
        <p:spPr>
          <a:xfrm>
            <a:off x="3442312" y="1092071"/>
            <a:ext cx="4923692" cy="660502"/>
          </a:xfrm>
          <a:prstGeom prst="rect">
            <a:avLst/>
          </a:prstGeom>
          <a:noFill/>
        </p:spPr>
        <p:txBody>
          <a:bodyPr wrap="square" rtlCol="0">
            <a:spAutoFit/>
          </a:bodyPr>
          <a:lstStyle/>
          <a:p>
            <a:pPr algn="ctr"/>
            <a:r>
              <a:rPr lang="en-US" sz="3692" b="1" dirty="0">
                <a:solidFill>
                  <a:srgbClr val="002060"/>
                </a:solidFill>
                <a:latin typeface="Cambria" panose="02040503050406030204" pitchFamily="18" charset="0"/>
                <a:ea typeface="Cambria" panose="02040503050406030204" pitchFamily="18" charset="0"/>
              </a:rPr>
              <a:t>Cell Viability Analysis</a:t>
            </a:r>
            <a:endParaRPr lang="en-IE" sz="3692" b="1" dirty="0">
              <a:solidFill>
                <a:srgbClr val="00206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88502CAF-16A2-C5EC-B834-7ADD92C776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9729" y="3959593"/>
            <a:ext cx="3432308" cy="1806336"/>
          </a:xfrm>
          <a:prstGeom prst="rect">
            <a:avLst/>
          </a:prstGeom>
          <a:ln w="38100">
            <a:solidFill>
              <a:schemeClr val="accent1">
                <a:lumMod val="50000"/>
              </a:schemeClr>
            </a:solidFill>
          </a:ln>
        </p:spPr>
      </p:pic>
    </p:spTree>
    <p:extLst>
      <p:ext uri="{BB962C8B-B14F-4D97-AF65-F5344CB8AC3E}">
        <p14:creationId xmlns:p14="http://schemas.microsoft.com/office/powerpoint/2010/main" val="3905591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D8F9B6-5059-6A8A-7374-B8526C88649E}"/>
              </a:ext>
            </a:extLst>
          </p:cNvPr>
          <p:cNvSpPr txBox="1"/>
          <p:nvPr/>
        </p:nvSpPr>
        <p:spPr>
          <a:xfrm>
            <a:off x="3070678" y="1024959"/>
            <a:ext cx="6050643" cy="660502"/>
          </a:xfrm>
          <a:prstGeom prst="rect">
            <a:avLst/>
          </a:prstGeom>
          <a:noFill/>
        </p:spPr>
        <p:txBody>
          <a:bodyPr wrap="square" rtlCol="0">
            <a:spAutoFit/>
          </a:bodyPr>
          <a:lstStyle/>
          <a:p>
            <a:pPr algn="ctr"/>
            <a:r>
              <a:rPr lang="en-US" sz="3692" b="1" dirty="0">
                <a:solidFill>
                  <a:srgbClr val="002060"/>
                </a:solidFill>
                <a:latin typeface="Cambria" panose="02040503050406030204" pitchFamily="18" charset="0"/>
                <a:ea typeface="Cambria" panose="02040503050406030204" pitchFamily="18" charset="0"/>
              </a:rPr>
              <a:t>Dynamic Imaging Analysis</a:t>
            </a:r>
            <a:endParaRPr lang="en-IE" sz="3692" b="1" dirty="0">
              <a:solidFill>
                <a:srgbClr val="00206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856AC1A5-B0BB-9A61-5C4C-563AF2B859BD}"/>
              </a:ext>
            </a:extLst>
          </p:cNvPr>
          <p:cNvSpPr txBox="1"/>
          <p:nvPr/>
        </p:nvSpPr>
        <p:spPr>
          <a:xfrm>
            <a:off x="1256249" y="1870745"/>
            <a:ext cx="9679499" cy="3785652"/>
          </a:xfrm>
          <a:prstGeom prst="rect">
            <a:avLst/>
          </a:prstGeom>
          <a:noFill/>
        </p:spPr>
        <p:txBody>
          <a:bodyPr wrap="square" rtlCol="0">
            <a:spAutoFit/>
          </a:bodyPr>
          <a:lstStyle/>
          <a:p>
            <a:r>
              <a:rPr lang="en-IE" sz="2400" dirty="0"/>
              <a:t>JM Canty’s vision based technique works on the basic principle of presenting the product between a high intensity light source and a microscopic camera.</a:t>
            </a:r>
          </a:p>
          <a:p>
            <a:endParaRPr lang="en-IE" sz="2400" dirty="0"/>
          </a:p>
          <a:p>
            <a:r>
              <a:rPr lang="en-IE" sz="2400" dirty="0"/>
              <a:t>The captured images are sent to the </a:t>
            </a:r>
            <a:r>
              <a:rPr lang="en-IE" sz="2400" dirty="0" err="1"/>
              <a:t>CantyVision</a:t>
            </a:r>
            <a:r>
              <a:rPr lang="en-IE" sz="2400" dirty="0"/>
              <a:t> Intelligent Analysis (CVIA) software suite for cell detection and analysis. Multiple size and shape parameters are detected for every imaged cell including cell diameter, radius, area, volume, nucleus size, circularity and intensity.</a:t>
            </a:r>
          </a:p>
          <a:p>
            <a:endParaRPr lang="en-IE" sz="2400" dirty="0"/>
          </a:p>
          <a:p>
            <a:r>
              <a:rPr lang="en-IE" sz="2400" dirty="0"/>
              <a:t>The software outputs cell viability, concentration and detailed size and shape data.</a:t>
            </a:r>
          </a:p>
        </p:txBody>
      </p:sp>
    </p:spTree>
    <p:extLst>
      <p:ext uri="{BB962C8B-B14F-4D97-AF65-F5344CB8AC3E}">
        <p14:creationId xmlns:p14="http://schemas.microsoft.com/office/powerpoint/2010/main" val="3463325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FB0EB8-503B-2611-0511-D51AA4B224C0}"/>
              </a:ext>
            </a:extLst>
          </p:cNvPr>
          <p:cNvSpPr txBox="1"/>
          <p:nvPr/>
        </p:nvSpPr>
        <p:spPr>
          <a:xfrm>
            <a:off x="947958" y="1952196"/>
            <a:ext cx="5066950"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t>Bright even lighting allows for cells to be easily detected, measured and classified.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a:t>Pulsed LED synced to camera allows for bright transmitted light microscopy without heat.</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Advanced flow-cell dynamics allow cells to be imaged in high resolution with exceptional focus quality.</a:t>
            </a:r>
          </a:p>
        </p:txBody>
      </p:sp>
      <p:pic>
        <p:nvPicPr>
          <p:cNvPr id="4" name="Picture 3">
            <a:extLst>
              <a:ext uri="{FF2B5EF4-FFF2-40B4-BE49-F238E27FC236}">
                <a16:creationId xmlns:a16="http://schemas.microsoft.com/office/drawing/2014/main" id="{9E326F89-DB23-6148-E0F2-48CD1D3159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9788" y="3845022"/>
            <a:ext cx="4613933" cy="2441614"/>
          </a:xfrm>
          <a:prstGeom prst="rect">
            <a:avLst/>
          </a:prstGeom>
          <a:ln w="38100">
            <a:solidFill>
              <a:schemeClr val="accent1">
                <a:lumMod val="50000"/>
              </a:schemeClr>
            </a:solidFill>
          </a:ln>
        </p:spPr>
      </p:pic>
      <p:sp>
        <p:nvSpPr>
          <p:cNvPr id="5" name="TextBox 4">
            <a:extLst>
              <a:ext uri="{FF2B5EF4-FFF2-40B4-BE49-F238E27FC236}">
                <a16:creationId xmlns:a16="http://schemas.microsoft.com/office/drawing/2014/main" id="{D43E274C-3207-F63A-61FF-3810C3638A60}"/>
              </a:ext>
            </a:extLst>
          </p:cNvPr>
          <p:cNvSpPr txBox="1"/>
          <p:nvPr/>
        </p:nvSpPr>
        <p:spPr>
          <a:xfrm>
            <a:off x="3070678" y="1024959"/>
            <a:ext cx="6050643" cy="660502"/>
          </a:xfrm>
          <a:prstGeom prst="rect">
            <a:avLst/>
          </a:prstGeom>
          <a:noFill/>
        </p:spPr>
        <p:txBody>
          <a:bodyPr wrap="square" rtlCol="0">
            <a:spAutoFit/>
          </a:bodyPr>
          <a:lstStyle/>
          <a:p>
            <a:pPr algn="ctr"/>
            <a:r>
              <a:rPr lang="en-US" sz="3692" b="1" dirty="0">
                <a:solidFill>
                  <a:srgbClr val="002060"/>
                </a:solidFill>
                <a:latin typeface="Cambria" panose="02040503050406030204" pitchFamily="18" charset="0"/>
                <a:ea typeface="Cambria" panose="02040503050406030204" pitchFamily="18" charset="0"/>
              </a:rPr>
              <a:t>Dynamic Imaging Analysis</a:t>
            </a:r>
            <a:endParaRPr lang="en-IE" sz="3692" b="1" dirty="0">
              <a:solidFill>
                <a:srgbClr val="002060"/>
              </a:solidFill>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267D2A32-E6E6-715B-782E-7044C06568AF}"/>
              </a:ext>
            </a:extLst>
          </p:cNvPr>
          <p:cNvPicPr>
            <a:picLocks noChangeAspect="1"/>
          </p:cNvPicPr>
          <p:nvPr/>
        </p:nvPicPr>
        <p:blipFill>
          <a:blip r:embed="rId3"/>
          <a:stretch>
            <a:fillRect/>
          </a:stretch>
        </p:blipFill>
        <p:spPr>
          <a:xfrm>
            <a:off x="7197970" y="1631308"/>
            <a:ext cx="3541868" cy="2146000"/>
          </a:xfrm>
          <a:prstGeom prst="rect">
            <a:avLst/>
          </a:prstGeom>
        </p:spPr>
      </p:pic>
    </p:spTree>
    <p:extLst>
      <p:ext uri="{BB962C8B-B14F-4D97-AF65-F5344CB8AC3E}">
        <p14:creationId xmlns:p14="http://schemas.microsoft.com/office/powerpoint/2010/main" val="2364462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EF86FD-FE03-BF1C-0626-B187881F1E70}"/>
              </a:ext>
            </a:extLst>
          </p:cNvPr>
          <p:cNvSpPr txBox="1"/>
          <p:nvPr/>
        </p:nvSpPr>
        <p:spPr>
          <a:xfrm>
            <a:off x="1742267" y="1008181"/>
            <a:ext cx="8707465" cy="660502"/>
          </a:xfrm>
          <a:prstGeom prst="rect">
            <a:avLst/>
          </a:prstGeom>
          <a:noFill/>
        </p:spPr>
        <p:txBody>
          <a:bodyPr wrap="square" rtlCol="0">
            <a:spAutoFit/>
          </a:bodyPr>
          <a:lstStyle/>
          <a:p>
            <a:pPr algn="ctr"/>
            <a:r>
              <a:rPr lang="en-US" sz="3692" b="1" dirty="0">
                <a:solidFill>
                  <a:srgbClr val="002060"/>
                </a:solidFill>
                <a:latin typeface="Cambria" panose="02040503050406030204" pitchFamily="18" charset="0"/>
                <a:ea typeface="Cambria" panose="02040503050406030204" pitchFamily="18" charset="0"/>
              </a:rPr>
              <a:t>Hardware</a:t>
            </a:r>
            <a:endParaRPr lang="en-IE" sz="3692" b="1" dirty="0">
              <a:solidFill>
                <a:srgbClr val="002060"/>
              </a:solidFill>
              <a:latin typeface="Cambria" panose="02040503050406030204" pitchFamily="18" charset="0"/>
              <a:ea typeface="Cambria" panose="02040503050406030204" pitchFamily="18" charset="0"/>
            </a:endParaRPr>
          </a:p>
        </p:txBody>
      </p:sp>
      <p:sp>
        <p:nvSpPr>
          <p:cNvPr id="4" name="Freeform: Shape 3">
            <a:extLst>
              <a:ext uri="{FF2B5EF4-FFF2-40B4-BE49-F238E27FC236}">
                <a16:creationId xmlns:a16="http://schemas.microsoft.com/office/drawing/2014/main" id="{B70A61A8-7539-AC9D-26B4-E342EB3EF21E}"/>
              </a:ext>
            </a:extLst>
          </p:cNvPr>
          <p:cNvSpPr/>
          <p:nvPr/>
        </p:nvSpPr>
        <p:spPr>
          <a:xfrm>
            <a:off x="8140237" y="2393397"/>
            <a:ext cx="3931500" cy="3456422"/>
          </a:xfrm>
          <a:custGeom>
            <a:avLst/>
            <a:gdLst>
              <a:gd name="connsiteX0" fmla="*/ 0 w 5060272"/>
              <a:gd name="connsiteY0" fmla="*/ 0 h 4483223"/>
              <a:gd name="connsiteX1" fmla="*/ 79899 w 5060272"/>
              <a:gd name="connsiteY1" fmla="*/ 2272684 h 4483223"/>
              <a:gd name="connsiteX2" fmla="*/ 1660125 w 5060272"/>
              <a:gd name="connsiteY2" fmla="*/ 2263806 h 4483223"/>
              <a:gd name="connsiteX3" fmla="*/ 1713391 w 5060272"/>
              <a:gd name="connsiteY3" fmla="*/ 2379216 h 4483223"/>
              <a:gd name="connsiteX4" fmla="*/ 1642369 w 5060272"/>
              <a:gd name="connsiteY4" fmla="*/ 2441359 h 4483223"/>
              <a:gd name="connsiteX5" fmla="*/ 1518082 w 5060272"/>
              <a:gd name="connsiteY5" fmla="*/ 3977196 h 4483223"/>
              <a:gd name="connsiteX6" fmla="*/ 1411550 w 5060272"/>
              <a:gd name="connsiteY6" fmla="*/ 4101484 h 4483223"/>
              <a:gd name="connsiteX7" fmla="*/ 3089430 w 5060272"/>
              <a:gd name="connsiteY7" fmla="*/ 4483223 h 4483223"/>
              <a:gd name="connsiteX8" fmla="*/ 3551068 w 5060272"/>
              <a:gd name="connsiteY8" fmla="*/ 3639845 h 4483223"/>
              <a:gd name="connsiteX9" fmla="*/ 3604334 w 5060272"/>
              <a:gd name="connsiteY9" fmla="*/ 3746377 h 4483223"/>
              <a:gd name="connsiteX10" fmla="*/ 3657600 w 5060272"/>
              <a:gd name="connsiteY10" fmla="*/ 3808521 h 4483223"/>
              <a:gd name="connsiteX11" fmla="*/ 3764132 w 5060272"/>
              <a:gd name="connsiteY11" fmla="*/ 3852909 h 4483223"/>
              <a:gd name="connsiteX12" fmla="*/ 3870665 w 5060272"/>
              <a:gd name="connsiteY12" fmla="*/ 3870664 h 4483223"/>
              <a:gd name="connsiteX13" fmla="*/ 3977197 w 5060272"/>
              <a:gd name="connsiteY13" fmla="*/ 3879542 h 4483223"/>
              <a:gd name="connsiteX14" fmla="*/ 4065973 w 5060272"/>
              <a:gd name="connsiteY14" fmla="*/ 3879542 h 4483223"/>
              <a:gd name="connsiteX15" fmla="*/ 4234649 w 5060272"/>
              <a:gd name="connsiteY15" fmla="*/ 4083728 h 4483223"/>
              <a:gd name="connsiteX16" fmla="*/ 4643022 w 5060272"/>
              <a:gd name="connsiteY16" fmla="*/ 4163627 h 4483223"/>
              <a:gd name="connsiteX17" fmla="*/ 4856086 w 5060272"/>
              <a:gd name="connsiteY17" fmla="*/ 4057095 h 4483223"/>
              <a:gd name="connsiteX18" fmla="*/ 5024762 w 5060272"/>
              <a:gd name="connsiteY18" fmla="*/ 3373515 h 4483223"/>
              <a:gd name="connsiteX19" fmla="*/ 5060272 w 5060272"/>
              <a:gd name="connsiteY19" fmla="*/ 2849732 h 4483223"/>
              <a:gd name="connsiteX20" fmla="*/ 4607511 w 5060272"/>
              <a:gd name="connsiteY20" fmla="*/ 2778711 h 4483223"/>
              <a:gd name="connsiteX21" fmla="*/ 4660777 w 5060272"/>
              <a:gd name="connsiteY21" fmla="*/ 2689934 h 4483223"/>
              <a:gd name="connsiteX22" fmla="*/ 4678532 w 5060272"/>
              <a:gd name="connsiteY22" fmla="*/ 2627790 h 4483223"/>
              <a:gd name="connsiteX23" fmla="*/ 4678532 w 5060272"/>
              <a:gd name="connsiteY23" fmla="*/ 2574524 h 4483223"/>
              <a:gd name="connsiteX24" fmla="*/ 4678532 w 5060272"/>
              <a:gd name="connsiteY24" fmla="*/ 2503503 h 4483223"/>
              <a:gd name="connsiteX25" fmla="*/ 4660777 w 5060272"/>
              <a:gd name="connsiteY25" fmla="*/ 2423604 h 4483223"/>
              <a:gd name="connsiteX26" fmla="*/ 4944863 w 5060272"/>
              <a:gd name="connsiteY26" fmla="*/ 1908699 h 4483223"/>
              <a:gd name="connsiteX27" fmla="*/ 4935985 w 5060272"/>
              <a:gd name="connsiteY27" fmla="*/ 1811045 h 4483223"/>
              <a:gd name="connsiteX28" fmla="*/ 4918230 w 5060272"/>
              <a:gd name="connsiteY28" fmla="*/ 1748901 h 4483223"/>
              <a:gd name="connsiteX29" fmla="*/ 4873841 w 5060272"/>
              <a:gd name="connsiteY29" fmla="*/ 1695635 h 4483223"/>
              <a:gd name="connsiteX30" fmla="*/ 4749554 w 5060272"/>
              <a:gd name="connsiteY30" fmla="*/ 1651247 h 4483223"/>
              <a:gd name="connsiteX31" fmla="*/ 4660777 w 5060272"/>
              <a:gd name="connsiteY31" fmla="*/ 1642369 h 4483223"/>
              <a:gd name="connsiteX32" fmla="*/ 4527612 w 5060272"/>
              <a:gd name="connsiteY32" fmla="*/ 1677880 h 4483223"/>
              <a:gd name="connsiteX33" fmla="*/ 4199138 w 5060272"/>
              <a:gd name="connsiteY33" fmla="*/ 2166152 h 4483223"/>
              <a:gd name="connsiteX34" fmla="*/ 4136995 w 5060272"/>
              <a:gd name="connsiteY34" fmla="*/ 2166152 h 4483223"/>
              <a:gd name="connsiteX35" fmla="*/ 4065973 w 5060272"/>
              <a:gd name="connsiteY35" fmla="*/ 2201662 h 4483223"/>
              <a:gd name="connsiteX36" fmla="*/ 4030463 w 5060272"/>
              <a:gd name="connsiteY36" fmla="*/ 2246051 h 4483223"/>
              <a:gd name="connsiteX37" fmla="*/ 4021585 w 5060272"/>
              <a:gd name="connsiteY37" fmla="*/ 2104008 h 4483223"/>
              <a:gd name="connsiteX38" fmla="*/ 3968319 w 5060272"/>
              <a:gd name="connsiteY38" fmla="*/ 2077375 h 4483223"/>
              <a:gd name="connsiteX39" fmla="*/ 3941686 w 5060272"/>
              <a:gd name="connsiteY39" fmla="*/ 1793289 h 4483223"/>
              <a:gd name="connsiteX40" fmla="*/ 2814222 w 5060272"/>
              <a:gd name="connsiteY40" fmla="*/ 1633491 h 4483223"/>
              <a:gd name="connsiteX41" fmla="*/ 2796466 w 5060272"/>
              <a:gd name="connsiteY41" fmla="*/ 0 h 4483223"/>
              <a:gd name="connsiteX42" fmla="*/ 0 w 5060272"/>
              <a:gd name="connsiteY42" fmla="*/ 0 h 448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60272" h="4483223">
                <a:moveTo>
                  <a:pt x="0" y="0"/>
                </a:moveTo>
                <a:lnTo>
                  <a:pt x="79899" y="2272684"/>
                </a:lnTo>
                <a:lnTo>
                  <a:pt x="1660125" y="2263806"/>
                </a:lnTo>
                <a:lnTo>
                  <a:pt x="1713391" y="2379216"/>
                </a:lnTo>
                <a:lnTo>
                  <a:pt x="1642369" y="2441359"/>
                </a:lnTo>
                <a:lnTo>
                  <a:pt x="1518082" y="3977196"/>
                </a:lnTo>
                <a:lnTo>
                  <a:pt x="1411550" y="4101484"/>
                </a:lnTo>
                <a:lnTo>
                  <a:pt x="3089430" y="4483223"/>
                </a:lnTo>
                <a:lnTo>
                  <a:pt x="3551068" y="3639845"/>
                </a:lnTo>
                <a:lnTo>
                  <a:pt x="3604334" y="3746377"/>
                </a:lnTo>
                <a:lnTo>
                  <a:pt x="3657600" y="3808521"/>
                </a:lnTo>
                <a:lnTo>
                  <a:pt x="3764132" y="3852909"/>
                </a:lnTo>
                <a:lnTo>
                  <a:pt x="3870665" y="3870664"/>
                </a:lnTo>
                <a:lnTo>
                  <a:pt x="3977197" y="3879542"/>
                </a:lnTo>
                <a:lnTo>
                  <a:pt x="4065973" y="3879542"/>
                </a:lnTo>
                <a:lnTo>
                  <a:pt x="4234649" y="4083728"/>
                </a:lnTo>
                <a:lnTo>
                  <a:pt x="4643022" y="4163627"/>
                </a:lnTo>
                <a:lnTo>
                  <a:pt x="4856086" y="4057095"/>
                </a:lnTo>
                <a:lnTo>
                  <a:pt x="5024762" y="3373515"/>
                </a:lnTo>
                <a:lnTo>
                  <a:pt x="5060272" y="2849732"/>
                </a:lnTo>
                <a:lnTo>
                  <a:pt x="4607511" y="2778711"/>
                </a:lnTo>
                <a:lnTo>
                  <a:pt x="4660777" y="2689934"/>
                </a:lnTo>
                <a:lnTo>
                  <a:pt x="4678532" y="2627790"/>
                </a:lnTo>
                <a:lnTo>
                  <a:pt x="4678532" y="2574524"/>
                </a:lnTo>
                <a:lnTo>
                  <a:pt x="4678532" y="2503503"/>
                </a:lnTo>
                <a:lnTo>
                  <a:pt x="4660777" y="2423604"/>
                </a:lnTo>
                <a:lnTo>
                  <a:pt x="4944863" y="1908699"/>
                </a:lnTo>
                <a:lnTo>
                  <a:pt x="4935985" y="1811045"/>
                </a:lnTo>
                <a:lnTo>
                  <a:pt x="4918230" y="1748901"/>
                </a:lnTo>
                <a:lnTo>
                  <a:pt x="4873841" y="1695635"/>
                </a:lnTo>
                <a:lnTo>
                  <a:pt x="4749554" y="1651247"/>
                </a:lnTo>
                <a:lnTo>
                  <a:pt x="4660777" y="1642369"/>
                </a:lnTo>
                <a:lnTo>
                  <a:pt x="4527612" y="1677880"/>
                </a:lnTo>
                <a:lnTo>
                  <a:pt x="4199138" y="2166152"/>
                </a:lnTo>
                <a:lnTo>
                  <a:pt x="4136995" y="2166152"/>
                </a:lnTo>
                <a:lnTo>
                  <a:pt x="4065973" y="2201662"/>
                </a:lnTo>
                <a:lnTo>
                  <a:pt x="4030463" y="2246051"/>
                </a:lnTo>
                <a:lnTo>
                  <a:pt x="4021585" y="2104008"/>
                </a:lnTo>
                <a:lnTo>
                  <a:pt x="3968319" y="2077375"/>
                </a:lnTo>
                <a:lnTo>
                  <a:pt x="3941686" y="1793289"/>
                </a:lnTo>
                <a:lnTo>
                  <a:pt x="2814222" y="1633491"/>
                </a:lnTo>
                <a:lnTo>
                  <a:pt x="2796466" y="0"/>
                </a:lnTo>
                <a:lnTo>
                  <a:pt x="0" y="0"/>
                </a:lnTo>
                <a:close/>
              </a:path>
            </a:pathLst>
          </a:custGeom>
          <a:blipFill dpi="0" rotWithShape="1">
            <a:blip r:embed="rId2">
              <a:extLst>
                <a:ext uri="{28A0092B-C50C-407E-A947-70E740481C1C}">
                  <a14:useLocalDpi xmlns:a14="http://schemas.microsoft.com/office/drawing/2010/main" val="0"/>
                </a:ext>
              </a:extLst>
            </a:blip>
            <a:srcRect/>
            <a:stretch>
              <a:fillRect l="-23860" t="-28317" r="-56842" b="-24653"/>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a:extLst>
              <a:ext uri="{FF2B5EF4-FFF2-40B4-BE49-F238E27FC236}">
                <a16:creationId xmlns:a16="http://schemas.microsoft.com/office/drawing/2014/main" id="{24E0C2FD-5360-E9C2-F249-51D1C07BCE9D}"/>
              </a:ext>
            </a:extLst>
          </p:cNvPr>
          <p:cNvSpPr txBox="1"/>
          <p:nvPr/>
        </p:nvSpPr>
        <p:spPr>
          <a:xfrm>
            <a:off x="260059" y="1672674"/>
            <a:ext cx="7880178" cy="5078313"/>
          </a:xfrm>
          <a:prstGeom prst="rect">
            <a:avLst/>
          </a:prstGeom>
          <a:noFill/>
        </p:spPr>
        <p:txBody>
          <a:bodyPr wrap="square" rtlCol="0">
            <a:spAutoFit/>
          </a:bodyPr>
          <a:lstStyle/>
          <a:p>
            <a:pPr algn="just"/>
            <a:r>
              <a:rPr lang="en-US" dirty="0"/>
              <a:t>CORE system is designed for laboratory use. Complete system can easily fit in fume hood or on a small bench.</a:t>
            </a:r>
          </a:p>
          <a:p>
            <a:pPr algn="just"/>
            <a:endParaRPr lang="en-US" dirty="0"/>
          </a:p>
          <a:p>
            <a:pPr algn="just"/>
            <a:r>
              <a:rPr lang="en-US" b="1" u="sng" dirty="0" err="1">
                <a:solidFill>
                  <a:schemeClr val="accent1">
                    <a:lumMod val="50000"/>
                  </a:schemeClr>
                </a:solidFill>
              </a:rPr>
              <a:t>Analyser</a:t>
            </a:r>
            <a:endParaRPr lang="en-US" b="1" u="sng" dirty="0">
              <a:solidFill>
                <a:schemeClr val="accent1">
                  <a:lumMod val="50000"/>
                </a:schemeClr>
              </a:solidFill>
            </a:endParaRPr>
          </a:p>
          <a:p>
            <a:pPr marL="285750" indent="-285750" algn="just">
              <a:buFont typeface="Arial" panose="020B0604020202020204" pitchFamily="34" charset="0"/>
              <a:buChar char="•"/>
            </a:pPr>
            <a:r>
              <a:rPr lang="en-US" dirty="0"/>
              <a:t>Ultra high intensity strobed LED.</a:t>
            </a:r>
          </a:p>
          <a:p>
            <a:pPr marL="285750" indent="-285750" algn="just">
              <a:buFont typeface="Arial" panose="020B0604020202020204" pitchFamily="34" charset="0"/>
              <a:buChar char="•"/>
            </a:pPr>
            <a:r>
              <a:rPr lang="en-US" dirty="0"/>
              <a:t>Up to 8.9 Megapixel Camera coupled with ultra high resolution optics (12x) for measurements down to 0.7µm. </a:t>
            </a:r>
          </a:p>
          <a:p>
            <a:pPr marL="285750" indent="-285750" algn="just">
              <a:buFont typeface="Arial" panose="020B0604020202020204" pitchFamily="34" charset="0"/>
              <a:buChar char="•"/>
            </a:pPr>
            <a:r>
              <a:rPr lang="en-US" dirty="0"/>
              <a:t>Max particle concentration up to 100x10</a:t>
            </a:r>
            <a:r>
              <a:rPr lang="en-US" baseline="30000" dirty="0"/>
              <a:t>6</a:t>
            </a:r>
            <a:r>
              <a:rPr lang="en-US" dirty="0"/>
              <a:t> cells/mL using automated dilution.</a:t>
            </a:r>
          </a:p>
          <a:p>
            <a:pPr marL="285750" indent="-285750" algn="just">
              <a:buFont typeface="Arial" panose="020B0604020202020204" pitchFamily="34" charset="0"/>
              <a:buChar char="•"/>
            </a:pPr>
            <a:r>
              <a:rPr lang="en-US" dirty="0"/>
              <a:t>Sample size down to </a:t>
            </a:r>
            <a:r>
              <a:rPr lang="en-US" dirty="0">
                <a:solidFill>
                  <a:schemeClr val="accent1">
                    <a:lumMod val="50000"/>
                  </a:schemeClr>
                </a:solidFill>
              </a:rPr>
              <a:t>500 µl</a:t>
            </a:r>
          </a:p>
          <a:p>
            <a:pPr marL="285750" indent="-285750" algn="just">
              <a:buFont typeface="Arial" panose="020B0604020202020204" pitchFamily="34" charset="0"/>
              <a:buChar char="•"/>
            </a:pPr>
            <a:r>
              <a:rPr lang="en-US" dirty="0">
                <a:solidFill>
                  <a:schemeClr val="accent1">
                    <a:lumMod val="50000"/>
                  </a:schemeClr>
                </a:solidFill>
              </a:rPr>
              <a:t>Label Free </a:t>
            </a:r>
            <a:r>
              <a:rPr lang="en-US" dirty="0"/>
              <a:t>- System does not use expensive reagents or toxic dyes.</a:t>
            </a:r>
          </a:p>
          <a:p>
            <a:pPr marL="285750" indent="-285750" algn="just">
              <a:buFont typeface="Arial" panose="020B0604020202020204" pitchFamily="34" charset="0"/>
              <a:buChar char="•"/>
            </a:pPr>
            <a:endParaRPr lang="en-US" dirty="0"/>
          </a:p>
          <a:p>
            <a:pPr algn="just"/>
            <a:r>
              <a:rPr lang="en-US" b="1" u="sng" dirty="0">
                <a:solidFill>
                  <a:schemeClr val="accent1">
                    <a:lumMod val="50000"/>
                  </a:schemeClr>
                </a:solidFill>
              </a:rPr>
              <a:t>Core Unit</a:t>
            </a:r>
          </a:p>
          <a:p>
            <a:pPr marL="285750" indent="-285750" algn="just">
              <a:buFont typeface="Arial" panose="020B0604020202020204" pitchFamily="34" charset="0"/>
              <a:buChar char="•"/>
            </a:pPr>
            <a:r>
              <a:rPr lang="en-US" dirty="0"/>
              <a:t>System power, computer (VCM), pumps and touch-screen monitor all incorporated into one design.</a:t>
            </a:r>
          </a:p>
          <a:p>
            <a:pPr marL="285750" indent="-285750" algn="just">
              <a:buFont typeface="Arial" panose="020B0604020202020204" pitchFamily="34" charset="0"/>
              <a:buChar char="•"/>
            </a:pPr>
            <a:r>
              <a:rPr lang="en-US" dirty="0"/>
              <a:t>Software controlled pumps allow for easy sampling.</a:t>
            </a:r>
          </a:p>
          <a:p>
            <a:pPr marL="285750" indent="-285750" algn="just">
              <a:buFont typeface="Arial" panose="020B0604020202020204" pitchFamily="34" charset="0"/>
              <a:buChar char="•"/>
            </a:pPr>
            <a:r>
              <a:rPr lang="en-US" dirty="0"/>
              <a:t>Software measures total cell density, </a:t>
            </a:r>
            <a:r>
              <a:rPr lang="en-US" dirty="0">
                <a:solidFill>
                  <a:schemeClr val="accent1">
                    <a:lumMod val="50000"/>
                  </a:schemeClr>
                </a:solidFill>
              </a:rPr>
              <a:t>viability %</a:t>
            </a:r>
            <a:r>
              <a:rPr lang="en-US" dirty="0"/>
              <a:t>, viable cell density, apoptosis cell density, apoptosis %, agglomerates and cellular fragments and much more!</a:t>
            </a:r>
          </a:p>
          <a:p>
            <a:pPr marL="285750" indent="-285750" algn="just">
              <a:buFont typeface="Arial" panose="020B0604020202020204" pitchFamily="34" charset="0"/>
              <a:buChar char="•"/>
            </a:pPr>
            <a:endParaRPr lang="en-IE" dirty="0"/>
          </a:p>
        </p:txBody>
      </p:sp>
      <p:sp>
        <p:nvSpPr>
          <p:cNvPr id="8" name="TextBox 7">
            <a:extLst>
              <a:ext uri="{FF2B5EF4-FFF2-40B4-BE49-F238E27FC236}">
                <a16:creationId xmlns:a16="http://schemas.microsoft.com/office/drawing/2014/main" id="{A483CC66-7096-AE39-352C-C13ADDB8F2B4}"/>
              </a:ext>
            </a:extLst>
          </p:cNvPr>
          <p:cNvSpPr txBox="1"/>
          <p:nvPr/>
        </p:nvSpPr>
        <p:spPr>
          <a:xfrm>
            <a:off x="8471058" y="5849819"/>
            <a:ext cx="3326206" cy="646331"/>
          </a:xfrm>
          <a:prstGeom prst="rect">
            <a:avLst/>
          </a:prstGeom>
          <a:solidFill>
            <a:schemeClr val="bg1"/>
          </a:solidFill>
        </p:spPr>
        <p:txBody>
          <a:bodyPr wrap="square" rtlCol="0">
            <a:spAutoFit/>
          </a:bodyPr>
          <a:lstStyle/>
          <a:p>
            <a:pPr algn="ctr"/>
            <a:r>
              <a:rPr lang="en-US" i="1" dirty="0"/>
              <a:t>18” L x 16” W x 24” H</a:t>
            </a:r>
          </a:p>
          <a:p>
            <a:endParaRPr lang="en-US" i="1" dirty="0"/>
          </a:p>
        </p:txBody>
      </p:sp>
    </p:spTree>
    <p:extLst>
      <p:ext uri="{BB962C8B-B14F-4D97-AF65-F5344CB8AC3E}">
        <p14:creationId xmlns:p14="http://schemas.microsoft.com/office/powerpoint/2010/main" val="336935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7271181-AF7F-9BD0-9D49-7F4CD8CA8FCA}"/>
              </a:ext>
            </a:extLst>
          </p:cNvPr>
          <p:cNvSpPr txBox="1"/>
          <p:nvPr/>
        </p:nvSpPr>
        <p:spPr>
          <a:xfrm>
            <a:off x="1870914" y="1869234"/>
            <a:ext cx="8745100" cy="646331"/>
          </a:xfrm>
          <a:prstGeom prst="rect">
            <a:avLst/>
          </a:prstGeom>
          <a:solidFill>
            <a:schemeClr val="bg1"/>
          </a:solidFill>
        </p:spPr>
        <p:txBody>
          <a:bodyPr wrap="square" rtlCol="0">
            <a:spAutoFit/>
          </a:bodyPr>
          <a:lstStyle/>
          <a:p>
            <a:r>
              <a:rPr lang="en-US" dirty="0"/>
              <a:t>Cell images on left taken with 8.9 Megapixel camera versus image on right taken with standard 1.4  megapixel camera. Zoomed in 100%.</a:t>
            </a:r>
          </a:p>
        </p:txBody>
      </p:sp>
      <p:sp>
        <p:nvSpPr>
          <p:cNvPr id="16" name="TextBox 15">
            <a:extLst>
              <a:ext uri="{FF2B5EF4-FFF2-40B4-BE49-F238E27FC236}">
                <a16:creationId xmlns:a16="http://schemas.microsoft.com/office/drawing/2014/main" id="{8EDE7805-B413-B5F9-D37D-5779F96D8EFA}"/>
              </a:ext>
            </a:extLst>
          </p:cNvPr>
          <p:cNvSpPr txBox="1"/>
          <p:nvPr/>
        </p:nvSpPr>
        <p:spPr>
          <a:xfrm>
            <a:off x="2322523" y="3968306"/>
            <a:ext cx="3185609" cy="2585323"/>
          </a:xfrm>
          <a:prstGeom prst="rect">
            <a:avLst/>
          </a:prstGeom>
          <a:noFill/>
        </p:spPr>
        <p:txBody>
          <a:bodyPr wrap="square" rtlCol="0">
            <a:spAutoFit/>
          </a:bodyPr>
          <a:lstStyle/>
          <a:p>
            <a:pPr marL="285750" indent="-285750">
              <a:buFont typeface="Arial" panose="020B0604020202020204" pitchFamily="34" charset="0"/>
              <a:buChar char="•"/>
            </a:pPr>
            <a:r>
              <a:rPr lang="en-US" dirty="0"/>
              <a:t>8.9 Megapixel</a:t>
            </a:r>
          </a:p>
          <a:p>
            <a:pPr marL="285750" indent="-285750">
              <a:buFont typeface="Arial" panose="020B0604020202020204" pitchFamily="34" charset="0"/>
              <a:buChar char="•"/>
            </a:pPr>
            <a:r>
              <a:rPr lang="en-US" dirty="0"/>
              <a:t>4x the Resolution of Typical Cameras</a:t>
            </a:r>
          </a:p>
          <a:p>
            <a:pPr marL="285750" indent="-285750">
              <a:buFont typeface="Arial" panose="020B0604020202020204" pitchFamily="34" charset="0"/>
              <a:buChar char="•"/>
            </a:pPr>
            <a:r>
              <a:rPr lang="en-US" dirty="0"/>
              <a:t>Allows for extreme cell size accuracy when measuring very small cells as well as advanced cell classification based on morphology. </a:t>
            </a:r>
          </a:p>
          <a:p>
            <a:endParaRPr lang="en-US" dirty="0"/>
          </a:p>
        </p:txBody>
      </p:sp>
      <p:sp>
        <p:nvSpPr>
          <p:cNvPr id="17" name="TextBox 16">
            <a:extLst>
              <a:ext uri="{FF2B5EF4-FFF2-40B4-BE49-F238E27FC236}">
                <a16:creationId xmlns:a16="http://schemas.microsoft.com/office/drawing/2014/main" id="{DECB45D9-BEFD-1D35-2E2A-E6ED689484D8}"/>
              </a:ext>
            </a:extLst>
          </p:cNvPr>
          <p:cNvSpPr txBox="1"/>
          <p:nvPr/>
        </p:nvSpPr>
        <p:spPr>
          <a:xfrm>
            <a:off x="6644412" y="3968306"/>
            <a:ext cx="3007658" cy="1477328"/>
          </a:xfrm>
          <a:prstGeom prst="rect">
            <a:avLst/>
          </a:prstGeom>
          <a:noFill/>
        </p:spPr>
        <p:txBody>
          <a:bodyPr wrap="square" rtlCol="0">
            <a:spAutoFit/>
          </a:bodyPr>
          <a:lstStyle/>
          <a:p>
            <a:pPr marL="285750" indent="-285750">
              <a:buFont typeface="Arial" panose="020B0604020202020204" pitchFamily="34" charset="0"/>
              <a:buChar char="•"/>
            </a:pPr>
            <a:r>
              <a:rPr lang="en-US" dirty="0"/>
              <a:t>1.4 Megapixel</a:t>
            </a:r>
          </a:p>
          <a:p>
            <a:pPr marL="285750" indent="-285750">
              <a:buFont typeface="Arial" panose="020B0604020202020204" pitchFamily="34" charset="0"/>
              <a:buChar char="•"/>
            </a:pPr>
            <a:r>
              <a:rPr lang="en-US" dirty="0"/>
              <a:t>Standard camera</a:t>
            </a:r>
          </a:p>
          <a:p>
            <a:pPr marL="285750" indent="-285750">
              <a:buFont typeface="Arial" panose="020B0604020202020204" pitchFamily="34" charset="0"/>
              <a:buChar char="•"/>
            </a:pPr>
            <a:r>
              <a:rPr lang="en-US" dirty="0"/>
              <a:t>Not possible to classify cells based on morphology</a:t>
            </a:r>
          </a:p>
          <a:p>
            <a:endParaRPr lang="en-US" dirty="0"/>
          </a:p>
        </p:txBody>
      </p:sp>
      <p:sp>
        <p:nvSpPr>
          <p:cNvPr id="18" name="TextBox 17">
            <a:extLst>
              <a:ext uri="{FF2B5EF4-FFF2-40B4-BE49-F238E27FC236}">
                <a16:creationId xmlns:a16="http://schemas.microsoft.com/office/drawing/2014/main" id="{26B7DD10-FA88-7806-F826-57EF0BC12C9C}"/>
              </a:ext>
            </a:extLst>
          </p:cNvPr>
          <p:cNvSpPr txBox="1"/>
          <p:nvPr/>
        </p:nvSpPr>
        <p:spPr>
          <a:xfrm>
            <a:off x="3254491" y="2665886"/>
            <a:ext cx="916085" cy="276999"/>
          </a:xfrm>
          <a:prstGeom prst="rect">
            <a:avLst/>
          </a:prstGeom>
          <a:noFill/>
        </p:spPr>
        <p:txBody>
          <a:bodyPr wrap="none" rtlCol="0">
            <a:spAutoFit/>
          </a:bodyPr>
          <a:lstStyle/>
          <a:p>
            <a:r>
              <a:rPr lang="en-US" sz="1200" dirty="0"/>
              <a:t>Canty CORE</a:t>
            </a:r>
          </a:p>
        </p:txBody>
      </p:sp>
      <p:sp>
        <p:nvSpPr>
          <p:cNvPr id="19" name="TextBox 18">
            <a:extLst>
              <a:ext uri="{FF2B5EF4-FFF2-40B4-BE49-F238E27FC236}">
                <a16:creationId xmlns:a16="http://schemas.microsoft.com/office/drawing/2014/main" id="{29CCE99D-E0CB-C8C1-3062-4147855D3650}"/>
              </a:ext>
            </a:extLst>
          </p:cNvPr>
          <p:cNvSpPr txBox="1"/>
          <p:nvPr/>
        </p:nvSpPr>
        <p:spPr>
          <a:xfrm>
            <a:off x="7532099" y="2654064"/>
            <a:ext cx="1162049" cy="276999"/>
          </a:xfrm>
          <a:prstGeom prst="rect">
            <a:avLst/>
          </a:prstGeom>
          <a:noFill/>
        </p:spPr>
        <p:txBody>
          <a:bodyPr wrap="none" rtlCol="0">
            <a:spAutoFit/>
          </a:bodyPr>
          <a:lstStyle/>
          <a:p>
            <a:r>
              <a:rPr lang="en-US" sz="1200" dirty="0"/>
              <a:t>Standard Image</a:t>
            </a:r>
          </a:p>
        </p:txBody>
      </p:sp>
      <p:pic>
        <p:nvPicPr>
          <p:cNvPr id="20" name="Picture 19">
            <a:extLst>
              <a:ext uri="{FF2B5EF4-FFF2-40B4-BE49-F238E27FC236}">
                <a16:creationId xmlns:a16="http://schemas.microsoft.com/office/drawing/2014/main" id="{2E6A7F08-33F4-FDC4-3634-5CE9ADB8000E}"/>
              </a:ext>
            </a:extLst>
          </p:cNvPr>
          <p:cNvPicPr>
            <a:picLocks noChangeAspect="1"/>
          </p:cNvPicPr>
          <p:nvPr/>
        </p:nvPicPr>
        <p:blipFill>
          <a:blip r:embed="rId2"/>
          <a:stretch>
            <a:fillRect/>
          </a:stretch>
        </p:blipFill>
        <p:spPr>
          <a:xfrm>
            <a:off x="7478159" y="2907420"/>
            <a:ext cx="1269806" cy="1019518"/>
          </a:xfrm>
          <a:prstGeom prst="rect">
            <a:avLst/>
          </a:prstGeom>
        </p:spPr>
      </p:pic>
      <p:pic>
        <p:nvPicPr>
          <p:cNvPr id="21" name="Picture 20">
            <a:extLst>
              <a:ext uri="{FF2B5EF4-FFF2-40B4-BE49-F238E27FC236}">
                <a16:creationId xmlns:a16="http://schemas.microsoft.com/office/drawing/2014/main" id="{9930B399-5D54-BA23-67CF-365795CB2297}"/>
              </a:ext>
            </a:extLst>
          </p:cNvPr>
          <p:cNvPicPr>
            <a:picLocks noChangeAspect="1"/>
          </p:cNvPicPr>
          <p:nvPr/>
        </p:nvPicPr>
        <p:blipFill>
          <a:blip r:embed="rId3"/>
          <a:stretch>
            <a:fillRect/>
          </a:stretch>
        </p:blipFill>
        <p:spPr>
          <a:xfrm>
            <a:off x="1976958" y="3115082"/>
            <a:ext cx="749081" cy="817774"/>
          </a:xfrm>
          <a:prstGeom prst="rect">
            <a:avLst/>
          </a:prstGeom>
        </p:spPr>
      </p:pic>
      <p:pic>
        <p:nvPicPr>
          <p:cNvPr id="22" name="Picture 21">
            <a:extLst>
              <a:ext uri="{FF2B5EF4-FFF2-40B4-BE49-F238E27FC236}">
                <a16:creationId xmlns:a16="http://schemas.microsoft.com/office/drawing/2014/main" id="{90207C28-13DD-6701-AE78-077774F10565}"/>
              </a:ext>
            </a:extLst>
          </p:cNvPr>
          <p:cNvPicPr>
            <a:picLocks noChangeAspect="1"/>
          </p:cNvPicPr>
          <p:nvPr/>
        </p:nvPicPr>
        <p:blipFill>
          <a:blip r:embed="rId4"/>
          <a:stretch>
            <a:fillRect/>
          </a:stretch>
        </p:blipFill>
        <p:spPr>
          <a:xfrm>
            <a:off x="2790088" y="3115082"/>
            <a:ext cx="814218" cy="817774"/>
          </a:xfrm>
          <a:prstGeom prst="rect">
            <a:avLst/>
          </a:prstGeom>
        </p:spPr>
      </p:pic>
      <p:sp>
        <p:nvSpPr>
          <p:cNvPr id="24" name="TextBox 23">
            <a:extLst>
              <a:ext uri="{FF2B5EF4-FFF2-40B4-BE49-F238E27FC236}">
                <a16:creationId xmlns:a16="http://schemas.microsoft.com/office/drawing/2014/main" id="{8615C8AE-BA44-034E-CA40-95DD50E6172C}"/>
              </a:ext>
            </a:extLst>
          </p:cNvPr>
          <p:cNvSpPr txBox="1"/>
          <p:nvPr/>
        </p:nvSpPr>
        <p:spPr>
          <a:xfrm>
            <a:off x="1742267" y="1008181"/>
            <a:ext cx="8707465" cy="660502"/>
          </a:xfrm>
          <a:prstGeom prst="rect">
            <a:avLst/>
          </a:prstGeom>
          <a:noFill/>
        </p:spPr>
        <p:txBody>
          <a:bodyPr wrap="square" rtlCol="0">
            <a:spAutoFit/>
          </a:bodyPr>
          <a:lstStyle/>
          <a:p>
            <a:pPr algn="ctr"/>
            <a:r>
              <a:rPr lang="en-US" sz="3692" b="1" dirty="0">
                <a:solidFill>
                  <a:srgbClr val="002060"/>
                </a:solidFill>
                <a:latin typeface="Cambria" panose="02040503050406030204" pitchFamily="18" charset="0"/>
                <a:ea typeface="Cambria" panose="02040503050406030204" pitchFamily="18" charset="0"/>
              </a:rPr>
              <a:t>Hardware – Resolution Advantage</a:t>
            </a:r>
            <a:endParaRPr lang="en-IE" sz="3692" b="1" dirty="0">
              <a:solidFill>
                <a:srgbClr val="002060"/>
              </a:solidFill>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DFFAD2FD-F184-E8BE-F15A-D140E848E67F}"/>
              </a:ext>
            </a:extLst>
          </p:cNvPr>
          <p:cNvPicPr>
            <a:picLocks noChangeAspect="1"/>
          </p:cNvPicPr>
          <p:nvPr/>
        </p:nvPicPr>
        <p:blipFill>
          <a:blip r:embed="rId5"/>
          <a:stretch>
            <a:fillRect/>
          </a:stretch>
        </p:blipFill>
        <p:spPr>
          <a:xfrm>
            <a:off x="4599589" y="3115082"/>
            <a:ext cx="894618" cy="811856"/>
          </a:xfrm>
          <a:prstGeom prst="rect">
            <a:avLst/>
          </a:prstGeom>
        </p:spPr>
      </p:pic>
      <p:pic>
        <p:nvPicPr>
          <p:cNvPr id="9" name="Picture 8">
            <a:extLst>
              <a:ext uri="{FF2B5EF4-FFF2-40B4-BE49-F238E27FC236}">
                <a16:creationId xmlns:a16="http://schemas.microsoft.com/office/drawing/2014/main" id="{0DF21837-9067-9ECE-9CE6-ADA715884361}"/>
              </a:ext>
            </a:extLst>
          </p:cNvPr>
          <p:cNvPicPr>
            <a:picLocks noChangeAspect="1"/>
          </p:cNvPicPr>
          <p:nvPr/>
        </p:nvPicPr>
        <p:blipFill>
          <a:blip r:embed="rId6"/>
          <a:stretch>
            <a:fillRect/>
          </a:stretch>
        </p:blipFill>
        <p:spPr>
          <a:xfrm>
            <a:off x="5574545" y="3110603"/>
            <a:ext cx="855272" cy="811857"/>
          </a:xfrm>
          <a:prstGeom prst="rect">
            <a:avLst/>
          </a:prstGeom>
        </p:spPr>
      </p:pic>
      <p:pic>
        <p:nvPicPr>
          <p:cNvPr id="11" name="Picture 10">
            <a:extLst>
              <a:ext uri="{FF2B5EF4-FFF2-40B4-BE49-F238E27FC236}">
                <a16:creationId xmlns:a16="http://schemas.microsoft.com/office/drawing/2014/main" id="{E991CB94-3093-680B-8AAE-EBEF67119084}"/>
              </a:ext>
            </a:extLst>
          </p:cNvPr>
          <p:cNvPicPr>
            <a:picLocks noChangeAspect="1"/>
          </p:cNvPicPr>
          <p:nvPr/>
        </p:nvPicPr>
        <p:blipFill>
          <a:blip r:embed="rId7"/>
          <a:stretch>
            <a:fillRect/>
          </a:stretch>
        </p:blipFill>
        <p:spPr>
          <a:xfrm>
            <a:off x="3690508" y="3121425"/>
            <a:ext cx="814219" cy="804104"/>
          </a:xfrm>
          <a:prstGeom prst="rect">
            <a:avLst/>
          </a:prstGeom>
        </p:spPr>
      </p:pic>
      <p:pic>
        <p:nvPicPr>
          <p:cNvPr id="13" name="Picture 12">
            <a:extLst>
              <a:ext uri="{FF2B5EF4-FFF2-40B4-BE49-F238E27FC236}">
                <a16:creationId xmlns:a16="http://schemas.microsoft.com/office/drawing/2014/main" id="{65912BAD-E2B3-0CEF-11D1-BAB1971B0C1B}"/>
              </a:ext>
            </a:extLst>
          </p:cNvPr>
          <p:cNvPicPr>
            <a:picLocks noChangeAspect="1"/>
          </p:cNvPicPr>
          <p:nvPr/>
        </p:nvPicPr>
        <p:blipFill>
          <a:blip r:embed="rId8"/>
          <a:stretch>
            <a:fillRect/>
          </a:stretch>
        </p:blipFill>
        <p:spPr>
          <a:xfrm>
            <a:off x="1187182" y="3121424"/>
            <a:ext cx="719290" cy="811431"/>
          </a:xfrm>
          <a:prstGeom prst="rect">
            <a:avLst/>
          </a:prstGeom>
        </p:spPr>
      </p:pic>
    </p:spTree>
    <p:extLst>
      <p:ext uri="{BB962C8B-B14F-4D97-AF65-F5344CB8AC3E}">
        <p14:creationId xmlns:p14="http://schemas.microsoft.com/office/powerpoint/2010/main" val="645811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20EA19-F77C-3B42-61D1-4BD71154967B}"/>
              </a:ext>
            </a:extLst>
          </p:cNvPr>
          <p:cNvSpPr txBox="1"/>
          <p:nvPr/>
        </p:nvSpPr>
        <p:spPr>
          <a:xfrm>
            <a:off x="1742267" y="1008181"/>
            <a:ext cx="8707465" cy="660502"/>
          </a:xfrm>
          <a:prstGeom prst="rect">
            <a:avLst/>
          </a:prstGeom>
          <a:noFill/>
        </p:spPr>
        <p:txBody>
          <a:bodyPr wrap="square" rtlCol="0">
            <a:spAutoFit/>
          </a:bodyPr>
          <a:lstStyle/>
          <a:p>
            <a:pPr algn="ctr"/>
            <a:r>
              <a:rPr lang="en-US" sz="3692" b="1" dirty="0">
                <a:solidFill>
                  <a:srgbClr val="002060"/>
                </a:solidFill>
                <a:latin typeface="Cambria" panose="02040503050406030204" pitchFamily="18" charset="0"/>
                <a:ea typeface="Cambria" panose="02040503050406030204" pitchFamily="18" charset="0"/>
              </a:rPr>
              <a:t>Hardware – Automated Sampling</a:t>
            </a:r>
            <a:endParaRPr lang="en-IE" sz="3692" b="1" dirty="0">
              <a:solidFill>
                <a:srgbClr val="00206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DB9A3636-B093-F541-5F4E-BD7B804BAE84}"/>
              </a:ext>
            </a:extLst>
          </p:cNvPr>
          <p:cNvSpPr txBox="1"/>
          <p:nvPr/>
        </p:nvSpPr>
        <p:spPr>
          <a:xfrm>
            <a:off x="383326" y="2177998"/>
            <a:ext cx="6504584" cy="3139321"/>
          </a:xfrm>
          <a:prstGeom prst="rect">
            <a:avLst/>
          </a:prstGeom>
          <a:solidFill>
            <a:schemeClr val="bg1"/>
          </a:solidFill>
          <a:ln>
            <a:solidFill>
              <a:schemeClr val="bg1"/>
            </a:solidFill>
          </a:ln>
        </p:spPr>
        <p:txBody>
          <a:bodyPr wrap="square" rtlCol="0">
            <a:spAutoFit/>
          </a:bodyPr>
          <a:lstStyle/>
          <a:p>
            <a:r>
              <a:rPr lang="en-US" dirty="0"/>
              <a:t>The Canty CORE system can be purchased with  and automated sampling system that provides automated bioreactor sampling for up to 7 bioreactors per Canty analyzer.</a:t>
            </a:r>
          </a:p>
          <a:p>
            <a:endParaRPr lang="en-US" dirty="0"/>
          </a:p>
          <a:p>
            <a:endParaRPr lang="en-US" dirty="0"/>
          </a:p>
          <a:p>
            <a:r>
              <a:rPr lang="en-US" dirty="0"/>
              <a:t>The system preforms automated sampling of cells on a user input time basis and also preforms cleaning and sterilizing functions automatically throughout your bioreactor run.</a:t>
            </a:r>
          </a:p>
          <a:p>
            <a:endParaRPr lang="en-US" dirty="0"/>
          </a:p>
          <a:p>
            <a:endParaRPr lang="en-US" dirty="0"/>
          </a:p>
          <a:p>
            <a:r>
              <a:rPr lang="en-US" dirty="0"/>
              <a:t>The system saves all data, video and images automatically!</a:t>
            </a:r>
          </a:p>
        </p:txBody>
      </p:sp>
      <p:pic>
        <p:nvPicPr>
          <p:cNvPr id="5" name="Picture 4">
            <a:extLst>
              <a:ext uri="{FF2B5EF4-FFF2-40B4-BE49-F238E27FC236}">
                <a16:creationId xmlns:a16="http://schemas.microsoft.com/office/drawing/2014/main" id="{837A56CB-49E6-E3F9-DA17-19772944AAD0}"/>
              </a:ext>
            </a:extLst>
          </p:cNvPr>
          <p:cNvPicPr>
            <a:picLocks noChangeAspect="1"/>
          </p:cNvPicPr>
          <p:nvPr/>
        </p:nvPicPr>
        <p:blipFill>
          <a:blip r:embed="rId2"/>
          <a:stretch>
            <a:fillRect/>
          </a:stretch>
        </p:blipFill>
        <p:spPr>
          <a:xfrm>
            <a:off x="7603499" y="4004279"/>
            <a:ext cx="3387957" cy="2137927"/>
          </a:xfrm>
          <a:prstGeom prst="rect">
            <a:avLst/>
          </a:prstGeom>
          <a:ln w="38100">
            <a:solidFill>
              <a:schemeClr val="accent1">
                <a:lumMod val="50000"/>
              </a:schemeClr>
            </a:solidFill>
          </a:ln>
        </p:spPr>
      </p:pic>
      <p:pic>
        <p:nvPicPr>
          <p:cNvPr id="6" name="Picture 5">
            <a:extLst>
              <a:ext uri="{FF2B5EF4-FFF2-40B4-BE49-F238E27FC236}">
                <a16:creationId xmlns:a16="http://schemas.microsoft.com/office/drawing/2014/main" id="{48B9D972-F1AB-4B9B-0FD1-AAF550F111F4}"/>
              </a:ext>
            </a:extLst>
          </p:cNvPr>
          <p:cNvPicPr>
            <a:picLocks noChangeAspect="1"/>
          </p:cNvPicPr>
          <p:nvPr/>
        </p:nvPicPr>
        <p:blipFill>
          <a:blip r:embed="rId3"/>
          <a:stretch>
            <a:fillRect/>
          </a:stretch>
        </p:blipFill>
        <p:spPr>
          <a:xfrm>
            <a:off x="7603499" y="1771875"/>
            <a:ext cx="3387957" cy="2233238"/>
          </a:xfrm>
          <a:prstGeom prst="rect">
            <a:avLst/>
          </a:prstGeom>
          <a:ln w="38100">
            <a:solidFill>
              <a:schemeClr val="accent1">
                <a:lumMod val="50000"/>
              </a:schemeClr>
            </a:solidFill>
          </a:ln>
        </p:spPr>
      </p:pic>
    </p:spTree>
    <p:extLst>
      <p:ext uri="{BB962C8B-B14F-4D97-AF65-F5344CB8AC3E}">
        <p14:creationId xmlns:p14="http://schemas.microsoft.com/office/powerpoint/2010/main" val="3093905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514F8D-2FC0-625B-CE96-45DBB3CC6732}"/>
              </a:ext>
            </a:extLst>
          </p:cNvPr>
          <p:cNvSpPr txBox="1"/>
          <p:nvPr/>
        </p:nvSpPr>
        <p:spPr>
          <a:xfrm>
            <a:off x="1742267" y="1008181"/>
            <a:ext cx="8707465" cy="660502"/>
          </a:xfrm>
          <a:prstGeom prst="rect">
            <a:avLst/>
          </a:prstGeom>
          <a:noFill/>
        </p:spPr>
        <p:txBody>
          <a:bodyPr wrap="square" rtlCol="0">
            <a:spAutoFit/>
          </a:bodyPr>
          <a:lstStyle/>
          <a:p>
            <a:pPr algn="ctr"/>
            <a:r>
              <a:rPr lang="en-US" sz="3692" b="1" dirty="0">
                <a:solidFill>
                  <a:srgbClr val="002060"/>
                </a:solidFill>
                <a:latin typeface="Cambria" panose="02040503050406030204" pitchFamily="18" charset="0"/>
                <a:ea typeface="Cambria" panose="02040503050406030204" pitchFamily="18" charset="0"/>
              </a:rPr>
              <a:t>Hardware – Automated Sampling</a:t>
            </a:r>
            <a:endParaRPr lang="en-IE" sz="3692"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C7BC50B0-2BE5-263A-0045-23466758C6FD}"/>
              </a:ext>
            </a:extLst>
          </p:cNvPr>
          <p:cNvPicPr>
            <a:picLocks noChangeAspect="1"/>
          </p:cNvPicPr>
          <p:nvPr/>
        </p:nvPicPr>
        <p:blipFill>
          <a:blip r:embed="rId2"/>
          <a:stretch>
            <a:fillRect/>
          </a:stretch>
        </p:blipFill>
        <p:spPr>
          <a:xfrm>
            <a:off x="2403226" y="1668683"/>
            <a:ext cx="7321066" cy="4674413"/>
          </a:xfrm>
          <a:prstGeom prst="rect">
            <a:avLst/>
          </a:prstGeom>
        </p:spPr>
      </p:pic>
      <p:sp>
        <p:nvSpPr>
          <p:cNvPr id="6" name="Rectangle 5">
            <a:extLst>
              <a:ext uri="{FF2B5EF4-FFF2-40B4-BE49-F238E27FC236}">
                <a16:creationId xmlns:a16="http://schemas.microsoft.com/office/drawing/2014/main" id="{516353DF-F36E-8D73-F1A6-3617BB8DBED2}"/>
              </a:ext>
            </a:extLst>
          </p:cNvPr>
          <p:cNvSpPr/>
          <p:nvPr/>
        </p:nvSpPr>
        <p:spPr>
          <a:xfrm>
            <a:off x="2403226" y="1668683"/>
            <a:ext cx="1436082" cy="552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867709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E34DF8B-9D81-4AA1-ADCF-FEC8D8E3A48B}" vid="{54804242-380A-419D-8FDC-07909F2EA35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790e6d5-de53-4342-8741-296b63e6b6cd" xsi:nil="true"/>
    <lcf76f155ced4ddcb4097134ff3c332f xmlns="c94aff1b-ab50-40eb-8e42-7d70936dbc4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77EE0271B28847B0F867489D1380D8" ma:contentTypeVersion="16" ma:contentTypeDescription="Create a new document." ma:contentTypeScope="" ma:versionID="8f223cb50e1ba1ecbf6df5c5327fa906">
  <xsd:schema xmlns:xsd="http://www.w3.org/2001/XMLSchema" xmlns:xs="http://www.w3.org/2001/XMLSchema" xmlns:p="http://schemas.microsoft.com/office/2006/metadata/properties" xmlns:ns2="c94aff1b-ab50-40eb-8e42-7d70936dbc46" xmlns:ns3="9790e6d5-de53-4342-8741-296b63e6b6cd" targetNamespace="http://schemas.microsoft.com/office/2006/metadata/properties" ma:root="true" ma:fieldsID="97b28ca66e33ee1117fbffe53708ed55" ns2:_="" ns3:_="">
    <xsd:import namespace="c94aff1b-ab50-40eb-8e42-7d70936dbc46"/>
    <xsd:import namespace="9790e6d5-de53-4342-8741-296b63e6b6c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4aff1b-ab50-40eb-8e42-7d70936dbc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d185d58-452e-492b-b2d3-fdd57824b04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790e6d5-de53-4342-8741-296b63e6b6cd"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744f5be-6e88-456b-9887-2b257fa4e20c}" ma:internalName="TaxCatchAll" ma:showField="CatchAllData" ma:web="9790e6d5-de53-4342-8741-296b63e6b6cd">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22ABA9-BFBC-4CBA-8641-C113DA971BBB}">
  <ds:schemaRefs>
    <ds:schemaRef ds:uri="http://schemas.microsoft.com/office/2006/metadata/properties"/>
    <ds:schemaRef ds:uri="http://schemas.microsoft.com/office/infopath/2007/PartnerControls"/>
    <ds:schemaRef ds:uri="9790e6d5-de53-4342-8741-296b63e6b6cd"/>
    <ds:schemaRef ds:uri="c94aff1b-ab50-40eb-8e42-7d70936dbc46"/>
  </ds:schemaRefs>
</ds:datastoreItem>
</file>

<file path=customXml/itemProps2.xml><?xml version="1.0" encoding="utf-8"?>
<ds:datastoreItem xmlns:ds="http://schemas.openxmlformats.org/officeDocument/2006/customXml" ds:itemID="{5238CD52-87DD-4121-866F-99F5C1A09AAE}">
  <ds:schemaRefs>
    <ds:schemaRef ds:uri="http://schemas.microsoft.com/sharepoint/v3/contenttype/forms"/>
  </ds:schemaRefs>
</ds:datastoreItem>
</file>

<file path=customXml/itemProps3.xml><?xml version="1.0" encoding="utf-8"?>
<ds:datastoreItem xmlns:ds="http://schemas.openxmlformats.org/officeDocument/2006/customXml" ds:itemID="{51FCDFFA-2B07-4547-97E9-6762F3EBA4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4aff1b-ab50-40eb-8e42-7d70936dbc46"/>
    <ds:schemaRef ds:uri="9790e6d5-de53-4342-8741-296b63e6b6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Legacy Canty Powerpoint Template</Template>
  <TotalTime>602</TotalTime>
  <Words>1000</Words>
  <Application>Microsoft Office PowerPoint</Application>
  <PresentationFormat>Widescreen</PresentationFormat>
  <Paragraphs>109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Ciaran Dunne</dc:creator>
  <cp:lastModifiedBy>Justin Halbach</cp:lastModifiedBy>
  <cp:revision>17</cp:revision>
  <dcterms:created xsi:type="dcterms:W3CDTF">2023-05-08T08:44:05Z</dcterms:created>
  <dcterms:modified xsi:type="dcterms:W3CDTF">2023-07-13T15:42:50Z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0x0101008F77EE0271B28847B0F867489D1380D8</vt:lpwstr>
  </property>
</Properties>
</file>