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9" r:id="rId4"/>
    <p:sldId id="270" r:id="rId5"/>
    <p:sldId id="271" r:id="rId6"/>
    <p:sldId id="272" r:id="rId7"/>
    <p:sldId id="273" r:id="rId8"/>
    <p:sldId id="268" r:id="rId9"/>
    <p:sldId id="266" r:id="rId10"/>
    <p:sldId id="257" r:id="rId11"/>
    <p:sldId id="258" r:id="rId12"/>
    <p:sldId id="259" r:id="rId13"/>
    <p:sldId id="260" r:id="rId14"/>
    <p:sldId id="261" r:id="rId15"/>
    <p:sldId id="262" r:id="rId16"/>
    <p:sldId id="263" r:id="rId17"/>
    <p:sldId id="264" r:id="rId18"/>
    <p:sldId id="274" r:id="rId19"/>
    <p:sldId id="275" r:id="rId20"/>
    <p:sldId id="276" r:id="rId21"/>
    <p:sldId id="277" r:id="rId22"/>
    <p:sldId id="278" r:id="rId23"/>
    <p:sldId id="279"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31" d="100"/>
          <a:sy n="131" d="100"/>
        </p:scale>
        <p:origin x="104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anty_title with web">
            <a:extLst>
              <a:ext uri="{FF2B5EF4-FFF2-40B4-BE49-F238E27FC236}">
                <a16:creationId xmlns:a16="http://schemas.microsoft.com/office/drawing/2014/main" id="{47B7CBF6-4139-49A3-BCAE-300C0DD76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a:extLst>
              <a:ext uri="{FF2B5EF4-FFF2-40B4-BE49-F238E27FC236}">
                <a16:creationId xmlns:a16="http://schemas.microsoft.com/office/drawing/2014/main" id="{27802DAE-54B3-4252-8E07-568535CF2140}"/>
              </a:ext>
            </a:extLst>
          </p:cNvPr>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6" name="Rectangle 9">
            <a:extLst>
              <a:ext uri="{FF2B5EF4-FFF2-40B4-BE49-F238E27FC236}">
                <a16:creationId xmlns:a16="http://schemas.microsoft.com/office/drawing/2014/main" id="{5EE99F83-21E8-4E7E-ACD8-4344457356E4}"/>
              </a:ext>
            </a:extLst>
          </p:cNvPr>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098"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2966275775"/>
      </p:ext>
    </p:extLst>
  </p:cSld>
  <p:clrMapOvr>
    <a:masterClrMapping/>
  </p:clrMapOvr>
  <p:transition spd="med" advTm="1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651776"/>
      </p:ext>
    </p:extLst>
  </p:cSld>
  <p:clrMapOvr>
    <a:masterClrMapping/>
  </p:clrMapOvr>
  <p:transition advTm="1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95400"/>
            <a:ext cx="2057400" cy="4830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95400"/>
            <a:ext cx="6019800" cy="4830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629900"/>
      </p:ext>
    </p:extLst>
  </p:cSld>
  <p:clrMapOvr>
    <a:masterClrMapping/>
  </p:clrMapOvr>
  <p:transition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454320"/>
      </p:ext>
    </p:extLst>
  </p:cSld>
  <p:clrMapOvr>
    <a:masterClrMapping/>
  </p:clrMapOvr>
  <p:transition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96995843"/>
      </p:ext>
    </p:extLst>
  </p:cSld>
  <p:clrMapOvr>
    <a:masterClrMapping/>
  </p:clrMapOvr>
  <p:transition advTm="1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590800"/>
            <a:ext cx="4038600" cy="3535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590800"/>
            <a:ext cx="4038600" cy="3535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190566"/>
      </p:ext>
    </p:extLst>
  </p:cSld>
  <p:clrMapOvr>
    <a:masterClrMapping/>
  </p:clrMapOvr>
  <p:transition advTm="1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8357144"/>
      </p:ext>
    </p:extLst>
  </p:cSld>
  <p:clrMapOvr>
    <a:masterClrMapping/>
  </p:clrMapOvr>
  <p:transition advTm="1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1001371"/>
      </p:ext>
    </p:extLst>
  </p:cSld>
  <p:clrMapOvr>
    <a:masterClrMapping/>
  </p:clrMapOvr>
  <p:transition advTm="1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43268"/>
      </p:ext>
    </p:extLst>
  </p:cSld>
  <p:clrMapOvr>
    <a:masterClrMapping/>
  </p:clrMapOvr>
  <p:transition advTm="1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7159628"/>
      </p:ext>
    </p:extLst>
  </p:cSld>
  <p:clrMapOvr>
    <a:masterClrMapping/>
  </p:clrMapOvr>
  <p:transition advTm="1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7552732"/>
      </p:ext>
    </p:extLst>
  </p:cSld>
  <p:clrMapOvr>
    <a:masterClrMapping/>
  </p:clrMapOvr>
  <p:transition advTm="1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797F4B73-DF6C-4189-BE9E-0D6F60F40C09}"/>
              </a:ext>
            </a:extLst>
          </p:cNvPr>
          <p:cNvSpPr>
            <a:spLocks noGrp="1" noChangeArrowheads="1"/>
          </p:cNvSpPr>
          <p:nvPr>
            <p:ph type="body" idx="1"/>
          </p:nvPr>
        </p:nvSpPr>
        <p:spPr bwMode="auto">
          <a:xfrm>
            <a:off x="457200" y="2590800"/>
            <a:ext cx="8229600" cy="353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7" name="Picture 7" descr="canty_title with web">
            <a:extLst>
              <a:ext uri="{FF2B5EF4-FFF2-40B4-BE49-F238E27FC236}">
                <a16:creationId xmlns:a16="http://schemas.microsoft.com/office/drawing/2014/main" id="{B17E20B3-B429-497E-B4A5-CCFA4B36A7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Box 8">
            <a:extLst>
              <a:ext uri="{FF2B5EF4-FFF2-40B4-BE49-F238E27FC236}">
                <a16:creationId xmlns:a16="http://schemas.microsoft.com/office/drawing/2014/main" id="{6B8B965E-EB2B-464B-8273-DC6481109AA0}"/>
              </a:ext>
            </a:extLst>
          </p:cNvPr>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9">
            <a:extLst>
              <a:ext uri="{FF2B5EF4-FFF2-40B4-BE49-F238E27FC236}">
                <a16:creationId xmlns:a16="http://schemas.microsoft.com/office/drawing/2014/main" id="{2F47EA1B-6CC2-458B-8963-1F542579BB06}"/>
              </a:ext>
            </a:extLst>
          </p:cNvPr>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30" name="Rectangle 10">
            <a:extLst>
              <a:ext uri="{FF2B5EF4-FFF2-40B4-BE49-F238E27FC236}">
                <a16:creationId xmlns:a16="http://schemas.microsoft.com/office/drawing/2014/main" id="{E24061BC-BCBA-4DFD-92E9-0D886C343E48}"/>
              </a:ext>
            </a:extLst>
          </p:cNvPr>
          <p:cNvSpPr>
            <a:spLocks noGrp="1" noChangeArrowheads="1"/>
          </p:cNvSpPr>
          <p:nvPr>
            <p:ph type="title"/>
          </p:nvPr>
        </p:nvSpPr>
        <p:spPr bwMode="auto">
          <a:xfrm>
            <a:off x="457200" y="1295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advTm="10000">
    <p:fade/>
  </p:transition>
  <p:txStyles>
    <p:titleStyle>
      <a:lvl1pPr algn="ctr" rtl="0" eaLnBrk="0" fontAlgn="base" hangingPunct="0">
        <a:spcBef>
          <a:spcPct val="0"/>
        </a:spcBef>
        <a:spcAft>
          <a:spcPct val="0"/>
        </a:spcAft>
        <a:defRPr sz="3200" u="sng">
          <a:solidFill>
            <a:schemeClr val="tx2"/>
          </a:solidFill>
          <a:latin typeface="+mj-lt"/>
          <a:ea typeface="+mj-ea"/>
          <a:cs typeface="+mj-cs"/>
        </a:defRPr>
      </a:lvl1pPr>
      <a:lvl2pPr algn="ctr" rtl="0" eaLnBrk="0" fontAlgn="base" hangingPunct="0">
        <a:spcBef>
          <a:spcPct val="0"/>
        </a:spcBef>
        <a:spcAft>
          <a:spcPct val="0"/>
        </a:spcAft>
        <a:defRPr sz="3200" u="sng">
          <a:solidFill>
            <a:schemeClr val="tx2"/>
          </a:solidFill>
          <a:latin typeface="Arial" charset="0"/>
          <a:cs typeface="Arial" charset="0"/>
        </a:defRPr>
      </a:lvl2pPr>
      <a:lvl3pPr algn="ctr" rtl="0" eaLnBrk="0" fontAlgn="base" hangingPunct="0">
        <a:spcBef>
          <a:spcPct val="0"/>
        </a:spcBef>
        <a:spcAft>
          <a:spcPct val="0"/>
        </a:spcAft>
        <a:defRPr sz="3200" u="sng">
          <a:solidFill>
            <a:schemeClr val="tx2"/>
          </a:solidFill>
          <a:latin typeface="Arial" charset="0"/>
          <a:cs typeface="Arial" charset="0"/>
        </a:defRPr>
      </a:lvl3pPr>
      <a:lvl4pPr algn="ctr" rtl="0" eaLnBrk="0" fontAlgn="base" hangingPunct="0">
        <a:spcBef>
          <a:spcPct val="0"/>
        </a:spcBef>
        <a:spcAft>
          <a:spcPct val="0"/>
        </a:spcAft>
        <a:defRPr sz="3200" u="sng">
          <a:solidFill>
            <a:schemeClr val="tx2"/>
          </a:solidFill>
          <a:latin typeface="Arial" charset="0"/>
          <a:cs typeface="Arial" charset="0"/>
        </a:defRPr>
      </a:lvl4pPr>
      <a:lvl5pPr algn="ctr" rtl="0" eaLnBrk="0" fontAlgn="base" hangingPunct="0">
        <a:spcBef>
          <a:spcPct val="0"/>
        </a:spcBef>
        <a:spcAft>
          <a:spcPct val="0"/>
        </a:spcAft>
        <a:defRPr sz="3200" u="sng">
          <a:solidFill>
            <a:schemeClr val="tx2"/>
          </a:solidFill>
          <a:latin typeface="Arial" charset="0"/>
          <a:cs typeface="Arial" charset="0"/>
        </a:defRPr>
      </a:lvl5pPr>
      <a:lvl6pPr marL="457200" algn="ctr" rtl="0" fontAlgn="base">
        <a:spcBef>
          <a:spcPct val="0"/>
        </a:spcBef>
        <a:spcAft>
          <a:spcPct val="0"/>
        </a:spcAft>
        <a:defRPr sz="3200" u="sng">
          <a:solidFill>
            <a:schemeClr val="tx2"/>
          </a:solidFill>
          <a:latin typeface="Arial" charset="0"/>
          <a:cs typeface="Arial" charset="0"/>
        </a:defRPr>
      </a:lvl6pPr>
      <a:lvl7pPr marL="914400" algn="ctr" rtl="0" fontAlgn="base">
        <a:spcBef>
          <a:spcPct val="0"/>
        </a:spcBef>
        <a:spcAft>
          <a:spcPct val="0"/>
        </a:spcAft>
        <a:defRPr sz="3200" u="sng">
          <a:solidFill>
            <a:schemeClr val="tx2"/>
          </a:solidFill>
          <a:latin typeface="Arial" charset="0"/>
          <a:cs typeface="Arial" charset="0"/>
        </a:defRPr>
      </a:lvl7pPr>
      <a:lvl8pPr marL="1371600" algn="ctr" rtl="0" fontAlgn="base">
        <a:spcBef>
          <a:spcPct val="0"/>
        </a:spcBef>
        <a:spcAft>
          <a:spcPct val="0"/>
        </a:spcAft>
        <a:defRPr sz="3200" u="sng">
          <a:solidFill>
            <a:schemeClr val="tx2"/>
          </a:solidFill>
          <a:latin typeface="Arial" charset="0"/>
          <a:cs typeface="Arial" charset="0"/>
        </a:defRPr>
      </a:lvl8pPr>
      <a:lvl9pPr marL="1828800" algn="ctr" rtl="0" fontAlgn="base">
        <a:spcBef>
          <a:spcPct val="0"/>
        </a:spcBef>
        <a:spcAft>
          <a:spcPct val="0"/>
        </a:spcAft>
        <a:defRPr sz="3200" u="sng">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a:solidFill>
            <a:schemeClr val="tx1"/>
          </a:solidFill>
          <a:latin typeface="+mn-lt"/>
          <a:cs typeface="+mn-cs"/>
        </a:defRPr>
      </a:lvl4pPr>
      <a:lvl5pPr marL="2057400" indent="-228600" algn="l" rtl="0" eaLnBrk="0" fontAlgn="base" hangingPunct="0">
        <a:spcBef>
          <a:spcPct val="20000"/>
        </a:spcBef>
        <a:spcAft>
          <a:spcPct val="0"/>
        </a:spcAft>
        <a:buChar char="»"/>
        <a:defRPr>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colleenk\Documents\Glass%20Tracking_JMCANTY.wmv" TargetMode="External"/><Relationship Id="rId1" Type="http://schemas.microsoft.com/office/2007/relationships/media" Target="file:///C:\Users\colleenk\Documents\Glass%20Tracking_JMCANTY.wmv" TargetMode="Externa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file:///C:\Users\colleenk\Desktop\videos%20for%20colleens%20laptop\HT%20Cameras%20-%20Molten%20Glass%20Level.mp4" TargetMode="External"/><Relationship Id="rId1" Type="http://schemas.openxmlformats.org/officeDocument/2006/relationships/video" Target="NULL"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EFA44D2-6B30-4E03-983B-38B455388DE8}"/>
              </a:ext>
            </a:extLst>
          </p:cNvPr>
          <p:cNvSpPr>
            <a:spLocks noGrp="1" noChangeArrowheads="1"/>
          </p:cNvSpPr>
          <p:nvPr>
            <p:ph type="ctrTitle"/>
          </p:nvPr>
        </p:nvSpPr>
        <p:spPr>
          <a:xfrm>
            <a:off x="685800" y="1828800"/>
            <a:ext cx="7772400" cy="1905000"/>
          </a:xfrm>
        </p:spPr>
        <p:txBody>
          <a:bodyPr/>
          <a:lstStyle/>
          <a:p>
            <a:pPr eaLnBrk="1" hangingPunct="1"/>
            <a:r>
              <a:rPr lang="en-US" altLang="en-US" dirty="0"/>
              <a:t>Canty Process Technology</a:t>
            </a:r>
            <a:br>
              <a:rPr lang="en-US" altLang="en-US" dirty="0"/>
            </a:br>
            <a:br>
              <a:rPr lang="en-US" altLang="en-US" dirty="0"/>
            </a:br>
            <a:r>
              <a:rPr lang="en-US" altLang="en-US" b="1" i="1" u="none" dirty="0"/>
              <a:t>Glass Applications</a:t>
            </a:r>
            <a:br>
              <a:rPr lang="en-US" altLang="en-US" u="none" dirty="0"/>
            </a:br>
            <a:br>
              <a:rPr lang="en-US" altLang="en-US" u="none" dirty="0"/>
            </a:br>
            <a:br>
              <a:rPr lang="en-US" altLang="en-US" dirty="0"/>
            </a:br>
            <a:endParaRPr lang="en-US" altLang="en-US" dirty="0"/>
          </a:p>
        </p:txBody>
      </p:sp>
      <p:sp>
        <p:nvSpPr>
          <p:cNvPr id="2" name="TextBox 1">
            <a:extLst>
              <a:ext uri="{FF2B5EF4-FFF2-40B4-BE49-F238E27FC236}">
                <a16:creationId xmlns:a16="http://schemas.microsoft.com/office/drawing/2014/main" id="{98F093C9-F9B5-465E-A047-BAAC65F048A0}"/>
              </a:ext>
            </a:extLst>
          </p:cNvPr>
          <p:cNvSpPr txBox="1"/>
          <p:nvPr/>
        </p:nvSpPr>
        <p:spPr>
          <a:xfrm>
            <a:off x="5105400" y="5029200"/>
            <a:ext cx="3429000" cy="646331"/>
          </a:xfrm>
          <a:prstGeom prst="rect">
            <a:avLst/>
          </a:prstGeom>
          <a:noFill/>
        </p:spPr>
        <p:txBody>
          <a:bodyPr wrap="square" rtlCol="0">
            <a:spAutoFit/>
          </a:bodyPr>
          <a:lstStyle/>
          <a:p>
            <a:r>
              <a:rPr lang="en-US" dirty="0"/>
              <a:t>Colleen Kelley, JM Canty Inc</a:t>
            </a:r>
          </a:p>
          <a:p>
            <a:endParaRPr lang="en-US" dirty="0"/>
          </a:p>
        </p:txBody>
      </p:sp>
    </p:spTree>
  </p:cSld>
  <p:clrMapOvr>
    <a:masterClrMapping/>
  </p:clrMapOvr>
  <p:transition spd="med" advTm="10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3E40C29B-6EBA-438D-8107-62BBD8A566D7}"/>
              </a:ext>
            </a:extLst>
          </p:cNvPr>
          <p:cNvSpPr>
            <a:spLocks noGrp="1"/>
          </p:cNvSpPr>
          <p:nvPr>
            <p:ph type="title"/>
          </p:nvPr>
        </p:nvSpPr>
        <p:spPr/>
        <p:txBody>
          <a:bodyPr/>
          <a:lstStyle/>
          <a:p>
            <a:pPr eaLnBrk="1" hangingPunct="1"/>
            <a:r>
              <a:rPr lang="en-US" altLang="en-US"/>
              <a:t>Technical Application</a:t>
            </a:r>
          </a:p>
        </p:txBody>
      </p:sp>
      <p:pic>
        <p:nvPicPr>
          <p:cNvPr id="5123" name="Picture 4">
            <a:extLst>
              <a:ext uri="{FF2B5EF4-FFF2-40B4-BE49-F238E27FC236}">
                <a16:creationId xmlns:a16="http://schemas.microsoft.com/office/drawing/2014/main" id="{E344FE27-A3B4-490A-B9B7-C505D2392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52650"/>
            <a:ext cx="3457575"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5">
            <a:extLst>
              <a:ext uri="{FF2B5EF4-FFF2-40B4-BE49-F238E27FC236}">
                <a16:creationId xmlns:a16="http://schemas.microsoft.com/office/drawing/2014/main" id="{6703565B-078B-4D25-B9DC-4A6A1213D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2152650"/>
            <a:ext cx="3665537" cy="425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FE932E9-AB2C-42E5-8B7C-51145F7C22C7}"/>
              </a:ext>
            </a:extLst>
          </p:cNvPr>
          <p:cNvSpPr>
            <a:spLocks noGrp="1"/>
          </p:cNvSpPr>
          <p:nvPr>
            <p:ph type="title"/>
          </p:nvPr>
        </p:nvSpPr>
        <p:spPr/>
        <p:txBody>
          <a:bodyPr/>
          <a:lstStyle/>
          <a:p>
            <a:r>
              <a:rPr lang="en-US" altLang="en-US"/>
              <a:t>Application Illustration &amp; Layout</a:t>
            </a:r>
          </a:p>
        </p:txBody>
      </p:sp>
      <p:pic>
        <p:nvPicPr>
          <p:cNvPr id="6147" name="Picture 2">
            <a:extLst>
              <a:ext uri="{FF2B5EF4-FFF2-40B4-BE49-F238E27FC236}">
                <a16:creationId xmlns:a16="http://schemas.microsoft.com/office/drawing/2014/main" id="{545E5FF0-F427-4B21-889F-DF7BA3E9B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182813"/>
            <a:ext cx="5334000" cy="417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686FB8E-CFAB-453A-9B09-F2DE10951412}"/>
              </a:ext>
            </a:extLst>
          </p:cNvPr>
          <p:cNvSpPr>
            <a:spLocks noGrp="1"/>
          </p:cNvSpPr>
          <p:nvPr>
            <p:ph type="title"/>
          </p:nvPr>
        </p:nvSpPr>
        <p:spPr/>
        <p:txBody>
          <a:bodyPr/>
          <a:lstStyle/>
          <a:p>
            <a:r>
              <a:rPr lang="en-US" altLang="en-US"/>
              <a:t>Camera Installation &amp; Orientation</a:t>
            </a:r>
          </a:p>
        </p:txBody>
      </p:sp>
      <p:pic>
        <p:nvPicPr>
          <p:cNvPr id="7171" name="Picture 3">
            <a:extLst>
              <a:ext uri="{FF2B5EF4-FFF2-40B4-BE49-F238E27FC236}">
                <a16:creationId xmlns:a16="http://schemas.microsoft.com/office/drawing/2014/main" id="{BB76E46F-B5BB-4D12-8EFB-8C7FCA7CB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413" y="2133600"/>
            <a:ext cx="5562600" cy="422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C3538C93-80EA-4158-9FA0-D33D38EEF855}"/>
              </a:ext>
            </a:extLst>
          </p:cNvPr>
          <p:cNvSpPr>
            <a:spLocks noGrp="1"/>
          </p:cNvSpPr>
          <p:nvPr>
            <p:ph type="title"/>
          </p:nvPr>
        </p:nvSpPr>
        <p:spPr/>
        <p:txBody>
          <a:bodyPr/>
          <a:lstStyle/>
          <a:p>
            <a:r>
              <a:rPr lang="en-US" altLang="en-US"/>
              <a:t>Camera Installation &amp; Orientation</a:t>
            </a:r>
            <a:br>
              <a:rPr lang="en-US" altLang="en-US"/>
            </a:br>
            <a:r>
              <a:rPr lang="en-US" altLang="en-US"/>
              <a:t>Top Down View</a:t>
            </a:r>
          </a:p>
        </p:txBody>
      </p:sp>
      <p:pic>
        <p:nvPicPr>
          <p:cNvPr id="8195" name="Picture 2">
            <a:extLst>
              <a:ext uri="{FF2B5EF4-FFF2-40B4-BE49-F238E27FC236}">
                <a16:creationId xmlns:a16="http://schemas.microsoft.com/office/drawing/2014/main" id="{77280AD5-33A6-4AAC-9362-D2E028F27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350" y="2438400"/>
            <a:ext cx="4970463" cy="395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C349CF12-A39E-413C-A4CD-B877C9B41910}"/>
              </a:ext>
            </a:extLst>
          </p:cNvPr>
          <p:cNvSpPr>
            <a:spLocks noGrp="1"/>
          </p:cNvSpPr>
          <p:nvPr>
            <p:ph type="title"/>
          </p:nvPr>
        </p:nvSpPr>
        <p:spPr/>
        <p:txBody>
          <a:bodyPr/>
          <a:lstStyle/>
          <a:p>
            <a:r>
              <a:rPr lang="en-US" altLang="en-US"/>
              <a:t>Camera Installation &amp; Orientation</a:t>
            </a:r>
            <a:br>
              <a:rPr lang="en-US" altLang="en-US"/>
            </a:br>
            <a:r>
              <a:rPr lang="en-US" altLang="en-US"/>
              <a:t>Horizontal View</a:t>
            </a:r>
          </a:p>
        </p:txBody>
      </p:sp>
      <p:pic>
        <p:nvPicPr>
          <p:cNvPr id="9219" name="Picture 3">
            <a:extLst>
              <a:ext uri="{FF2B5EF4-FFF2-40B4-BE49-F238E27FC236}">
                <a16:creationId xmlns:a16="http://schemas.microsoft.com/office/drawing/2014/main" id="{CB895BDD-909A-41DE-8718-CBBA62A27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88" y="2514600"/>
            <a:ext cx="5105400" cy="385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D75D6B0-DC3A-496D-A86D-D3D2AF5029B0}"/>
              </a:ext>
            </a:extLst>
          </p:cNvPr>
          <p:cNvSpPr>
            <a:spLocks noGrp="1"/>
          </p:cNvSpPr>
          <p:nvPr>
            <p:ph type="title"/>
          </p:nvPr>
        </p:nvSpPr>
        <p:spPr/>
        <p:txBody>
          <a:bodyPr/>
          <a:lstStyle/>
          <a:p>
            <a:r>
              <a:rPr lang="en-US" altLang="en-US"/>
              <a:t>Industrial Surveillance Camera</a:t>
            </a:r>
            <a:br>
              <a:rPr lang="en-US" altLang="en-US"/>
            </a:br>
            <a:r>
              <a:rPr lang="en-US" altLang="en-US"/>
              <a:t>Exploded Assembly</a:t>
            </a:r>
          </a:p>
        </p:txBody>
      </p:sp>
      <p:pic>
        <p:nvPicPr>
          <p:cNvPr id="10243" name="Picture 2">
            <a:extLst>
              <a:ext uri="{FF2B5EF4-FFF2-40B4-BE49-F238E27FC236}">
                <a16:creationId xmlns:a16="http://schemas.microsoft.com/office/drawing/2014/main" id="{DB836F8C-501A-4C52-92D5-65D101F99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5" y="2667000"/>
            <a:ext cx="4144963"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3">
            <a:extLst>
              <a:ext uri="{FF2B5EF4-FFF2-40B4-BE49-F238E27FC236}">
                <a16:creationId xmlns:a16="http://schemas.microsoft.com/office/drawing/2014/main" id="{B994057B-DCAD-4324-BC89-BF0EFC2B0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425" y="2667000"/>
            <a:ext cx="4110038"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BFA6753-6CF6-4ADC-B7CB-57F22378B3D8}"/>
              </a:ext>
            </a:extLst>
          </p:cNvPr>
          <p:cNvSpPr>
            <a:spLocks noGrp="1"/>
          </p:cNvSpPr>
          <p:nvPr>
            <p:ph type="title"/>
          </p:nvPr>
        </p:nvSpPr>
        <p:spPr>
          <a:xfrm>
            <a:off x="609600" y="990600"/>
            <a:ext cx="8229600" cy="1143000"/>
          </a:xfrm>
        </p:spPr>
        <p:txBody>
          <a:bodyPr/>
          <a:lstStyle/>
          <a:p>
            <a:r>
              <a:rPr lang="en-US" altLang="en-US" dirty="0"/>
              <a:t>VCM</a:t>
            </a:r>
          </a:p>
        </p:txBody>
      </p:sp>
      <p:pic>
        <p:nvPicPr>
          <p:cNvPr id="2" name="Picture 1">
            <a:extLst>
              <a:ext uri="{FF2B5EF4-FFF2-40B4-BE49-F238E27FC236}">
                <a16:creationId xmlns:a16="http://schemas.microsoft.com/office/drawing/2014/main" id="{39DF94B0-4E52-4C92-B59F-FC3A9D670346}"/>
              </a:ext>
            </a:extLst>
          </p:cNvPr>
          <p:cNvPicPr>
            <a:picLocks noChangeAspect="1"/>
          </p:cNvPicPr>
          <p:nvPr/>
        </p:nvPicPr>
        <p:blipFill rotWithShape="1">
          <a:blip r:embed="rId2"/>
          <a:srcRect l="2500" t="12760" r="16667" b="15517"/>
          <a:stretch/>
        </p:blipFill>
        <p:spPr>
          <a:xfrm>
            <a:off x="378801" y="1905000"/>
            <a:ext cx="8386397" cy="4495800"/>
          </a:xfrm>
          <a:prstGeom prst="rect">
            <a:avLst/>
          </a:prstGeom>
        </p:spPr>
      </p:pic>
    </p:spTree>
  </p:cSld>
  <p:clrMapOvr>
    <a:masterClrMapping/>
  </p:clrMapOvr>
  <p:transition advTm="10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BC32D9A8-8398-480E-AFD8-B750D6CE4DEB}"/>
              </a:ext>
            </a:extLst>
          </p:cNvPr>
          <p:cNvSpPr>
            <a:spLocks noGrp="1"/>
          </p:cNvSpPr>
          <p:nvPr>
            <p:ph type="title"/>
          </p:nvPr>
        </p:nvSpPr>
        <p:spPr/>
        <p:txBody>
          <a:bodyPr/>
          <a:lstStyle/>
          <a:p>
            <a:r>
              <a:rPr lang="en-US" altLang="en-US" dirty="0"/>
              <a:t>Vector Control Module Advantages</a:t>
            </a:r>
          </a:p>
        </p:txBody>
      </p:sp>
      <p:sp>
        <p:nvSpPr>
          <p:cNvPr id="2" name="TextBox 1">
            <a:extLst>
              <a:ext uri="{FF2B5EF4-FFF2-40B4-BE49-F238E27FC236}">
                <a16:creationId xmlns:a16="http://schemas.microsoft.com/office/drawing/2014/main" id="{A50DB854-0F5E-4A65-AEC1-DF71EA88D760}"/>
              </a:ext>
            </a:extLst>
          </p:cNvPr>
          <p:cNvSpPr txBox="1"/>
          <p:nvPr/>
        </p:nvSpPr>
        <p:spPr>
          <a:xfrm>
            <a:off x="1143000" y="2514600"/>
            <a:ext cx="7239000" cy="3139321"/>
          </a:xfrm>
          <a:prstGeom prst="rect">
            <a:avLst/>
          </a:prstGeom>
          <a:noFill/>
        </p:spPr>
        <p:txBody>
          <a:bodyPr wrap="square" rtlCol="0">
            <a:spAutoFit/>
          </a:bodyPr>
          <a:lstStyle/>
          <a:p>
            <a:pPr marL="285750" indent="-285750">
              <a:buFontTx/>
              <a:buChar char="-"/>
            </a:pPr>
            <a:r>
              <a:rPr lang="en-US" dirty="0"/>
              <a:t>Allows for input up to 6 cameras</a:t>
            </a:r>
          </a:p>
          <a:p>
            <a:pPr marL="285750" indent="-285750">
              <a:buFontTx/>
              <a:buChar char="-"/>
            </a:pPr>
            <a:r>
              <a:rPr lang="en-US" dirty="0"/>
              <a:t>Allows for Cameras to run on Power Over Ethernet (POE) when directly connected via Cat 6 ethernet cable</a:t>
            </a:r>
          </a:p>
          <a:p>
            <a:pPr marL="285750" indent="-285750">
              <a:buFontTx/>
              <a:buChar char="-"/>
            </a:pPr>
            <a:r>
              <a:rPr lang="en-US" dirty="0"/>
              <a:t>Multiple outputs</a:t>
            </a:r>
          </a:p>
          <a:p>
            <a:r>
              <a:rPr lang="en-US" dirty="0"/>
              <a:t> 	-4-20mA</a:t>
            </a:r>
          </a:p>
          <a:p>
            <a:r>
              <a:rPr lang="en-US" dirty="0"/>
              <a:t>	-OPC (OPC UA now available)</a:t>
            </a:r>
          </a:p>
          <a:p>
            <a:r>
              <a:rPr lang="en-US" dirty="0"/>
              <a:t>	-Modbus</a:t>
            </a:r>
          </a:p>
          <a:p>
            <a:r>
              <a:rPr lang="en-US" dirty="0"/>
              <a:t>	-Video Display</a:t>
            </a:r>
          </a:p>
          <a:p>
            <a:pPr marL="285750" indent="-285750">
              <a:buFontTx/>
              <a:buChar char="-"/>
            </a:pPr>
            <a:r>
              <a:rPr lang="en-US" dirty="0"/>
              <a:t>Camera heartbeat/Temperature Alarm</a:t>
            </a:r>
          </a:p>
          <a:p>
            <a:pPr marL="285750" indent="-285750">
              <a:buFontTx/>
              <a:buChar char="-"/>
            </a:pPr>
            <a:r>
              <a:rPr lang="en-US" dirty="0"/>
              <a:t>Ease of Remote Support</a:t>
            </a:r>
          </a:p>
          <a:p>
            <a:endParaRPr lang="en-US" dirty="0"/>
          </a:p>
        </p:txBody>
      </p:sp>
    </p:spTree>
  </p:cSld>
  <p:clrMapOvr>
    <a:masterClrMapping/>
  </p:clrMapOvr>
  <p:transition advTm="10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A54E-6549-44A6-96EF-A7E5DA3FAACA}"/>
              </a:ext>
            </a:extLst>
          </p:cNvPr>
          <p:cNvSpPr>
            <a:spLocks noGrp="1"/>
          </p:cNvSpPr>
          <p:nvPr>
            <p:ph type="title"/>
          </p:nvPr>
        </p:nvSpPr>
        <p:spPr>
          <a:xfrm>
            <a:off x="432867" y="1048230"/>
            <a:ext cx="8229600" cy="1143000"/>
          </a:xfrm>
        </p:spPr>
        <p:txBody>
          <a:bodyPr/>
          <a:lstStyle/>
          <a:p>
            <a:r>
              <a:rPr lang="en-US" dirty="0"/>
              <a:t>ADS Edge Tracing</a:t>
            </a:r>
          </a:p>
        </p:txBody>
      </p:sp>
      <p:sp>
        <p:nvSpPr>
          <p:cNvPr id="3" name="Content Placeholder 2">
            <a:extLst>
              <a:ext uri="{FF2B5EF4-FFF2-40B4-BE49-F238E27FC236}">
                <a16:creationId xmlns:a16="http://schemas.microsoft.com/office/drawing/2014/main" id="{89C6AA76-1607-425D-8762-6514669ABC30}"/>
              </a:ext>
            </a:extLst>
          </p:cNvPr>
          <p:cNvSpPr>
            <a:spLocks noGrp="1"/>
          </p:cNvSpPr>
          <p:nvPr>
            <p:ph idx="1"/>
          </p:nvPr>
        </p:nvSpPr>
        <p:spPr>
          <a:xfrm>
            <a:off x="457200" y="1905001"/>
            <a:ext cx="8229600" cy="685800"/>
          </a:xfrm>
        </p:spPr>
        <p:txBody>
          <a:bodyPr/>
          <a:lstStyle/>
          <a:p>
            <a:r>
              <a:rPr lang="en-US" dirty="0"/>
              <a:t>Control of Puller Utilizing existing periscope cameras, no additional cameras needed</a:t>
            </a:r>
          </a:p>
          <a:p>
            <a:pPr marL="0" indent="0">
              <a:buNone/>
            </a:pPr>
            <a:endParaRPr lang="en-US" dirty="0"/>
          </a:p>
        </p:txBody>
      </p:sp>
      <p:pic>
        <p:nvPicPr>
          <p:cNvPr id="5" name="Picture 4">
            <a:extLst>
              <a:ext uri="{FF2B5EF4-FFF2-40B4-BE49-F238E27FC236}">
                <a16:creationId xmlns:a16="http://schemas.microsoft.com/office/drawing/2014/main" id="{26D9C2C9-DAFD-4FFC-9CBB-FC7A1DFF6C30}"/>
              </a:ext>
            </a:extLst>
          </p:cNvPr>
          <p:cNvPicPr>
            <a:picLocks noChangeAspect="1"/>
          </p:cNvPicPr>
          <p:nvPr/>
        </p:nvPicPr>
        <p:blipFill rotWithShape="1">
          <a:blip r:embed="rId2"/>
          <a:srcRect l="5001" t="27595" r="7500" b="7242"/>
          <a:stretch/>
        </p:blipFill>
        <p:spPr>
          <a:xfrm>
            <a:off x="685800" y="2590801"/>
            <a:ext cx="8001000" cy="3599970"/>
          </a:xfrm>
          <a:prstGeom prst="rect">
            <a:avLst/>
          </a:prstGeom>
        </p:spPr>
      </p:pic>
    </p:spTree>
    <p:extLst>
      <p:ext uri="{BB962C8B-B14F-4D97-AF65-F5344CB8AC3E}">
        <p14:creationId xmlns:p14="http://schemas.microsoft.com/office/powerpoint/2010/main" val="2671680514"/>
      </p:ext>
    </p:extLst>
  </p:cSld>
  <p:clrMapOvr>
    <a:masterClrMapping/>
  </p:clrMapOvr>
  <p:transition advTm="10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lass Tracking_JMCANTY">
            <a:hlinkClick r:id="" action="ppaction://media"/>
            <a:extLst>
              <a:ext uri="{FF2B5EF4-FFF2-40B4-BE49-F238E27FC236}">
                <a16:creationId xmlns:a16="http://schemas.microsoft.com/office/drawing/2014/main" id="{2B1D50E7-B093-4DF9-9ADB-7BBAB835C537}"/>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371600" y="1295400"/>
            <a:ext cx="6604000" cy="4953000"/>
          </a:xfrm>
          <a:prstGeom prst="rect">
            <a:avLst/>
          </a:prstGeom>
        </p:spPr>
      </p:pic>
    </p:spTree>
    <p:extLst>
      <p:ext uri="{BB962C8B-B14F-4D97-AF65-F5344CB8AC3E}">
        <p14:creationId xmlns:p14="http://schemas.microsoft.com/office/powerpoint/2010/main" val="740368269"/>
      </p:ext>
    </p:extLst>
  </p:cSld>
  <p:clrMapOvr>
    <a:masterClrMapping/>
  </p:clrMapOvr>
  <p:transition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EFA44D2-6B30-4E03-983B-38B455388DE8}"/>
              </a:ext>
            </a:extLst>
          </p:cNvPr>
          <p:cNvSpPr>
            <a:spLocks noGrp="1" noChangeArrowheads="1"/>
          </p:cNvSpPr>
          <p:nvPr>
            <p:ph type="ctrTitle"/>
          </p:nvPr>
        </p:nvSpPr>
        <p:spPr>
          <a:xfrm>
            <a:off x="685800" y="1828801"/>
            <a:ext cx="7772400" cy="914400"/>
          </a:xfrm>
        </p:spPr>
        <p:txBody>
          <a:bodyPr/>
          <a:lstStyle/>
          <a:p>
            <a:pPr eaLnBrk="1" hangingPunct="1"/>
            <a:r>
              <a:rPr lang="en-US" altLang="en-US" dirty="0"/>
              <a:t>Overview</a:t>
            </a:r>
          </a:p>
        </p:txBody>
      </p:sp>
      <p:sp>
        <p:nvSpPr>
          <p:cNvPr id="2" name="TextBox 1">
            <a:extLst>
              <a:ext uri="{FF2B5EF4-FFF2-40B4-BE49-F238E27FC236}">
                <a16:creationId xmlns:a16="http://schemas.microsoft.com/office/drawing/2014/main" id="{5C6F3874-5EC0-4CC8-A6ED-16A0CB624121}"/>
              </a:ext>
            </a:extLst>
          </p:cNvPr>
          <p:cNvSpPr txBox="1"/>
          <p:nvPr/>
        </p:nvSpPr>
        <p:spPr>
          <a:xfrm>
            <a:off x="1219200" y="3124200"/>
            <a:ext cx="739140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Brief Introduction to Canty </a:t>
            </a:r>
          </a:p>
          <a:p>
            <a:pPr marL="285750" indent="-285750">
              <a:buFont typeface="Arial" panose="020B0604020202020204" pitchFamily="34" charset="0"/>
              <a:buChar char="•"/>
            </a:pPr>
            <a:r>
              <a:rPr lang="en-US" sz="2400" dirty="0"/>
              <a:t>Molten Glass Level</a:t>
            </a:r>
          </a:p>
          <a:p>
            <a:pPr marL="285750" indent="-285750">
              <a:buFont typeface="Arial" panose="020B0604020202020204" pitchFamily="34" charset="0"/>
              <a:buChar char="•"/>
            </a:pPr>
            <a:r>
              <a:rPr lang="en-US" sz="2400" dirty="0"/>
              <a:t>Onion Skin Width</a:t>
            </a:r>
          </a:p>
          <a:p>
            <a:pPr marL="285750" indent="-285750">
              <a:buFont typeface="Arial" panose="020B0604020202020204" pitchFamily="34" charset="0"/>
              <a:buChar char="•"/>
            </a:pPr>
            <a:r>
              <a:rPr lang="en-US" sz="2400" dirty="0"/>
              <a:t>Exit End Width/Ribbon Width</a:t>
            </a:r>
          </a:p>
          <a:p>
            <a:pPr marL="285750" indent="-285750">
              <a:buFont typeface="Arial" panose="020B0604020202020204" pitchFamily="34" charset="0"/>
              <a:buChar char="•"/>
            </a:pPr>
            <a:r>
              <a:rPr lang="en-US" sz="2400" dirty="0"/>
              <a:t>ADS Edge Tracking</a:t>
            </a:r>
          </a:p>
          <a:p>
            <a:pPr marL="285750" indent="-285750">
              <a:buFont typeface="Arial" panose="020B0604020202020204" pitchFamily="34" charset="0"/>
              <a:buChar char="•"/>
            </a:pPr>
            <a:r>
              <a:rPr lang="en-US" sz="2400" dirty="0"/>
              <a:t>Hot End Melt Line</a:t>
            </a:r>
          </a:p>
          <a:p>
            <a:pPr marL="285750" indent="-285750">
              <a:buFont typeface="Arial" panose="020B0604020202020204" pitchFamily="34" charset="0"/>
              <a:buChar char="•"/>
            </a:pPr>
            <a:r>
              <a:rPr lang="en-US" sz="2400" dirty="0"/>
              <a:t>Questions</a:t>
            </a:r>
          </a:p>
        </p:txBody>
      </p:sp>
    </p:spTree>
    <p:extLst>
      <p:ext uri="{BB962C8B-B14F-4D97-AF65-F5344CB8AC3E}">
        <p14:creationId xmlns:p14="http://schemas.microsoft.com/office/powerpoint/2010/main" val="3535764057"/>
      </p:ext>
    </p:extLst>
  </p:cSld>
  <p:clrMapOvr>
    <a:masterClrMapping/>
  </p:clrMapOvr>
  <p:transition spd="med" advTm="10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EFA44D2-6B30-4E03-983B-38B455388DE8}"/>
              </a:ext>
            </a:extLst>
          </p:cNvPr>
          <p:cNvSpPr>
            <a:spLocks noGrp="1" noChangeArrowheads="1"/>
          </p:cNvSpPr>
          <p:nvPr>
            <p:ph type="ctrTitle"/>
          </p:nvPr>
        </p:nvSpPr>
        <p:spPr>
          <a:xfrm>
            <a:off x="685800" y="2693987"/>
            <a:ext cx="7772400" cy="1470025"/>
          </a:xfrm>
        </p:spPr>
        <p:txBody>
          <a:bodyPr/>
          <a:lstStyle/>
          <a:p>
            <a:pPr eaLnBrk="1" hangingPunct="1"/>
            <a:r>
              <a:rPr lang="en-US" altLang="en-US" dirty="0"/>
              <a:t>Hot End Melt Line</a:t>
            </a:r>
          </a:p>
        </p:txBody>
      </p:sp>
    </p:spTree>
    <p:extLst>
      <p:ext uri="{BB962C8B-B14F-4D97-AF65-F5344CB8AC3E}">
        <p14:creationId xmlns:p14="http://schemas.microsoft.com/office/powerpoint/2010/main" val="3288853548"/>
      </p:ext>
    </p:extLst>
  </p:cSld>
  <p:clrMapOvr>
    <a:masterClrMapping/>
  </p:clrMapOvr>
  <p:transition spd="med" advTm="10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BC32D9A8-8398-480E-AFD8-B750D6CE4DEB}"/>
              </a:ext>
            </a:extLst>
          </p:cNvPr>
          <p:cNvSpPr>
            <a:spLocks noGrp="1"/>
          </p:cNvSpPr>
          <p:nvPr>
            <p:ph type="title"/>
          </p:nvPr>
        </p:nvSpPr>
        <p:spPr>
          <a:xfrm>
            <a:off x="419100" y="909578"/>
            <a:ext cx="8229600" cy="1143000"/>
          </a:xfrm>
        </p:spPr>
        <p:txBody>
          <a:bodyPr/>
          <a:lstStyle/>
          <a:p>
            <a:r>
              <a:rPr lang="en-US" altLang="en-US" dirty="0"/>
              <a:t>Hardware</a:t>
            </a:r>
          </a:p>
        </p:txBody>
      </p:sp>
      <p:sp>
        <p:nvSpPr>
          <p:cNvPr id="2" name="TextBox 1">
            <a:extLst>
              <a:ext uri="{FF2B5EF4-FFF2-40B4-BE49-F238E27FC236}">
                <a16:creationId xmlns:a16="http://schemas.microsoft.com/office/drawing/2014/main" id="{A50DB854-0F5E-4A65-AEC1-DF71EA88D760}"/>
              </a:ext>
            </a:extLst>
          </p:cNvPr>
          <p:cNvSpPr txBox="1"/>
          <p:nvPr/>
        </p:nvSpPr>
        <p:spPr>
          <a:xfrm>
            <a:off x="914400" y="1752600"/>
            <a:ext cx="7239000" cy="2862322"/>
          </a:xfrm>
          <a:prstGeom prst="rect">
            <a:avLst/>
          </a:prstGeom>
          <a:noFill/>
        </p:spPr>
        <p:txBody>
          <a:bodyPr wrap="square" rtlCol="0">
            <a:spAutoFit/>
          </a:bodyPr>
          <a:lstStyle/>
          <a:p>
            <a:pPr marL="285750" indent="-285750">
              <a:buFontTx/>
              <a:buChar char="-"/>
            </a:pPr>
            <a:r>
              <a:rPr lang="en-US" dirty="0"/>
              <a:t>Canty </a:t>
            </a:r>
            <a:r>
              <a:rPr lang="en-US" dirty="0" err="1"/>
              <a:t>ExtremeTemp</a:t>
            </a:r>
            <a:r>
              <a:rPr lang="en-US" dirty="0"/>
              <a:t>™ Camera to view bath</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r>
              <a:rPr lang="en-US" dirty="0"/>
              <a:t>Canty VCM for analysis</a:t>
            </a:r>
          </a:p>
          <a:p>
            <a:endParaRPr lang="en-US" dirty="0"/>
          </a:p>
        </p:txBody>
      </p:sp>
      <p:pic>
        <p:nvPicPr>
          <p:cNvPr id="3" name="Picture 2">
            <a:extLst>
              <a:ext uri="{FF2B5EF4-FFF2-40B4-BE49-F238E27FC236}">
                <a16:creationId xmlns:a16="http://schemas.microsoft.com/office/drawing/2014/main" id="{73404BAE-F5F3-49E0-A44D-415F0CDE2EA0}"/>
              </a:ext>
            </a:extLst>
          </p:cNvPr>
          <p:cNvPicPr>
            <a:picLocks noChangeAspect="1"/>
          </p:cNvPicPr>
          <p:nvPr/>
        </p:nvPicPr>
        <p:blipFill rotWithShape="1">
          <a:blip r:embed="rId2"/>
          <a:srcRect l="3333" t="26601" r="22500" b="37586"/>
          <a:stretch/>
        </p:blipFill>
        <p:spPr>
          <a:xfrm>
            <a:off x="1524000" y="2087935"/>
            <a:ext cx="6346202" cy="1851384"/>
          </a:xfrm>
          <a:prstGeom prst="rect">
            <a:avLst/>
          </a:prstGeom>
        </p:spPr>
      </p:pic>
      <p:pic>
        <p:nvPicPr>
          <p:cNvPr id="5" name="Picture 4">
            <a:extLst>
              <a:ext uri="{FF2B5EF4-FFF2-40B4-BE49-F238E27FC236}">
                <a16:creationId xmlns:a16="http://schemas.microsoft.com/office/drawing/2014/main" id="{C7F01027-C061-4FCB-9AD2-C85966FAB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156" y="4267200"/>
            <a:ext cx="3795687" cy="2133600"/>
          </a:xfrm>
          <a:prstGeom prst="rect">
            <a:avLst/>
          </a:prstGeom>
        </p:spPr>
      </p:pic>
    </p:spTree>
    <p:extLst>
      <p:ext uri="{BB962C8B-B14F-4D97-AF65-F5344CB8AC3E}">
        <p14:creationId xmlns:p14="http://schemas.microsoft.com/office/powerpoint/2010/main" val="855001031"/>
      </p:ext>
    </p:extLst>
  </p:cSld>
  <p:clrMapOvr>
    <a:masterClrMapping/>
  </p:clrMapOvr>
  <p:transition advTm="10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tch Crust_JMCANTY">
            <a:hlinkClick r:id="" action="ppaction://media"/>
            <a:extLst>
              <a:ext uri="{FF2B5EF4-FFF2-40B4-BE49-F238E27FC236}">
                <a16:creationId xmlns:a16="http://schemas.microsoft.com/office/drawing/2014/main" id="{98F999FC-FBB6-4456-B17B-4B9B9DA934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1950" y="1447800"/>
            <a:ext cx="8420100" cy="4736307"/>
          </a:xfrm>
          <a:prstGeom prst="rect">
            <a:avLst/>
          </a:prstGeom>
        </p:spPr>
      </p:pic>
    </p:spTree>
    <p:extLst>
      <p:ext uri="{BB962C8B-B14F-4D97-AF65-F5344CB8AC3E}">
        <p14:creationId xmlns:p14="http://schemas.microsoft.com/office/powerpoint/2010/main" val="1547902526"/>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EFA44D2-6B30-4E03-983B-38B455388DE8}"/>
              </a:ext>
            </a:extLst>
          </p:cNvPr>
          <p:cNvSpPr>
            <a:spLocks noGrp="1" noChangeArrowheads="1"/>
          </p:cNvSpPr>
          <p:nvPr>
            <p:ph type="ctrTitle"/>
          </p:nvPr>
        </p:nvSpPr>
        <p:spPr>
          <a:xfrm>
            <a:off x="685800" y="2693987"/>
            <a:ext cx="7772400" cy="1470025"/>
          </a:xfrm>
        </p:spPr>
        <p:txBody>
          <a:bodyPr/>
          <a:lstStyle/>
          <a:p>
            <a:pPr eaLnBrk="1" hangingPunct="1"/>
            <a:r>
              <a:rPr lang="en-US" altLang="en-US" i="1" u="none" dirty="0"/>
              <a:t>Questions?</a:t>
            </a:r>
          </a:p>
        </p:txBody>
      </p:sp>
    </p:spTree>
    <p:extLst>
      <p:ext uri="{BB962C8B-B14F-4D97-AF65-F5344CB8AC3E}">
        <p14:creationId xmlns:p14="http://schemas.microsoft.com/office/powerpoint/2010/main" val="319740740"/>
      </p:ext>
    </p:extLst>
  </p:cSld>
  <p:clrMapOvr>
    <a:masterClrMapping/>
  </p:clrMapOvr>
  <p:transition spd="med" advTm="10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399D-5077-479D-BE8B-77601F0D4B2E}"/>
              </a:ext>
            </a:extLst>
          </p:cNvPr>
          <p:cNvSpPr>
            <a:spLocks noGrp="1"/>
          </p:cNvSpPr>
          <p:nvPr>
            <p:ph type="title"/>
          </p:nvPr>
        </p:nvSpPr>
        <p:spPr/>
        <p:txBody>
          <a:bodyPr/>
          <a:lstStyle/>
          <a:p>
            <a:r>
              <a:rPr lang="en-US" dirty="0"/>
              <a:t>Molten Glass Level</a:t>
            </a:r>
          </a:p>
        </p:txBody>
      </p:sp>
      <p:sp>
        <p:nvSpPr>
          <p:cNvPr id="3" name="Content Placeholder 2">
            <a:extLst>
              <a:ext uri="{FF2B5EF4-FFF2-40B4-BE49-F238E27FC236}">
                <a16:creationId xmlns:a16="http://schemas.microsoft.com/office/drawing/2014/main" id="{3026B3A0-6131-40E4-B695-2A656E734AD6}"/>
              </a:ext>
            </a:extLst>
          </p:cNvPr>
          <p:cNvSpPr>
            <a:spLocks noGrp="1"/>
          </p:cNvSpPr>
          <p:nvPr>
            <p:ph idx="1"/>
          </p:nvPr>
        </p:nvSpPr>
        <p:spPr/>
        <p:txBody>
          <a:bodyPr/>
          <a:lstStyle/>
          <a:p>
            <a:pPr>
              <a:spcBef>
                <a:spcPct val="50000"/>
              </a:spcBef>
            </a:pPr>
            <a:r>
              <a:rPr lang="en-IE" altLang="en-US" sz="2000" dirty="0"/>
              <a:t>How it works?</a:t>
            </a:r>
          </a:p>
          <a:p>
            <a:pPr>
              <a:spcBef>
                <a:spcPct val="50000"/>
              </a:spcBef>
            </a:pPr>
            <a:r>
              <a:rPr lang="en-IE" altLang="en-US" sz="1800" dirty="0"/>
              <a:t> </a:t>
            </a:r>
            <a:r>
              <a:rPr lang="en-IE" altLang="en-US" sz="1800" dirty="0" err="1"/>
              <a:t>CantyVision</a:t>
            </a:r>
            <a:r>
              <a:rPr lang="en-IE" altLang="en-US" sz="1800" dirty="0"/>
              <a:t> software  has the capability to track the position of any edge.</a:t>
            </a:r>
          </a:p>
          <a:p>
            <a:pPr>
              <a:spcBef>
                <a:spcPct val="50000"/>
              </a:spcBef>
            </a:pPr>
            <a:r>
              <a:rPr lang="en-IE" altLang="en-US" sz="1800" dirty="0"/>
              <a:t> For normal vessel applications it would track the edge between the vessel wall and the top of the process fluid. </a:t>
            </a:r>
            <a:endParaRPr lang="en-IE" altLang="en-US" dirty="0"/>
          </a:p>
          <a:p>
            <a:pPr>
              <a:spcBef>
                <a:spcPct val="50000"/>
              </a:spcBef>
            </a:pPr>
            <a:r>
              <a:rPr lang="en-IE" altLang="en-US" sz="1800" dirty="0"/>
              <a:t>Reflection issues with molten glass make it difficult to track the edge between the furnace wall and the surface of the molten glass. </a:t>
            </a:r>
          </a:p>
          <a:p>
            <a:pPr>
              <a:spcBef>
                <a:spcPct val="50000"/>
              </a:spcBef>
            </a:pPr>
            <a:r>
              <a:rPr lang="en-IE" altLang="en-US" sz="1800" dirty="0"/>
              <a:t> Canty has developed a method whereby we measure the movement of a reflection of a stationary object such as a missing brick from the furnace wall. </a:t>
            </a:r>
          </a:p>
          <a:p>
            <a:endParaRPr lang="en-US" dirty="0"/>
          </a:p>
        </p:txBody>
      </p:sp>
    </p:spTree>
    <p:extLst>
      <p:ext uri="{BB962C8B-B14F-4D97-AF65-F5344CB8AC3E}">
        <p14:creationId xmlns:p14="http://schemas.microsoft.com/office/powerpoint/2010/main" val="2216236168"/>
      </p:ext>
    </p:extLst>
  </p:cSld>
  <p:clrMapOvr>
    <a:masterClrMapping/>
  </p:clrMapOvr>
  <p:transition advTm="10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91C1C-7E6E-4135-AE5F-613D7A355976}"/>
              </a:ext>
            </a:extLst>
          </p:cNvPr>
          <p:cNvSpPr>
            <a:spLocks noGrp="1"/>
          </p:cNvSpPr>
          <p:nvPr>
            <p:ph type="title"/>
          </p:nvPr>
        </p:nvSpPr>
        <p:spPr/>
        <p:txBody>
          <a:bodyPr/>
          <a:lstStyle/>
          <a:p>
            <a:r>
              <a:rPr lang="en-US" dirty="0"/>
              <a:t>Molten Glass Level</a:t>
            </a:r>
          </a:p>
        </p:txBody>
      </p:sp>
      <p:pic>
        <p:nvPicPr>
          <p:cNvPr id="4" name="Picture 4">
            <a:extLst>
              <a:ext uri="{FF2B5EF4-FFF2-40B4-BE49-F238E27FC236}">
                <a16:creationId xmlns:a16="http://schemas.microsoft.com/office/drawing/2014/main" id="{7D988493-F9E8-44F7-A05A-1A6633C742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7050" y="2362200"/>
            <a:ext cx="404757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D6E846D1-C6CE-4EB1-BA8F-EB9B62EBB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438400"/>
            <a:ext cx="3303495" cy="373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183332"/>
      </p:ext>
    </p:extLst>
  </p:cSld>
  <p:clrMapOvr>
    <a:masterClrMapping/>
  </p:clrMapOvr>
  <p:transition advTm="10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T Cameras - Molten Glass Level">
            <a:hlinkClick r:id="" action="ppaction://media"/>
            <a:extLst>
              <a:ext uri="{FF2B5EF4-FFF2-40B4-BE49-F238E27FC236}">
                <a16:creationId xmlns:a16="http://schemas.microsoft.com/office/drawing/2014/main" id="{DED9D4E4-44BE-40B7-A105-2C5E73E95C3E}"/>
              </a:ext>
            </a:extLst>
          </p:cNvPr>
          <p:cNvPicPr>
            <a:picLocks noChangeAspect="1"/>
          </p:cNvPicPr>
          <p:nvPr>
            <a:videoFile r:link="rId1"/>
            <p:extLst>
              <p:ext uri="{DAA4B4D4-6D71-4841-9C94-3DE7FCFB9230}">
                <p14:media xmlns:p14="http://schemas.microsoft.com/office/powerpoint/2010/main" r:link="rId2">
                  <p14:trim st="23694" end="7198.9791"/>
                </p14:media>
              </p:ext>
            </p:extLst>
          </p:nvPr>
        </p:nvPicPr>
        <p:blipFill>
          <a:blip r:embed="rId4"/>
          <a:stretch>
            <a:fillRect/>
          </a:stretch>
        </p:blipFill>
        <p:spPr>
          <a:xfrm>
            <a:off x="1181100" y="1295400"/>
            <a:ext cx="6781800" cy="5086350"/>
          </a:xfrm>
          <a:prstGeom prst="rect">
            <a:avLst/>
          </a:prstGeom>
        </p:spPr>
      </p:pic>
    </p:spTree>
    <p:extLst>
      <p:ext uri="{BB962C8B-B14F-4D97-AF65-F5344CB8AC3E}">
        <p14:creationId xmlns:p14="http://schemas.microsoft.com/office/powerpoint/2010/main" val="4071111797"/>
      </p:ext>
    </p:extLst>
  </p:cSld>
  <p:clrMapOvr>
    <a:masterClrMapping/>
  </p:clrMapOvr>
  <p:transition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012B0-573E-4AC4-8F40-49CFCF8491CE}"/>
              </a:ext>
            </a:extLst>
          </p:cNvPr>
          <p:cNvSpPr>
            <a:spLocks noGrp="1"/>
          </p:cNvSpPr>
          <p:nvPr>
            <p:ph type="title"/>
          </p:nvPr>
        </p:nvSpPr>
        <p:spPr/>
        <p:txBody>
          <a:bodyPr/>
          <a:lstStyle/>
          <a:p>
            <a:r>
              <a:rPr lang="en-US" dirty="0"/>
              <a:t>Onion Skin Width</a:t>
            </a:r>
          </a:p>
        </p:txBody>
      </p:sp>
      <p:sp>
        <p:nvSpPr>
          <p:cNvPr id="3" name="Content Placeholder 2">
            <a:extLst>
              <a:ext uri="{FF2B5EF4-FFF2-40B4-BE49-F238E27FC236}">
                <a16:creationId xmlns:a16="http://schemas.microsoft.com/office/drawing/2014/main" id="{EE488DE5-0253-45B6-A3B3-693D88489655}"/>
              </a:ext>
            </a:extLst>
          </p:cNvPr>
          <p:cNvSpPr>
            <a:spLocks noGrp="1"/>
          </p:cNvSpPr>
          <p:nvPr>
            <p:ph idx="1"/>
          </p:nvPr>
        </p:nvSpPr>
        <p:spPr>
          <a:xfrm>
            <a:off x="457200" y="2362200"/>
            <a:ext cx="8229600" cy="1447800"/>
          </a:xfrm>
        </p:spPr>
        <p:txBody>
          <a:bodyPr/>
          <a:lstStyle/>
          <a:p>
            <a:r>
              <a:rPr lang="en-US" dirty="0"/>
              <a:t>Camera allows for the automated control of the position and shape at the initial draw in front of the tin bath (also known as the onion skin) resulting in a more uniform pull.</a:t>
            </a:r>
          </a:p>
          <a:p>
            <a:r>
              <a:rPr lang="en-US" dirty="0"/>
              <a:t>Result is </a:t>
            </a:r>
            <a:r>
              <a:rPr lang="en-US" b="1" i="1" dirty="0"/>
              <a:t>less waste </a:t>
            </a:r>
            <a:r>
              <a:rPr lang="en-US" dirty="0"/>
              <a:t>and </a:t>
            </a:r>
            <a:r>
              <a:rPr lang="en-US" b="1" i="1" dirty="0"/>
              <a:t>higher efficiency </a:t>
            </a:r>
            <a:r>
              <a:rPr lang="en-US" dirty="0"/>
              <a:t>for the glass.</a:t>
            </a:r>
          </a:p>
          <a:p>
            <a:pPr marL="0" indent="0">
              <a:buNone/>
            </a:pPr>
            <a:endParaRPr lang="en-US" dirty="0"/>
          </a:p>
        </p:txBody>
      </p:sp>
      <p:pic>
        <p:nvPicPr>
          <p:cNvPr id="5" name="Picture 4">
            <a:extLst>
              <a:ext uri="{FF2B5EF4-FFF2-40B4-BE49-F238E27FC236}">
                <a16:creationId xmlns:a16="http://schemas.microsoft.com/office/drawing/2014/main" id="{9E07EE72-D40D-455A-8213-414254CC6176}"/>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12191" r="20833" b="16242"/>
          <a:stretch/>
        </p:blipFill>
        <p:spPr>
          <a:xfrm>
            <a:off x="2360763" y="3612615"/>
            <a:ext cx="4422474" cy="2823990"/>
          </a:xfrm>
          <a:prstGeom prst="rect">
            <a:avLst/>
          </a:prstGeom>
        </p:spPr>
      </p:pic>
    </p:spTree>
    <p:extLst>
      <p:ext uri="{BB962C8B-B14F-4D97-AF65-F5344CB8AC3E}">
        <p14:creationId xmlns:p14="http://schemas.microsoft.com/office/powerpoint/2010/main" val="1512597440"/>
      </p:ext>
    </p:extLst>
  </p:cSld>
  <p:clrMapOvr>
    <a:masterClrMapping/>
  </p:clrMapOvr>
  <p:transition advTm="10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037B-79B2-4579-B132-0E813052F123}"/>
              </a:ext>
            </a:extLst>
          </p:cNvPr>
          <p:cNvSpPr>
            <a:spLocks noGrp="1"/>
          </p:cNvSpPr>
          <p:nvPr>
            <p:ph type="title"/>
          </p:nvPr>
        </p:nvSpPr>
        <p:spPr>
          <a:xfrm>
            <a:off x="381000" y="990600"/>
            <a:ext cx="8229600" cy="1143000"/>
          </a:xfrm>
        </p:spPr>
        <p:txBody>
          <a:bodyPr/>
          <a:lstStyle/>
          <a:p>
            <a:r>
              <a:rPr lang="en-US" dirty="0"/>
              <a:t>Onion Skin Video</a:t>
            </a:r>
          </a:p>
        </p:txBody>
      </p:sp>
      <p:pic>
        <p:nvPicPr>
          <p:cNvPr id="6" name="Glass Onion Measurement_JMCANTY">
            <a:hlinkClick r:id="" action="ppaction://media"/>
            <a:extLst>
              <a:ext uri="{FF2B5EF4-FFF2-40B4-BE49-F238E27FC236}">
                <a16:creationId xmlns:a16="http://schemas.microsoft.com/office/drawing/2014/main" id="{45E4B786-E72D-4C91-8B7F-6161F3C6CB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8137" y="1828800"/>
            <a:ext cx="7327726" cy="4457700"/>
          </a:xfrm>
          <a:prstGeom prst="rect">
            <a:avLst/>
          </a:prstGeom>
        </p:spPr>
      </p:pic>
    </p:spTree>
    <p:extLst>
      <p:ext uri="{BB962C8B-B14F-4D97-AF65-F5344CB8AC3E}">
        <p14:creationId xmlns:p14="http://schemas.microsoft.com/office/powerpoint/2010/main" val="909890793"/>
      </p:ext>
    </p:extLst>
  </p:cSld>
  <p:clrMapOvr>
    <a:masterClrMapping/>
  </p:clrMapOvr>
  <p:transition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EFA44D2-6B30-4E03-983B-38B455388DE8}"/>
              </a:ext>
            </a:extLst>
          </p:cNvPr>
          <p:cNvSpPr>
            <a:spLocks noGrp="1" noChangeArrowheads="1"/>
          </p:cNvSpPr>
          <p:nvPr>
            <p:ph type="ctrTitle"/>
          </p:nvPr>
        </p:nvSpPr>
        <p:spPr>
          <a:xfrm>
            <a:off x="685800" y="2693987"/>
            <a:ext cx="7772400" cy="1470025"/>
          </a:xfrm>
        </p:spPr>
        <p:txBody>
          <a:bodyPr/>
          <a:lstStyle/>
          <a:p>
            <a:pPr eaLnBrk="1" hangingPunct="1"/>
            <a:r>
              <a:rPr lang="en-US" altLang="en-US" dirty="0"/>
              <a:t>Glass Width </a:t>
            </a:r>
          </a:p>
        </p:txBody>
      </p:sp>
    </p:spTree>
    <p:extLst>
      <p:ext uri="{BB962C8B-B14F-4D97-AF65-F5344CB8AC3E}">
        <p14:creationId xmlns:p14="http://schemas.microsoft.com/office/powerpoint/2010/main" val="1654526225"/>
      </p:ext>
    </p:extLst>
  </p:cSld>
  <p:clrMapOvr>
    <a:masterClrMapping/>
  </p:clrMapOvr>
  <p:transition spd="med" advTm="10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DEBC4B3-2051-429B-AE9F-1F19A1CB4325}"/>
              </a:ext>
            </a:extLst>
          </p:cNvPr>
          <p:cNvSpPr>
            <a:spLocks noGrp="1"/>
          </p:cNvSpPr>
          <p:nvPr>
            <p:ph type="title"/>
          </p:nvPr>
        </p:nvSpPr>
        <p:spPr/>
        <p:txBody>
          <a:bodyPr/>
          <a:lstStyle/>
          <a:p>
            <a:r>
              <a:rPr lang="en-US" altLang="en-US"/>
              <a:t>Overview</a:t>
            </a:r>
          </a:p>
        </p:txBody>
      </p:sp>
      <p:sp>
        <p:nvSpPr>
          <p:cNvPr id="4099" name="Content Placeholder 2">
            <a:extLst>
              <a:ext uri="{FF2B5EF4-FFF2-40B4-BE49-F238E27FC236}">
                <a16:creationId xmlns:a16="http://schemas.microsoft.com/office/drawing/2014/main" id="{BEC6D201-F9F5-45C9-9687-D10872EF1301}"/>
              </a:ext>
            </a:extLst>
          </p:cNvPr>
          <p:cNvSpPr>
            <a:spLocks noGrp="1"/>
          </p:cNvSpPr>
          <p:nvPr>
            <p:ph idx="1"/>
          </p:nvPr>
        </p:nvSpPr>
        <p:spPr>
          <a:xfrm>
            <a:off x="457200" y="2286000"/>
            <a:ext cx="8229600" cy="4114800"/>
          </a:xfrm>
        </p:spPr>
        <p:txBody>
          <a:bodyPr/>
          <a:lstStyle/>
          <a:p>
            <a:r>
              <a:rPr lang="en-US" altLang="en-US" dirty="0"/>
              <a:t>Minimize trim loss – The Canty float glass system consists of a high temperature Ethernet process camera and incorporates special software to reduce glare along with a unique orifice plate that prevents debris from adhering to the lens, resulting in a clear view of the glass ribbon at all times.</a:t>
            </a:r>
          </a:p>
          <a:p>
            <a:r>
              <a:rPr lang="en-US" altLang="en-US" dirty="0"/>
              <a:t>This system is a non-contact web width control system which positions Ethernet cameras over the two glass edges and provides continuous real time measurement of web width as glass enters the Lehr annealing chamber after exiting the furnace chamber. </a:t>
            </a:r>
          </a:p>
          <a:p>
            <a:r>
              <a:rPr lang="en-US" altLang="en-US" dirty="0"/>
              <a:t>Width measurements are made in real-time on a continuous basis, with a resolution of .015". </a:t>
            </a:r>
            <a:r>
              <a:rPr lang="en-US" altLang="en-US" dirty="0" err="1"/>
              <a:t>CantyVision</a:t>
            </a:r>
            <a:r>
              <a:rPr lang="en-US" altLang="en-US" dirty="0"/>
              <a:t>™ Client Software utilizes image based technology to continually track the extreme edge of the glass ribbon and also the edge of the knurled region formed by the top roll machines used in the float bath furnace to shape and stabilize the glass ribbon.</a:t>
            </a:r>
          </a:p>
        </p:txBody>
      </p:sp>
    </p:spTree>
  </p:cSld>
  <p:clrMapOvr>
    <a:masterClrMapping/>
  </p:clrMapOvr>
  <p:transition advTm="10000">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237</TotalTime>
  <Words>478</Words>
  <Application>Microsoft Office PowerPoint</Application>
  <PresentationFormat>On-screen Show (4:3)</PresentationFormat>
  <Paragraphs>57</Paragraphs>
  <Slides>23</Slides>
  <Notes>0</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Tahoma</vt:lpstr>
      <vt:lpstr>Default Design</vt:lpstr>
      <vt:lpstr>Canty Process Technology  Glass Applications   </vt:lpstr>
      <vt:lpstr>Overview</vt:lpstr>
      <vt:lpstr>Molten Glass Level</vt:lpstr>
      <vt:lpstr>Molten Glass Level</vt:lpstr>
      <vt:lpstr>PowerPoint Presentation</vt:lpstr>
      <vt:lpstr>Onion Skin Width</vt:lpstr>
      <vt:lpstr>Onion Skin Video</vt:lpstr>
      <vt:lpstr>Glass Width </vt:lpstr>
      <vt:lpstr>Overview</vt:lpstr>
      <vt:lpstr>Technical Application</vt:lpstr>
      <vt:lpstr>Application Illustration &amp; Layout</vt:lpstr>
      <vt:lpstr>Camera Installation &amp; Orientation</vt:lpstr>
      <vt:lpstr>Camera Installation &amp; Orientation Top Down View</vt:lpstr>
      <vt:lpstr>Camera Installation &amp; Orientation Horizontal View</vt:lpstr>
      <vt:lpstr>Industrial Surveillance Camera Exploded Assembly</vt:lpstr>
      <vt:lpstr>VCM</vt:lpstr>
      <vt:lpstr>Vector Control Module Advantages</vt:lpstr>
      <vt:lpstr>ADS Edge Tracing</vt:lpstr>
      <vt:lpstr>PowerPoint Presentation</vt:lpstr>
      <vt:lpstr>Hot End Melt Line</vt:lpstr>
      <vt:lpstr>Hardware</vt:lpstr>
      <vt:lpstr>PowerPoint Presentation</vt:lpstr>
      <vt:lpstr>Questions?</vt:lpstr>
    </vt:vector>
  </TitlesOfParts>
  <Company>JM Canty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keithd</dc:creator>
  <cp:lastModifiedBy>Jena Deck</cp:lastModifiedBy>
  <cp:revision>37</cp:revision>
  <dcterms:created xsi:type="dcterms:W3CDTF">2008-09-15T15:00:17Z</dcterms:created>
  <dcterms:modified xsi:type="dcterms:W3CDTF">2020-01-02T17:28:41Z</dcterms:modified>
</cp:coreProperties>
</file>