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8" r:id="rId4"/>
    <p:sldId id="257" r:id="rId5"/>
    <p:sldId id="259" r:id="rId6"/>
    <p:sldId id="264" r:id="rId7"/>
    <p:sldId id="277" r:id="rId8"/>
    <p:sldId id="260" r:id="rId9"/>
    <p:sldId id="261" r:id="rId10"/>
    <p:sldId id="281" r:id="rId11"/>
    <p:sldId id="266" r:id="rId12"/>
    <p:sldId id="267" r:id="rId13"/>
    <p:sldId id="268" r:id="rId14"/>
    <p:sldId id="272" r:id="rId15"/>
    <p:sldId id="280" r:id="rId16"/>
    <p:sldId id="282" r:id="rId17"/>
    <p:sldId id="284"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8145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83236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404258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13163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A1BFE-CE24-442A-B195-58742FE5D542}"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185190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A1BFE-CE24-442A-B195-58742FE5D542}"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403792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A1BFE-CE24-442A-B195-58742FE5D542}"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265402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A1BFE-CE24-442A-B195-58742FE5D542}"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53397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A1BFE-CE24-442A-B195-58742FE5D542}"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12820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A1BFE-CE24-442A-B195-58742FE5D542}"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22974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A1BFE-CE24-442A-B195-58742FE5D542}"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1017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A1BFE-CE24-442A-B195-58742FE5D542}" type="datetimeFigureOut">
              <a:rPr lang="en-US" smtClean="0"/>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D5007-1AA2-45A4-B7FA-3F759AAB5A92}" type="slidenum">
              <a:rPr lang="en-US" smtClean="0"/>
              <a:t>‹#›</a:t>
            </a:fld>
            <a:endParaRPr lang="en-US"/>
          </a:p>
        </p:txBody>
      </p:sp>
    </p:spTree>
    <p:extLst>
      <p:ext uri="{BB962C8B-B14F-4D97-AF65-F5344CB8AC3E}">
        <p14:creationId xmlns:p14="http://schemas.microsoft.com/office/powerpoint/2010/main" val="237730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Lime Kiln Monitoring</a:t>
            </a:r>
            <a:br>
              <a:rPr lang="en-US" dirty="0" smtClean="0"/>
            </a:br>
            <a:r>
              <a:rPr lang="en-US" dirty="0" smtClean="0"/>
              <a:t>High Temperature Cameras</a:t>
            </a:r>
            <a:endParaRPr lang="en-US" dirty="0"/>
          </a:p>
        </p:txBody>
      </p:sp>
      <p:sp>
        <p:nvSpPr>
          <p:cNvPr id="3" name="Subtitle 2"/>
          <p:cNvSpPr>
            <a:spLocks noGrp="1"/>
          </p:cNvSpPr>
          <p:nvPr>
            <p:ph type="subTitle" idx="1"/>
          </p:nvPr>
        </p:nvSpPr>
        <p:spPr/>
        <p:txBody>
          <a:bodyPr/>
          <a:lstStyle/>
          <a:p>
            <a:r>
              <a:rPr lang="en-US" dirty="0" smtClean="0"/>
              <a:t>Burner Flame Detection</a:t>
            </a:r>
            <a:endParaRPr lang="en-US" dirty="0"/>
          </a:p>
          <a:p>
            <a:r>
              <a:rPr lang="en-US" dirty="0" smtClean="0"/>
              <a:t>Wall and Bed Monitoring</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833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4800" y="1200150"/>
            <a:ext cx="8229600" cy="609600"/>
          </a:xfrm>
        </p:spPr>
        <p:txBody>
          <a:bodyPr>
            <a:normAutofit fontScale="90000"/>
          </a:bodyPr>
          <a:lstStyle/>
          <a:p>
            <a:r>
              <a:rPr lang="en-US" dirty="0" smtClean="0"/>
              <a:t>Typical Instillations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9100" y="2857500"/>
            <a:ext cx="4572000" cy="3429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08220" y="2857500"/>
            <a:ext cx="4572000" cy="3429000"/>
          </a:xfrm>
          <a:prstGeom prst="rect">
            <a:avLst/>
          </a:prstGeom>
        </p:spPr>
      </p:pic>
      <p:sp>
        <p:nvSpPr>
          <p:cNvPr id="11" name="Title 1"/>
          <p:cNvSpPr txBox="1">
            <a:spLocks/>
          </p:cNvSpPr>
          <p:nvPr/>
        </p:nvSpPr>
        <p:spPr>
          <a:xfrm>
            <a:off x="6477000" y="1809750"/>
            <a:ext cx="1371600" cy="6096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Grate</a:t>
            </a:r>
            <a:endParaRPr lang="en-US" dirty="0"/>
          </a:p>
        </p:txBody>
      </p:sp>
      <p:sp>
        <p:nvSpPr>
          <p:cNvPr id="12" name="Title 1"/>
          <p:cNvSpPr txBox="1">
            <a:spLocks/>
          </p:cNvSpPr>
          <p:nvPr/>
        </p:nvSpPr>
        <p:spPr>
          <a:xfrm>
            <a:off x="1333500" y="1809750"/>
            <a:ext cx="1371600" cy="6096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Kiln</a:t>
            </a:r>
            <a:endParaRPr lang="en-US" dirty="0"/>
          </a:p>
        </p:txBody>
      </p:sp>
    </p:spTree>
    <p:extLst>
      <p:ext uri="{BB962C8B-B14F-4D97-AF65-F5344CB8AC3E}">
        <p14:creationId xmlns:p14="http://schemas.microsoft.com/office/powerpoint/2010/main" val="419117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Installation and Calibration</a:t>
            </a:r>
            <a:endParaRPr lang="en-US" dirty="0"/>
          </a:p>
        </p:txBody>
      </p:sp>
      <p:sp>
        <p:nvSpPr>
          <p:cNvPr id="3" name="Content Placeholder 2"/>
          <p:cNvSpPr>
            <a:spLocks noGrp="1"/>
          </p:cNvSpPr>
          <p:nvPr>
            <p:ph idx="1"/>
          </p:nvPr>
        </p:nvSpPr>
        <p:spPr>
          <a:xfrm>
            <a:off x="487680" y="2667001"/>
            <a:ext cx="8229600" cy="3962400"/>
          </a:xfrm>
        </p:spPr>
        <p:txBody>
          <a:bodyPr>
            <a:normAutofit/>
          </a:bodyPr>
          <a:lstStyle/>
          <a:p>
            <a:r>
              <a:rPr lang="en-US" dirty="0" smtClean="0"/>
              <a:t>Once the vision system is installed it remains stationary in relation to the inside of the furnace.</a:t>
            </a:r>
          </a:p>
          <a:p>
            <a:r>
              <a:rPr lang="en-US" dirty="0" smtClean="0"/>
              <a:t>After initial calibration system does not require recalibration if it remains in place.</a:t>
            </a:r>
          </a:p>
          <a:p>
            <a:r>
              <a:rPr lang="en-US" dirty="0" smtClean="0"/>
              <a:t>Initial calibration is done in reference to thermocouple or pyrometer reading.</a:t>
            </a:r>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819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Vision Features</a:t>
            </a:r>
            <a:endParaRPr lang="en-US" dirty="0"/>
          </a:p>
        </p:txBody>
      </p:sp>
      <p:sp>
        <p:nvSpPr>
          <p:cNvPr id="3" name="Content Placeholder 2"/>
          <p:cNvSpPr>
            <a:spLocks noGrp="1"/>
          </p:cNvSpPr>
          <p:nvPr>
            <p:ph idx="1"/>
          </p:nvPr>
        </p:nvSpPr>
        <p:spPr>
          <a:xfrm>
            <a:off x="533400" y="2352819"/>
            <a:ext cx="8382000" cy="4525963"/>
          </a:xfrm>
        </p:spPr>
        <p:txBody>
          <a:bodyPr>
            <a:normAutofit lnSpcReduction="10000"/>
          </a:bodyPr>
          <a:lstStyle/>
          <a:p>
            <a:r>
              <a:rPr lang="en-US" dirty="0" smtClean="0"/>
              <a:t>Analysis of any portion of the screen.</a:t>
            </a:r>
          </a:p>
          <a:p>
            <a:r>
              <a:rPr lang="en-US" dirty="0" smtClean="0"/>
              <a:t>Multiple analysis zones available</a:t>
            </a:r>
          </a:p>
          <a:p>
            <a:r>
              <a:rPr lang="en-US" dirty="0" smtClean="0"/>
              <a:t>Can measure temperature, flame size or flame detection in any zone. Zone area is analyzed, not just one point.</a:t>
            </a:r>
          </a:p>
          <a:p>
            <a:r>
              <a:rPr lang="en-US" dirty="0" smtClean="0"/>
              <a:t>Visual aspect of the technology allows operator to optimize detection settings. Measurement area is the same each time.</a:t>
            </a:r>
          </a:p>
          <a:p>
            <a:r>
              <a:rPr lang="en-US" dirty="0" smtClean="0"/>
              <a:t>Visual verification of upset conditions.</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2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Temperature Method</a:t>
            </a:r>
            <a:endParaRPr lang="en-US" dirty="0"/>
          </a:p>
        </p:txBody>
      </p:sp>
      <p:sp>
        <p:nvSpPr>
          <p:cNvPr id="3" name="Content Placeholder 2"/>
          <p:cNvSpPr>
            <a:spLocks noGrp="1"/>
          </p:cNvSpPr>
          <p:nvPr>
            <p:ph idx="1"/>
          </p:nvPr>
        </p:nvSpPr>
        <p:spPr>
          <a:xfrm>
            <a:off x="457200" y="2667001"/>
            <a:ext cx="8229600" cy="4114800"/>
          </a:xfrm>
        </p:spPr>
        <p:txBody>
          <a:bodyPr/>
          <a:lstStyle/>
          <a:p>
            <a:r>
              <a:rPr lang="en-US" dirty="0" smtClean="0"/>
              <a:t>Camera technology can evaluate temperature in two ways; Intensity measurement or RGB calibrated.</a:t>
            </a:r>
          </a:p>
          <a:p>
            <a:r>
              <a:rPr lang="en-US" dirty="0" smtClean="0"/>
              <a:t>In most cases intensity, especially over a short range, suffices.</a:t>
            </a:r>
          </a:p>
          <a:p>
            <a:r>
              <a:rPr lang="en-US" dirty="0" smtClean="0"/>
              <a:t>Camera can also be calibrated to the CIE scale and measure by color (Wavelength). </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106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rmAutofit fontScale="90000"/>
          </a:bodyPr>
          <a:lstStyle/>
          <a:p>
            <a:r>
              <a:rPr lang="en-US" dirty="0" smtClean="0"/>
              <a:t>Flame Size and Detection</a:t>
            </a:r>
            <a:br>
              <a:rPr lang="en-US" dirty="0" smtClean="0"/>
            </a:br>
            <a:r>
              <a:rPr lang="en-US" dirty="0" smtClean="0"/>
              <a:t>Rotary Kiln</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2819400"/>
            <a:ext cx="5384800" cy="4038600"/>
          </a:xfrm>
          <a:prstGeom prst="rect">
            <a:avLst/>
          </a:prstGeom>
        </p:spPr>
      </p:pic>
    </p:spTree>
    <p:extLst>
      <p:ext uri="{BB962C8B-B14F-4D97-AF65-F5344CB8AC3E}">
        <p14:creationId xmlns:p14="http://schemas.microsoft.com/office/powerpoint/2010/main" val="2381287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33400" y="1524000"/>
            <a:ext cx="8229600" cy="1143000"/>
          </a:xfrm>
        </p:spPr>
        <p:txBody>
          <a:bodyPr>
            <a:normAutofit fontScale="90000"/>
          </a:bodyPr>
          <a:lstStyle/>
          <a:p>
            <a:r>
              <a:rPr lang="en-US" dirty="0" smtClean="0"/>
              <a:t>Grate Monitoring</a:t>
            </a:r>
            <a:br>
              <a:rPr lang="en-US" dirty="0" smtClean="0"/>
            </a:br>
            <a:r>
              <a:rPr lang="en-US" dirty="0" smtClean="0"/>
              <a:t>Rotary Kiln</a:t>
            </a:r>
            <a:endParaRPr lang="en-US" dirty="0"/>
          </a:p>
        </p:txBody>
      </p:sp>
      <p:sp>
        <p:nvSpPr>
          <p:cNvPr id="7" name="Content Placeholder 2"/>
          <p:cNvSpPr>
            <a:spLocks noGrp="1"/>
          </p:cNvSpPr>
          <p:nvPr>
            <p:ph idx="1"/>
          </p:nvPr>
        </p:nvSpPr>
        <p:spPr>
          <a:xfrm>
            <a:off x="457200" y="2667001"/>
            <a:ext cx="8229600" cy="4191000"/>
          </a:xfrm>
        </p:spPr>
        <p:txBody>
          <a:bodyPr>
            <a:normAutofit fontScale="92500" lnSpcReduction="20000"/>
          </a:bodyPr>
          <a:lstStyle/>
          <a:p>
            <a:r>
              <a:rPr lang="en-US" dirty="0" smtClean="0"/>
              <a:t>Typically monitored by a person opening up the doors based on time</a:t>
            </a:r>
          </a:p>
          <a:p>
            <a:r>
              <a:rPr lang="en-US" dirty="0" smtClean="0"/>
              <a:t>Causes cooling of the system</a:t>
            </a:r>
          </a:p>
          <a:p>
            <a:r>
              <a:rPr lang="en-US" dirty="0" smtClean="0"/>
              <a:t>Very hot &amp; dusty</a:t>
            </a:r>
          </a:p>
          <a:p>
            <a:r>
              <a:rPr lang="en-US" dirty="0"/>
              <a:t>O</a:t>
            </a:r>
            <a:r>
              <a:rPr lang="en-US" dirty="0" smtClean="0"/>
              <a:t>perators don’t like to do it</a:t>
            </a:r>
          </a:p>
          <a:p>
            <a:r>
              <a:rPr lang="en-US" dirty="0" smtClean="0"/>
              <a:t>CANTY can set an image to alarm when a “</a:t>
            </a:r>
            <a:r>
              <a:rPr lang="en-US" dirty="0" err="1" smtClean="0"/>
              <a:t>Klinker</a:t>
            </a:r>
            <a:r>
              <a:rPr lang="en-US" dirty="0" smtClean="0"/>
              <a:t>” is on the grate to tell the operator to remove it so it doesn’t damage the grates.</a:t>
            </a:r>
          </a:p>
          <a:p>
            <a:r>
              <a:rPr lang="en-US" dirty="0" smtClean="0"/>
              <a:t>Grates are very expensive</a:t>
            </a:r>
            <a:endParaRPr lang="en-US" dirty="0"/>
          </a:p>
        </p:txBody>
      </p:sp>
    </p:spTree>
    <p:extLst>
      <p:ext uri="{BB962C8B-B14F-4D97-AF65-F5344CB8AC3E}">
        <p14:creationId xmlns:p14="http://schemas.microsoft.com/office/powerpoint/2010/main" val="41886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40" y="1371600"/>
            <a:ext cx="6951119" cy="5281823"/>
          </a:xfrm>
          <a:prstGeom prst="rect">
            <a:avLst/>
          </a:prstGeom>
        </p:spPr>
      </p:pic>
    </p:spTree>
    <p:extLst>
      <p:ext uri="{BB962C8B-B14F-4D97-AF65-F5344CB8AC3E}">
        <p14:creationId xmlns:p14="http://schemas.microsoft.com/office/powerpoint/2010/main" val="3406506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1"/>
            <a:ext cx="8229600" cy="3886200"/>
          </a:xfrm>
        </p:spPr>
        <p:txBody>
          <a:bodyPr>
            <a:normAutofit/>
          </a:bodyPr>
          <a:lstStyle/>
          <a:p>
            <a:r>
              <a:rPr lang="en-US" dirty="0" smtClean="0"/>
              <a:t>50mm to 100mm</a:t>
            </a:r>
          </a:p>
          <a:p>
            <a:r>
              <a:rPr lang="en-US" dirty="0" smtClean="0"/>
              <a:t>Particle Size can be done in lab or online</a:t>
            </a:r>
          </a:p>
          <a:p>
            <a:r>
              <a:rPr lang="en-US" dirty="0" smtClean="0"/>
              <a:t>Typically they use sieves for the measurement in the lab</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33400" y="1524000"/>
            <a:ext cx="8229600" cy="838200"/>
          </a:xfrm>
        </p:spPr>
        <p:txBody>
          <a:bodyPr>
            <a:normAutofit/>
          </a:bodyPr>
          <a:lstStyle/>
          <a:p>
            <a:r>
              <a:rPr lang="en-US" dirty="0" smtClean="0"/>
              <a:t>Particle Size </a:t>
            </a:r>
            <a:endParaRPr lang="en-US" dirty="0"/>
          </a:p>
        </p:txBody>
      </p:sp>
    </p:spTree>
    <p:extLst>
      <p:ext uri="{BB962C8B-B14F-4D97-AF65-F5344CB8AC3E}">
        <p14:creationId xmlns:p14="http://schemas.microsoft.com/office/powerpoint/2010/main" val="150964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457200" y="2514601"/>
            <a:ext cx="8229600" cy="4267200"/>
          </a:xfrm>
        </p:spPr>
        <p:txBody>
          <a:bodyPr>
            <a:normAutofit fontScale="92500" lnSpcReduction="20000"/>
          </a:bodyPr>
          <a:lstStyle/>
          <a:p>
            <a:r>
              <a:rPr lang="en-US" dirty="0" smtClean="0"/>
              <a:t>Vision presents features and options that expand the capability of high temperature thermography. Visual confirmation of the system set up and results are enormous benefits in trusting data. Two dimensional capability of the system is also beneficial in assessing temperature on a locally average basis and not by a single point.</a:t>
            </a:r>
          </a:p>
          <a:p>
            <a:r>
              <a:rPr lang="en-US" dirty="0" smtClean="0"/>
              <a:t>Particle Size analysis can be done inline or lab to make sure correct product is passing through the kiln</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494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00150"/>
            <a:ext cx="8534400" cy="987802"/>
          </a:xfrm>
        </p:spPr>
        <p:txBody>
          <a:bodyPr/>
          <a:lstStyle/>
          <a:p>
            <a:pPr>
              <a:defRPr/>
            </a:pPr>
            <a:r>
              <a:rPr lang="en-US" u="sng" dirty="0" smtClean="0"/>
              <a:t>LIME KILN CAMERA</a:t>
            </a:r>
          </a:p>
        </p:txBody>
      </p:sp>
      <p:sp>
        <p:nvSpPr>
          <p:cNvPr id="7" name="Content Placeholder 2"/>
          <p:cNvSpPr>
            <a:spLocks noGrp="1"/>
          </p:cNvSpPr>
          <p:nvPr>
            <p:ph idx="1"/>
          </p:nvPr>
        </p:nvSpPr>
        <p:spPr>
          <a:xfrm>
            <a:off x="304800" y="2187952"/>
            <a:ext cx="8534400" cy="4114799"/>
          </a:xfrm>
        </p:spPr>
        <p:txBody>
          <a:bodyPr>
            <a:normAutofit fontScale="55000" lnSpcReduction="20000"/>
          </a:bodyPr>
          <a:lstStyle/>
          <a:p>
            <a:r>
              <a:rPr lang="en-US" dirty="0"/>
              <a:t>A LIME KILN is used to produce quicklime by the calcination of limestone that is calcium carbonate.  The rotary kiln that is used operates around 900°C-1000°C.  This operation needs to be monitored and reported on to make sure the producers are making good useable product.  If the product does not reach the required state to make the chemical reaction then is just stays as limestone.  If the kiln over heats it will start to make unusable burnt product</a:t>
            </a:r>
            <a:r>
              <a:rPr lang="en-US" dirty="0" smtClean="0"/>
              <a:t>.</a:t>
            </a:r>
            <a:r>
              <a:rPr lang="en-US" dirty="0"/>
              <a:t> </a:t>
            </a:r>
          </a:p>
          <a:p>
            <a:r>
              <a:rPr lang="en-US" dirty="0"/>
              <a:t>A key feature that must be maintained is the fire in which they are using to cause the calcination of the material.  This can be achieved by monitoring the fire by its temperature.  Another key item to monitor on the fire is its size and shape to make sure the kiln is having uniform heating.  CANTYVISION can be used to monitor the temperature of the flame and also give visual verification of size.</a:t>
            </a:r>
          </a:p>
          <a:p>
            <a:r>
              <a:rPr lang="en-US" dirty="0"/>
              <a:t>The rotation of the kiln plays a key role in making sure the product is distributed correctly and that the product is not creeping up the side walls too high or too low as that will affect the rate at which the limestone is heating up and ultimately affect the calcination process.  CANTYVISION can be used to give visual verification of product.  This will be a critical feature for the operator</a:t>
            </a:r>
            <a:r>
              <a:rPr lang="en-US" dirty="0" smtClean="0"/>
              <a:t>.</a:t>
            </a:r>
            <a:endParaRPr lang="en-US" dirty="0"/>
          </a:p>
        </p:txBody>
      </p:sp>
    </p:spTree>
    <p:extLst>
      <p:ext uri="{BB962C8B-B14F-4D97-AF65-F5344CB8AC3E}">
        <p14:creationId xmlns:p14="http://schemas.microsoft.com/office/powerpoint/2010/main" val="595125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8" name="Title 1"/>
          <p:cNvSpPr>
            <a:spLocks noGrp="1"/>
          </p:cNvSpPr>
          <p:nvPr>
            <p:ph type="title"/>
          </p:nvPr>
        </p:nvSpPr>
        <p:spPr>
          <a:xfrm>
            <a:off x="304800" y="1200150"/>
            <a:ext cx="8534400" cy="987802"/>
          </a:xfrm>
        </p:spPr>
        <p:txBody>
          <a:bodyPr/>
          <a:lstStyle/>
          <a:p>
            <a:pPr>
              <a:defRPr/>
            </a:pPr>
            <a:r>
              <a:rPr lang="en-US" u="sng" dirty="0" smtClean="0"/>
              <a:t>KILN CAMERA</a:t>
            </a:r>
          </a:p>
        </p:txBody>
      </p:sp>
      <p:pic>
        <p:nvPicPr>
          <p:cNvPr id="1026" name="Picture 2" descr="MATERIAL TEMPERATURE/COOLER B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743200"/>
            <a:ext cx="542925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3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3198"/>
            <a:ext cx="8229600" cy="1189038"/>
          </a:xfrm>
        </p:spPr>
        <p:txBody>
          <a:bodyPr/>
          <a:lstStyle/>
          <a:p>
            <a:r>
              <a:rPr lang="en-US" dirty="0" smtClean="0"/>
              <a:t>Applications in Lime Kilns</a:t>
            </a:r>
            <a:endParaRPr lang="en-US" dirty="0"/>
          </a:p>
        </p:txBody>
      </p:sp>
      <p:sp>
        <p:nvSpPr>
          <p:cNvPr id="3" name="Content Placeholder 2"/>
          <p:cNvSpPr>
            <a:spLocks noGrp="1"/>
          </p:cNvSpPr>
          <p:nvPr>
            <p:ph idx="1"/>
          </p:nvPr>
        </p:nvSpPr>
        <p:spPr>
          <a:xfrm>
            <a:off x="457200" y="2392236"/>
            <a:ext cx="8229600" cy="3078163"/>
          </a:xfrm>
        </p:spPr>
        <p:txBody>
          <a:bodyPr>
            <a:normAutofit fontScale="77500" lnSpcReduction="20000"/>
          </a:bodyPr>
          <a:lstStyle/>
          <a:p>
            <a:r>
              <a:rPr lang="en-US" dirty="0" smtClean="0"/>
              <a:t>Vision enables temperature analysis capability to all portions of the viewing screen.</a:t>
            </a:r>
          </a:p>
          <a:p>
            <a:r>
              <a:rPr lang="en-US" dirty="0" smtClean="0"/>
              <a:t>Temperature Measurement</a:t>
            </a:r>
          </a:p>
          <a:p>
            <a:pPr lvl="1"/>
            <a:r>
              <a:rPr lang="en-US" dirty="0" smtClean="0"/>
              <a:t>Flame</a:t>
            </a:r>
          </a:p>
          <a:p>
            <a:pPr lvl="1"/>
            <a:r>
              <a:rPr lang="en-US" dirty="0" smtClean="0"/>
              <a:t>Bed</a:t>
            </a:r>
          </a:p>
          <a:p>
            <a:pPr lvl="1"/>
            <a:r>
              <a:rPr lang="en-US" dirty="0" smtClean="0"/>
              <a:t>Wall</a:t>
            </a:r>
          </a:p>
          <a:p>
            <a:r>
              <a:rPr lang="en-US" dirty="0" smtClean="0"/>
              <a:t>Grate Monitoring for Large Rock “</a:t>
            </a:r>
            <a:r>
              <a:rPr lang="en-US" dirty="0" err="1" smtClean="0"/>
              <a:t>Klunkers</a:t>
            </a:r>
            <a:r>
              <a:rPr lang="en-US" dirty="0" smtClean="0"/>
              <a:t>”</a:t>
            </a:r>
          </a:p>
          <a:p>
            <a:r>
              <a:rPr lang="en-US" dirty="0" smtClean="0"/>
              <a:t>Particle Size Analysis</a:t>
            </a:r>
          </a:p>
          <a:p>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028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1143000"/>
          </a:xfrm>
        </p:spPr>
        <p:txBody>
          <a:bodyPr/>
          <a:lstStyle/>
          <a:p>
            <a:r>
              <a:rPr lang="en-US" dirty="0" smtClean="0"/>
              <a:t>Typical High Temp Camera System</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7467600" cy="248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404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1200150"/>
            <a:ext cx="8229600" cy="1143000"/>
          </a:xfrm>
        </p:spPr>
        <p:txBody>
          <a:bodyPr/>
          <a:lstStyle/>
          <a:p>
            <a:r>
              <a:rPr lang="en-US" dirty="0" smtClean="0"/>
              <a:t>CANTY ADVANTAGES</a:t>
            </a:r>
            <a:endParaRPr lang="en-US" dirty="0"/>
          </a:p>
        </p:txBody>
      </p:sp>
      <p:sp>
        <p:nvSpPr>
          <p:cNvPr id="3" name="Content Placeholder 2"/>
          <p:cNvSpPr>
            <a:spLocks noGrp="1"/>
          </p:cNvSpPr>
          <p:nvPr>
            <p:ph idx="1"/>
          </p:nvPr>
        </p:nvSpPr>
        <p:spPr>
          <a:xfrm>
            <a:off x="457200" y="2211324"/>
            <a:ext cx="8229600" cy="4525963"/>
          </a:xfrm>
        </p:spPr>
        <p:txBody>
          <a:bodyPr>
            <a:normAutofit fontScale="70000" lnSpcReduction="20000"/>
          </a:bodyPr>
          <a:lstStyle/>
          <a:p>
            <a:r>
              <a:rPr lang="en-US" altLang="en-US" dirty="0"/>
              <a:t>High Temperature Reliability - Fused Glass</a:t>
            </a:r>
          </a:p>
          <a:p>
            <a:r>
              <a:rPr lang="en-US" altLang="en-US" dirty="0"/>
              <a:t>Maintenance – Spray Ring</a:t>
            </a:r>
          </a:p>
          <a:p>
            <a:r>
              <a:rPr lang="en-US" altLang="en-US" dirty="0"/>
              <a:t>Ethernet Connectivity</a:t>
            </a:r>
          </a:p>
          <a:p>
            <a:pPr lvl="1"/>
            <a:r>
              <a:rPr lang="en-US" altLang="en-US" dirty="0"/>
              <a:t>Gigabit Camera</a:t>
            </a:r>
          </a:p>
          <a:p>
            <a:r>
              <a:rPr lang="en-US" altLang="en-US" dirty="0"/>
              <a:t>Lens Assembly</a:t>
            </a:r>
          </a:p>
          <a:p>
            <a:pPr lvl="1"/>
            <a:r>
              <a:rPr lang="en-US" altLang="en-US" dirty="0"/>
              <a:t>Quartz or Sapphire </a:t>
            </a:r>
            <a:r>
              <a:rPr lang="en-US" altLang="en-US" dirty="0" smtClean="0"/>
              <a:t>Shield</a:t>
            </a:r>
          </a:p>
          <a:p>
            <a:pPr lvl="2"/>
            <a:r>
              <a:rPr lang="en-US" altLang="en-US" dirty="0" smtClean="0"/>
              <a:t>Replaceable</a:t>
            </a:r>
            <a:endParaRPr lang="en-US" altLang="en-US" dirty="0"/>
          </a:p>
          <a:p>
            <a:r>
              <a:rPr lang="en-US" altLang="en-US" dirty="0"/>
              <a:t>High Resolution Imaging</a:t>
            </a:r>
          </a:p>
          <a:p>
            <a:pPr lvl="1"/>
            <a:r>
              <a:rPr lang="en-US" altLang="en-US" dirty="0"/>
              <a:t>.001”</a:t>
            </a:r>
          </a:p>
          <a:p>
            <a:r>
              <a:rPr lang="en-US" altLang="en-US" dirty="0"/>
              <a:t>Integrated </a:t>
            </a:r>
            <a:r>
              <a:rPr lang="en-US" altLang="en-US" dirty="0" smtClean="0"/>
              <a:t>Software</a:t>
            </a:r>
          </a:p>
          <a:p>
            <a:r>
              <a:rPr lang="en-US" altLang="en-US" dirty="0" smtClean="0"/>
              <a:t>Camera Heartbeat</a:t>
            </a:r>
          </a:p>
          <a:p>
            <a:pPr lvl="1"/>
            <a:r>
              <a:rPr lang="en-US" altLang="en-US" dirty="0" smtClean="0"/>
              <a:t>Gives Temperature reading of electronics on the software</a:t>
            </a:r>
          </a:p>
          <a:p>
            <a:pPr lvl="1"/>
            <a:r>
              <a:rPr lang="en-US" altLang="en-US" dirty="0" smtClean="0"/>
              <a:t>Alarm when there is a problem</a:t>
            </a:r>
            <a:endParaRPr lang="en-US" alt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874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smtClean="0">
                <a:solidFill>
                  <a:schemeClr val="bg1"/>
                </a:solidFill>
                <a:latin typeface="Tahoma" pitchFamily="34" charset="0"/>
              </a:rPr>
              <a:t>JM Canty, Inc. · Buffalo, New York  ·  Phone: (716) 625-4227  | JM Canty, Ltd. · Dublin, Ireland · Phone: +353 (1) 882-9621</a:t>
            </a:r>
            <a:r>
              <a:rPr lang="en-US" altLang="en-US" sz="800" smtClean="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79" t="25625" r="15111" b="6751"/>
          <a:stretch/>
        </p:blipFill>
        <p:spPr bwMode="auto">
          <a:xfrm>
            <a:off x="3574473" y="2137064"/>
            <a:ext cx="5126584" cy="380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Grp="1" noChangeArrowheads="1"/>
          </p:cNvSpPr>
          <p:nvPr>
            <p:ph type="title"/>
          </p:nvPr>
        </p:nvSpPr>
        <p:spPr>
          <a:xfrm>
            <a:off x="304800" y="1234786"/>
            <a:ext cx="8534400" cy="822614"/>
          </a:xfrm>
        </p:spPr>
        <p:txBody>
          <a:bodyPr>
            <a:normAutofit/>
          </a:bodyPr>
          <a:lstStyle/>
          <a:p>
            <a:pPr>
              <a:defRPr/>
            </a:pPr>
            <a:r>
              <a:rPr lang="en-US" altLang="en-US" sz="4000" u="sng" dirty="0" smtClean="0"/>
              <a:t>Key Features of Imaging Systems</a:t>
            </a:r>
          </a:p>
        </p:txBody>
      </p:sp>
      <p:sp>
        <p:nvSpPr>
          <p:cNvPr id="10" name="Rectangle 3"/>
          <p:cNvSpPr txBox="1">
            <a:spLocks noChangeArrowheads="1"/>
          </p:cNvSpPr>
          <p:nvPr/>
        </p:nvSpPr>
        <p:spPr>
          <a:xfrm>
            <a:off x="304800" y="2057400"/>
            <a:ext cx="3276600" cy="4191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smtClean="0"/>
              <a:t>Lens assembly allows the Ethernet CCD camera to remain outside the process in ambient room temperature air vs being fixed in the higher temperature process air.</a:t>
            </a:r>
            <a:endParaRPr lang="en-US" altLang="en-US" dirty="0"/>
          </a:p>
        </p:txBody>
      </p:sp>
    </p:spTree>
    <p:extLst>
      <p:ext uri="{BB962C8B-B14F-4D97-AF65-F5344CB8AC3E}">
        <p14:creationId xmlns:p14="http://schemas.microsoft.com/office/powerpoint/2010/main" val="3577038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Thermal Design	</a:t>
            </a:r>
            <a:endParaRPr lang="en-US" dirty="0"/>
          </a:p>
        </p:txBody>
      </p:sp>
      <p:sp>
        <p:nvSpPr>
          <p:cNvPr id="3" name="Content Placeholder 2"/>
          <p:cNvSpPr>
            <a:spLocks noGrp="1"/>
          </p:cNvSpPr>
          <p:nvPr>
            <p:ph idx="1"/>
          </p:nvPr>
        </p:nvSpPr>
        <p:spPr>
          <a:xfrm>
            <a:off x="457200" y="2971800"/>
            <a:ext cx="8229600" cy="3306763"/>
          </a:xfrm>
        </p:spPr>
        <p:txBody>
          <a:bodyPr/>
          <a:lstStyle/>
          <a:p>
            <a:r>
              <a:rPr lang="en-US" dirty="0" smtClean="0"/>
              <a:t>Correct installation is a critical component of the thermal design.</a:t>
            </a:r>
          </a:p>
          <a:p>
            <a:r>
              <a:rPr lang="en-US" dirty="0" smtClean="0"/>
              <a:t>Location of lens tip back in the refractory minimizes the radiation and convective exposure and thus the heat load.</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093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086600" cy="1143000"/>
          </a:xfrm>
        </p:spPr>
        <p:txBody>
          <a:bodyPr>
            <a:normAutofit/>
          </a:bodyPr>
          <a:lstStyle/>
          <a:p>
            <a:r>
              <a:rPr lang="en-US" dirty="0" smtClean="0"/>
              <a:t>Typical Installation Detail</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3886200" cy="367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013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620</Words>
  <Application>Microsoft Office PowerPoint</Application>
  <PresentationFormat>On-screen Show (4:3)</PresentationFormat>
  <Paragraphs>73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Tahoma</vt:lpstr>
      <vt:lpstr>Office Theme</vt:lpstr>
      <vt:lpstr>Lime Kiln Monitoring High Temperature Cameras</vt:lpstr>
      <vt:lpstr>LIME KILN CAMERA</vt:lpstr>
      <vt:lpstr>KILN CAMERA</vt:lpstr>
      <vt:lpstr>Applications in Lime Kilns</vt:lpstr>
      <vt:lpstr>Typical High Temp Camera System</vt:lpstr>
      <vt:lpstr>CANTY ADVANTAGES</vt:lpstr>
      <vt:lpstr>Key Features of Imaging Systems</vt:lpstr>
      <vt:lpstr>Thermal Design </vt:lpstr>
      <vt:lpstr>Typical Installation Detail</vt:lpstr>
      <vt:lpstr>Typical Instillations</vt:lpstr>
      <vt:lpstr>Installation and Calibration</vt:lpstr>
      <vt:lpstr>Vision Features</vt:lpstr>
      <vt:lpstr>Temperature Method</vt:lpstr>
      <vt:lpstr>Flame Size and Detection Rotary Kiln</vt:lpstr>
      <vt:lpstr>Grate Monitoring Rotary Kiln</vt:lpstr>
      <vt:lpstr>PowerPoint Presentation</vt:lpstr>
      <vt:lpstr>Particle Size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Ethylene Furnace High Temperature Cameras</dc:title>
  <dc:creator>Paul O'Brien</dc:creator>
  <cp:lastModifiedBy>Tod Canty, Jr.</cp:lastModifiedBy>
  <cp:revision>34</cp:revision>
  <dcterms:created xsi:type="dcterms:W3CDTF">2013-04-10T18:42:56Z</dcterms:created>
  <dcterms:modified xsi:type="dcterms:W3CDTF">2017-01-30T16:50:51Z</dcterms:modified>
</cp:coreProperties>
</file>