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Lst>
  <p:notesMasterIdLst>
    <p:notesMasterId r:id="rId31"/>
  </p:notesMasterIdLst>
  <p:sldIdLst>
    <p:sldId id="256" r:id="rId3"/>
    <p:sldId id="270" r:id="rId4"/>
    <p:sldId id="268" r:id="rId5"/>
    <p:sldId id="273" r:id="rId6"/>
    <p:sldId id="274" r:id="rId7"/>
    <p:sldId id="275" r:id="rId8"/>
    <p:sldId id="276" r:id="rId9"/>
    <p:sldId id="262" r:id="rId10"/>
    <p:sldId id="292" r:id="rId11"/>
    <p:sldId id="293" r:id="rId12"/>
    <p:sldId id="258" r:id="rId13"/>
    <p:sldId id="259" r:id="rId14"/>
    <p:sldId id="260" r:id="rId15"/>
    <p:sldId id="261" r:id="rId16"/>
    <p:sldId id="282" r:id="rId17"/>
    <p:sldId id="277" r:id="rId18"/>
    <p:sldId id="279" r:id="rId19"/>
    <p:sldId id="281" r:id="rId20"/>
    <p:sldId id="284" r:id="rId21"/>
    <p:sldId id="285" r:id="rId22"/>
    <p:sldId id="286" r:id="rId23"/>
    <p:sldId id="287" r:id="rId24"/>
    <p:sldId id="289" r:id="rId25"/>
    <p:sldId id="290" r:id="rId26"/>
    <p:sldId id="265" r:id="rId27"/>
    <p:sldId id="264" r:id="rId28"/>
    <p:sldId id="288" r:id="rId29"/>
    <p:sldId id="29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116" d="100"/>
          <a:sy n="116" d="100"/>
        </p:scale>
        <p:origin x="10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83827-0151-4A2A-9B7C-94E40D7A8979}" type="datetimeFigureOut">
              <a:rPr lang="en-US" smtClean="0"/>
              <a:t>9/26/2017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67D79C-679A-41C2-B589-580EB29CAA7D}" type="slidenum">
              <a:rPr lang="en-US" smtClean="0"/>
              <a:t>‹#›</a:t>
            </a:fld>
            <a:endParaRPr lang="en-US"/>
          </a:p>
        </p:txBody>
      </p:sp>
    </p:spTree>
    <p:extLst>
      <p:ext uri="{BB962C8B-B14F-4D97-AF65-F5344CB8AC3E}">
        <p14:creationId xmlns:p14="http://schemas.microsoft.com/office/powerpoint/2010/main" val="2497453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cleanliness of fused construction</a:t>
            </a:r>
          </a:p>
        </p:txBody>
      </p:sp>
      <p:sp>
        <p:nvSpPr>
          <p:cNvPr id="4" name="Slide Number Placeholder 3"/>
          <p:cNvSpPr>
            <a:spLocks noGrp="1"/>
          </p:cNvSpPr>
          <p:nvPr>
            <p:ph type="sldNum" sz="quarter" idx="10"/>
          </p:nvPr>
        </p:nvSpPr>
        <p:spPr/>
        <p:txBody>
          <a:bodyPr/>
          <a:lstStyle/>
          <a:p>
            <a:fld id="{ED895C5F-DFE9-4513-8072-ACFEDC2343B8}" type="slidenum">
              <a:rPr lang="en-US" smtClean="0"/>
              <a:t>6</a:t>
            </a:fld>
            <a:endParaRPr lang="en-US" dirty="0"/>
          </a:p>
        </p:txBody>
      </p:sp>
    </p:spTree>
    <p:extLst>
      <p:ext uri="{BB962C8B-B14F-4D97-AF65-F5344CB8AC3E}">
        <p14:creationId xmlns:p14="http://schemas.microsoft.com/office/powerpoint/2010/main" val="4009789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Volume and per mL Calc.</a:t>
            </a:r>
          </a:p>
        </p:txBody>
      </p:sp>
      <p:sp>
        <p:nvSpPr>
          <p:cNvPr id="4" name="Slide Number Placeholder 3"/>
          <p:cNvSpPr>
            <a:spLocks noGrp="1"/>
          </p:cNvSpPr>
          <p:nvPr>
            <p:ph type="sldNum" sz="quarter" idx="10"/>
          </p:nvPr>
        </p:nvSpPr>
        <p:spPr/>
        <p:txBody>
          <a:bodyPr/>
          <a:lstStyle/>
          <a:p>
            <a:fld id="{ED895C5F-DFE9-4513-8072-ACFEDC2343B8}" type="slidenum">
              <a:rPr lang="en-US" smtClean="0"/>
              <a:t>7</a:t>
            </a:fld>
            <a:endParaRPr lang="en-US" dirty="0"/>
          </a:p>
        </p:txBody>
      </p:sp>
    </p:spTree>
    <p:extLst>
      <p:ext uri="{BB962C8B-B14F-4D97-AF65-F5344CB8AC3E}">
        <p14:creationId xmlns:p14="http://schemas.microsoft.com/office/powerpoint/2010/main" val="1632586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53022"/>
            <a:ext cx="10972800" cy="1143000"/>
          </a:xfrm>
        </p:spPr>
        <p:txBody>
          <a:bodyPr/>
          <a:lstStyle/>
          <a:p>
            <a:r>
              <a:rPr lang="en-US" dirty="0"/>
              <a:t>Click to edit Master title style</a:t>
            </a:r>
          </a:p>
        </p:txBody>
      </p:sp>
      <p:sp>
        <p:nvSpPr>
          <p:cNvPr id="3" name="Content Placeholder 2"/>
          <p:cNvSpPr>
            <a:spLocks noGrp="1"/>
          </p:cNvSpPr>
          <p:nvPr>
            <p:ph idx="1"/>
          </p:nvPr>
        </p:nvSpPr>
        <p:spPr>
          <a:xfrm>
            <a:off x="609600" y="2396022"/>
            <a:ext cx="10972800" cy="38523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descr="canty_title with web">
            <a:extLst>
              <a:ext uri="{FF2B5EF4-FFF2-40B4-BE49-F238E27FC236}">
                <a16:creationId xmlns:a16="http://schemas.microsoft.com/office/drawing/2014/main" xmlns="" id="{5786537D-941C-4DC2-A6B3-F7395CA765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1" y="228600"/>
            <a:ext cx="10972800" cy="1024422"/>
          </a:xfrm>
          <a:prstGeom prst="rect">
            <a:avLst/>
          </a:prstGeom>
          <a:gradFill>
            <a:gsLst>
              <a:gs pos="59000">
                <a:schemeClr val="accent5">
                  <a:lumMod val="20000"/>
                  <a:lumOff val="80000"/>
                </a:schemeClr>
              </a:gs>
              <a:gs pos="89000">
                <a:schemeClr val="accent1">
                  <a:lumMod val="45000"/>
                  <a:lumOff val="55000"/>
                </a:schemeClr>
              </a:gs>
              <a:gs pos="93000">
                <a:schemeClr val="accent1">
                  <a:lumMod val="45000"/>
                  <a:lumOff val="55000"/>
                </a:schemeClr>
              </a:gs>
              <a:gs pos="71000">
                <a:schemeClr val="accent1">
                  <a:lumMod val="30000"/>
                  <a:lumOff val="70000"/>
                </a:schemeClr>
              </a:gs>
            </a:gsLst>
            <a:lin ang="5400000" scaled="1"/>
          </a:gradFill>
          <a:ln>
            <a:noFill/>
          </a:ln>
          <a:effectLst>
            <a:softEdge rad="0"/>
          </a:effectLst>
          <a:scene3d>
            <a:camera prst="orthographicFront"/>
            <a:lightRig rig="flat" dir="t"/>
          </a:scene3d>
          <a:sp3d prstMaterial="powder"/>
          <a:extLst/>
        </p:spPr>
      </p:pic>
      <p:sp>
        <p:nvSpPr>
          <p:cNvPr id="8" name="Text Box 3">
            <a:extLst>
              <a:ext uri="{FF2B5EF4-FFF2-40B4-BE49-F238E27FC236}">
                <a16:creationId xmlns:a16="http://schemas.microsoft.com/office/drawing/2014/main" xmlns="" id="{EEDB96DA-F9EB-4C21-B960-4DC0DA0CFA6A}"/>
              </a:ext>
            </a:extLst>
          </p:cNvPr>
          <p:cNvSpPr txBox="1">
            <a:spLocks noChangeArrowheads="1"/>
          </p:cNvSpPr>
          <p:nvPr userDrawn="1"/>
        </p:nvSpPr>
        <p:spPr bwMode="auto">
          <a:xfrm>
            <a:off x="609600" y="6019801"/>
            <a:ext cx="10972800" cy="246221"/>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US" altLang="en-US" sz="1000" dirty="0">
                <a:solidFill>
                  <a:schemeClr val="bg1"/>
                </a:solidFill>
                <a:latin typeface="Tahoma" pitchFamily="34" charset="0"/>
              </a:rPr>
              <a:t>JM Canty, Inc. · Buffalo, New York  ·  Phone: (716) 625-4227  | JM Canty, Ltd. · Dublin, Ireland · Phone: +353 (1) 882-9621</a:t>
            </a:r>
            <a:r>
              <a:rPr lang="en-US" altLang="en-US" sz="800" dirty="0">
                <a:solidFill>
                  <a:schemeClr val="bg1"/>
                </a:solidFill>
                <a:latin typeface="Tahoma" pitchFamily="34" charset="0"/>
              </a:rPr>
              <a:t>  </a:t>
            </a:r>
          </a:p>
        </p:txBody>
      </p:sp>
    </p:spTree>
    <p:extLst>
      <p:ext uri="{BB962C8B-B14F-4D97-AF65-F5344CB8AC3E}">
        <p14:creationId xmlns:p14="http://schemas.microsoft.com/office/powerpoint/2010/main" val="345730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16F41B-09AC-48BE-9725-587C14B13BAE}"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C897C-F71B-48A4-A5CF-83EEC91ED7E4}" type="slidenum">
              <a:rPr lang="en-US" smtClean="0"/>
              <a:t>‹#›</a:t>
            </a:fld>
            <a:endParaRPr lang="en-US"/>
          </a:p>
        </p:txBody>
      </p:sp>
    </p:spTree>
    <p:extLst>
      <p:ext uri="{BB962C8B-B14F-4D97-AF65-F5344CB8AC3E}">
        <p14:creationId xmlns:p14="http://schemas.microsoft.com/office/powerpoint/2010/main" val="3571909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16F41B-09AC-48BE-9725-587C14B13BAE}"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C897C-F71B-48A4-A5CF-83EEC91ED7E4}" type="slidenum">
              <a:rPr lang="en-US" smtClean="0"/>
              <a:t>‹#›</a:t>
            </a:fld>
            <a:endParaRPr lang="en-US"/>
          </a:p>
        </p:txBody>
      </p:sp>
    </p:spTree>
    <p:extLst>
      <p:ext uri="{BB962C8B-B14F-4D97-AF65-F5344CB8AC3E}">
        <p14:creationId xmlns:p14="http://schemas.microsoft.com/office/powerpoint/2010/main" val="3490254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16F41B-09AC-48BE-9725-587C14B13BAE}"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C897C-F71B-48A4-A5CF-83EEC91ED7E4}" type="slidenum">
              <a:rPr lang="en-US" smtClean="0"/>
              <a:t>‹#›</a:t>
            </a:fld>
            <a:endParaRPr lang="en-US"/>
          </a:p>
        </p:txBody>
      </p:sp>
    </p:spTree>
    <p:extLst>
      <p:ext uri="{BB962C8B-B14F-4D97-AF65-F5344CB8AC3E}">
        <p14:creationId xmlns:p14="http://schemas.microsoft.com/office/powerpoint/2010/main" val="1183697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16F41B-09AC-48BE-9725-587C14B13BAE}"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C897C-F71B-48A4-A5CF-83EEC91ED7E4}" type="slidenum">
              <a:rPr lang="en-US" smtClean="0"/>
              <a:t>‹#›</a:t>
            </a:fld>
            <a:endParaRPr lang="en-US"/>
          </a:p>
        </p:txBody>
      </p:sp>
    </p:spTree>
    <p:extLst>
      <p:ext uri="{BB962C8B-B14F-4D97-AF65-F5344CB8AC3E}">
        <p14:creationId xmlns:p14="http://schemas.microsoft.com/office/powerpoint/2010/main" val="810930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96F410-43D9-4429-803D-4B6A6EDB27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81C0DC4-0488-4D90-B851-3BA30F4AB1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61789B9-A1C6-4E94-920D-E715F48ABA3C}"/>
              </a:ext>
            </a:extLst>
          </p:cNvPr>
          <p:cNvSpPr>
            <a:spLocks noGrp="1"/>
          </p:cNvSpPr>
          <p:nvPr>
            <p:ph type="dt" sz="half" idx="10"/>
          </p:nvPr>
        </p:nvSpPr>
        <p:spPr/>
        <p:txBody>
          <a:bodyPr/>
          <a:lstStyle/>
          <a:p>
            <a:fld id="{E3AAC75C-EF34-42D7-BD12-A15E14E2DBE0}" type="datetimeFigureOut">
              <a:rPr lang="en-US" smtClean="0"/>
              <a:t>9/26/2017</a:t>
            </a:fld>
            <a:endParaRPr lang="en-US"/>
          </a:p>
        </p:txBody>
      </p:sp>
      <p:sp>
        <p:nvSpPr>
          <p:cNvPr id="5" name="Footer Placeholder 4">
            <a:extLst>
              <a:ext uri="{FF2B5EF4-FFF2-40B4-BE49-F238E27FC236}">
                <a16:creationId xmlns:a16="http://schemas.microsoft.com/office/drawing/2014/main" xmlns="" id="{D09AA4BF-F9A8-4AD3-8F83-23E46A9C4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2F58381-F132-4898-921B-8C4D17E7AFAE}"/>
              </a:ext>
            </a:extLst>
          </p:cNvPr>
          <p:cNvSpPr>
            <a:spLocks noGrp="1"/>
          </p:cNvSpPr>
          <p:nvPr>
            <p:ph type="sldNum" sz="quarter" idx="12"/>
          </p:nvPr>
        </p:nvSpPr>
        <p:spPr/>
        <p:txBody>
          <a:bodyPr/>
          <a:lstStyle/>
          <a:p>
            <a:fld id="{41C38A1E-6760-4C0A-91A5-BAFCF30233FD}" type="slidenum">
              <a:rPr lang="en-US" smtClean="0"/>
              <a:t>‹#›</a:t>
            </a:fld>
            <a:endParaRPr lang="en-US"/>
          </a:p>
        </p:txBody>
      </p:sp>
    </p:spTree>
    <p:extLst>
      <p:ext uri="{BB962C8B-B14F-4D97-AF65-F5344CB8AC3E}">
        <p14:creationId xmlns:p14="http://schemas.microsoft.com/office/powerpoint/2010/main" val="3741550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22BFC3-6DEC-49E9-8E56-55BBA477C4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117E24C-0A28-446D-B1F7-14E90BB346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BF45B17-9398-4724-AD10-686B41A41A81}"/>
              </a:ext>
            </a:extLst>
          </p:cNvPr>
          <p:cNvSpPr>
            <a:spLocks noGrp="1"/>
          </p:cNvSpPr>
          <p:nvPr>
            <p:ph type="dt" sz="half" idx="10"/>
          </p:nvPr>
        </p:nvSpPr>
        <p:spPr/>
        <p:txBody>
          <a:bodyPr/>
          <a:lstStyle/>
          <a:p>
            <a:fld id="{E3AAC75C-EF34-42D7-BD12-A15E14E2DBE0}" type="datetimeFigureOut">
              <a:rPr lang="en-US" smtClean="0"/>
              <a:t>9/26/2017</a:t>
            </a:fld>
            <a:endParaRPr lang="en-US"/>
          </a:p>
        </p:txBody>
      </p:sp>
      <p:sp>
        <p:nvSpPr>
          <p:cNvPr id="5" name="Footer Placeholder 4">
            <a:extLst>
              <a:ext uri="{FF2B5EF4-FFF2-40B4-BE49-F238E27FC236}">
                <a16:creationId xmlns:a16="http://schemas.microsoft.com/office/drawing/2014/main" xmlns="" id="{C9E37C15-EA38-41E4-958B-2C9649657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E871A9F-FA8E-4103-BD49-289F0AB68C88}"/>
              </a:ext>
            </a:extLst>
          </p:cNvPr>
          <p:cNvSpPr>
            <a:spLocks noGrp="1"/>
          </p:cNvSpPr>
          <p:nvPr>
            <p:ph type="sldNum" sz="quarter" idx="12"/>
          </p:nvPr>
        </p:nvSpPr>
        <p:spPr/>
        <p:txBody>
          <a:bodyPr/>
          <a:lstStyle/>
          <a:p>
            <a:fld id="{41C38A1E-6760-4C0A-91A5-BAFCF30233FD}" type="slidenum">
              <a:rPr lang="en-US" smtClean="0"/>
              <a:t>‹#›</a:t>
            </a:fld>
            <a:endParaRPr lang="en-US"/>
          </a:p>
        </p:txBody>
      </p:sp>
    </p:spTree>
    <p:extLst>
      <p:ext uri="{BB962C8B-B14F-4D97-AF65-F5344CB8AC3E}">
        <p14:creationId xmlns:p14="http://schemas.microsoft.com/office/powerpoint/2010/main" val="253170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7EBA03-6AED-4E0E-9489-BD4E0F0BDA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25DD4A4-CBFD-4461-94E6-B2B661200E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7E5880E-43E2-4840-9B17-09BC2A7BCD65}"/>
              </a:ext>
            </a:extLst>
          </p:cNvPr>
          <p:cNvSpPr>
            <a:spLocks noGrp="1"/>
          </p:cNvSpPr>
          <p:nvPr>
            <p:ph type="dt" sz="half" idx="10"/>
          </p:nvPr>
        </p:nvSpPr>
        <p:spPr/>
        <p:txBody>
          <a:bodyPr/>
          <a:lstStyle/>
          <a:p>
            <a:fld id="{E3AAC75C-EF34-42D7-BD12-A15E14E2DBE0}" type="datetimeFigureOut">
              <a:rPr lang="en-US" smtClean="0"/>
              <a:t>9/26/2017</a:t>
            </a:fld>
            <a:endParaRPr lang="en-US"/>
          </a:p>
        </p:txBody>
      </p:sp>
      <p:sp>
        <p:nvSpPr>
          <p:cNvPr id="5" name="Footer Placeholder 4">
            <a:extLst>
              <a:ext uri="{FF2B5EF4-FFF2-40B4-BE49-F238E27FC236}">
                <a16:creationId xmlns:a16="http://schemas.microsoft.com/office/drawing/2014/main" xmlns="" id="{80CB44D6-7CE4-4A2B-B5A9-D1EB0595A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A8B4EEA-DF0C-4D9F-8E77-9BD746C4DE1D}"/>
              </a:ext>
            </a:extLst>
          </p:cNvPr>
          <p:cNvSpPr>
            <a:spLocks noGrp="1"/>
          </p:cNvSpPr>
          <p:nvPr>
            <p:ph type="sldNum" sz="quarter" idx="12"/>
          </p:nvPr>
        </p:nvSpPr>
        <p:spPr/>
        <p:txBody>
          <a:bodyPr/>
          <a:lstStyle/>
          <a:p>
            <a:fld id="{41C38A1E-6760-4C0A-91A5-BAFCF30233FD}" type="slidenum">
              <a:rPr lang="en-US" smtClean="0"/>
              <a:t>‹#›</a:t>
            </a:fld>
            <a:endParaRPr lang="en-US"/>
          </a:p>
        </p:txBody>
      </p:sp>
    </p:spTree>
    <p:extLst>
      <p:ext uri="{BB962C8B-B14F-4D97-AF65-F5344CB8AC3E}">
        <p14:creationId xmlns:p14="http://schemas.microsoft.com/office/powerpoint/2010/main" val="2196067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D6FD4-6EC8-4124-95E8-C77B70E4AE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551CC77-86E4-4653-B581-5751103A51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0159C34-F2CE-438E-8AB5-D481BBD53A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D51F889-D483-4CA3-A4A7-2A8B2F14BC17}"/>
              </a:ext>
            </a:extLst>
          </p:cNvPr>
          <p:cNvSpPr>
            <a:spLocks noGrp="1"/>
          </p:cNvSpPr>
          <p:nvPr>
            <p:ph type="dt" sz="half" idx="10"/>
          </p:nvPr>
        </p:nvSpPr>
        <p:spPr/>
        <p:txBody>
          <a:bodyPr/>
          <a:lstStyle/>
          <a:p>
            <a:fld id="{E3AAC75C-EF34-42D7-BD12-A15E14E2DBE0}" type="datetimeFigureOut">
              <a:rPr lang="en-US" smtClean="0"/>
              <a:t>9/26/2017</a:t>
            </a:fld>
            <a:endParaRPr lang="en-US"/>
          </a:p>
        </p:txBody>
      </p:sp>
      <p:sp>
        <p:nvSpPr>
          <p:cNvPr id="6" name="Footer Placeholder 5">
            <a:extLst>
              <a:ext uri="{FF2B5EF4-FFF2-40B4-BE49-F238E27FC236}">
                <a16:creationId xmlns:a16="http://schemas.microsoft.com/office/drawing/2014/main" xmlns="" id="{4BDD8B24-2ABA-4756-865A-FBF7428026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B8DFAAF-4C12-4D78-916A-DCB9F052C76E}"/>
              </a:ext>
            </a:extLst>
          </p:cNvPr>
          <p:cNvSpPr>
            <a:spLocks noGrp="1"/>
          </p:cNvSpPr>
          <p:nvPr>
            <p:ph type="sldNum" sz="quarter" idx="12"/>
          </p:nvPr>
        </p:nvSpPr>
        <p:spPr/>
        <p:txBody>
          <a:bodyPr/>
          <a:lstStyle/>
          <a:p>
            <a:fld id="{41C38A1E-6760-4C0A-91A5-BAFCF30233FD}" type="slidenum">
              <a:rPr lang="en-US" smtClean="0"/>
              <a:t>‹#›</a:t>
            </a:fld>
            <a:endParaRPr lang="en-US"/>
          </a:p>
        </p:txBody>
      </p:sp>
    </p:spTree>
    <p:extLst>
      <p:ext uri="{BB962C8B-B14F-4D97-AF65-F5344CB8AC3E}">
        <p14:creationId xmlns:p14="http://schemas.microsoft.com/office/powerpoint/2010/main" val="363329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09F078-34B4-42AB-AC17-B7AEFC005C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A193227-C823-4DD1-8722-A8501CC304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2D1F577-EC21-4B57-A449-15A292445A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BAD899D-F09F-4597-BBAD-7CF599FFB8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7C3A7765-F4A9-43BF-B510-2FE03AE43C5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B972B3D-B791-4B58-B886-462F1989791C}"/>
              </a:ext>
            </a:extLst>
          </p:cNvPr>
          <p:cNvSpPr>
            <a:spLocks noGrp="1"/>
          </p:cNvSpPr>
          <p:nvPr>
            <p:ph type="dt" sz="half" idx="10"/>
          </p:nvPr>
        </p:nvSpPr>
        <p:spPr/>
        <p:txBody>
          <a:bodyPr/>
          <a:lstStyle/>
          <a:p>
            <a:fld id="{E3AAC75C-EF34-42D7-BD12-A15E14E2DBE0}" type="datetimeFigureOut">
              <a:rPr lang="en-US" smtClean="0"/>
              <a:t>9/26/2017</a:t>
            </a:fld>
            <a:endParaRPr lang="en-US"/>
          </a:p>
        </p:txBody>
      </p:sp>
      <p:sp>
        <p:nvSpPr>
          <p:cNvPr id="8" name="Footer Placeholder 7">
            <a:extLst>
              <a:ext uri="{FF2B5EF4-FFF2-40B4-BE49-F238E27FC236}">
                <a16:creationId xmlns:a16="http://schemas.microsoft.com/office/drawing/2014/main" xmlns="" id="{6E30CE35-DC42-4238-BA23-EB055EC357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FC9A1FD-7EF3-4EA1-9914-84A730060789}"/>
              </a:ext>
            </a:extLst>
          </p:cNvPr>
          <p:cNvSpPr>
            <a:spLocks noGrp="1"/>
          </p:cNvSpPr>
          <p:nvPr>
            <p:ph type="sldNum" sz="quarter" idx="12"/>
          </p:nvPr>
        </p:nvSpPr>
        <p:spPr/>
        <p:txBody>
          <a:bodyPr/>
          <a:lstStyle/>
          <a:p>
            <a:fld id="{41C38A1E-6760-4C0A-91A5-BAFCF30233FD}" type="slidenum">
              <a:rPr lang="en-US" smtClean="0"/>
              <a:t>‹#›</a:t>
            </a:fld>
            <a:endParaRPr lang="en-US"/>
          </a:p>
        </p:txBody>
      </p:sp>
    </p:spTree>
    <p:extLst>
      <p:ext uri="{BB962C8B-B14F-4D97-AF65-F5344CB8AC3E}">
        <p14:creationId xmlns:p14="http://schemas.microsoft.com/office/powerpoint/2010/main" val="1975714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C28219-0964-490D-9610-E3FA9D495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CB52EAD-10A7-4D32-B035-42C572607DE3}"/>
              </a:ext>
            </a:extLst>
          </p:cNvPr>
          <p:cNvSpPr>
            <a:spLocks noGrp="1"/>
          </p:cNvSpPr>
          <p:nvPr>
            <p:ph type="dt" sz="half" idx="10"/>
          </p:nvPr>
        </p:nvSpPr>
        <p:spPr/>
        <p:txBody>
          <a:bodyPr/>
          <a:lstStyle/>
          <a:p>
            <a:fld id="{E3AAC75C-EF34-42D7-BD12-A15E14E2DBE0}" type="datetimeFigureOut">
              <a:rPr lang="en-US" smtClean="0"/>
              <a:t>9/26/2017</a:t>
            </a:fld>
            <a:endParaRPr lang="en-US"/>
          </a:p>
        </p:txBody>
      </p:sp>
      <p:sp>
        <p:nvSpPr>
          <p:cNvPr id="4" name="Footer Placeholder 3">
            <a:extLst>
              <a:ext uri="{FF2B5EF4-FFF2-40B4-BE49-F238E27FC236}">
                <a16:creationId xmlns:a16="http://schemas.microsoft.com/office/drawing/2014/main" xmlns="" id="{DAF8BCBA-B163-46CC-AC3E-6718860B9E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163DB09-622C-4FFE-9F1E-AFCE14D6ECB7}"/>
              </a:ext>
            </a:extLst>
          </p:cNvPr>
          <p:cNvSpPr>
            <a:spLocks noGrp="1"/>
          </p:cNvSpPr>
          <p:nvPr>
            <p:ph type="sldNum" sz="quarter" idx="12"/>
          </p:nvPr>
        </p:nvSpPr>
        <p:spPr/>
        <p:txBody>
          <a:bodyPr/>
          <a:lstStyle/>
          <a:p>
            <a:fld id="{41C38A1E-6760-4C0A-91A5-BAFCF30233FD}" type="slidenum">
              <a:rPr lang="en-US" smtClean="0"/>
              <a:t>‹#›</a:t>
            </a:fld>
            <a:endParaRPr lang="en-US"/>
          </a:p>
        </p:txBody>
      </p:sp>
    </p:spTree>
    <p:extLst>
      <p:ext uri="{BB962C8B-B14F-4D97-AF65-F5344CB8AC3E}">
        <p14:creationId xmlns:p14="http://schemas.microsoft.com/office/powerpoint/2010/main" val="140573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B16F41B-09AC-48BE-9725-587C14B13BAE}"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C897C-F71B-48A4-A5CF-83EEC91ED7E4}" type="slidenum">
              <a:rPr lang="en-US" smtClean="0"/>
              <a:t>‹#›</a:t>
            </a:fld>
            <a:endParaRPr lang="en-US"/>
          </a:p>
        </p:txBody>
      </p:sp>
    </p:spTree>
    <p:extLst>
      <p:ext uri="{BB962C8B-B14F-4D97-AF65-F5344CB8AC3E}">
        <p14:creationId xmlns:p14="http://schemas.microsoft.com/office/powerpoint/2010/main" val="3718207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B935305-FCE9-4924-AB30-9914E79E48B9}"/>
              </a:ext>
            </a:extLst>
          </p:cNvPr>
          <p:cNvSpPr>
            <a:spLocks noGrp="1"/>
          </p:cNvSpPr>
          <p:nvPr>
            <p:ph type="dt" sz="half" idx="10"/>
          </p:nvPr>
        </p:nvSpPr>
        <p:spPr/>
        <p:txBody>
          <a:bodyPr/>
          <a:lstStyle/>
          <a:p>
            <a:fld id="{E3AAC75C-EF34-42D7-BD12-A15E14E2DBE0}" type="datetimeFigureOut">
              <a:rPr lang="en-US" smtClean="0"/>
              <a:t>9/26/2017</a:t>
            </a:fld>
            <a:endParaRPr lang="en-US"/>
          </a:p>
        </p:txBody>
      </p:sp>
      <p:sp>
        <p:nvSpPr>
          <p:cNvPr id="3" name="Footer Placeholder 2">
            <a:extLst>
              <a:ext uri="{FF2B5EF4-FFF2-40B4-BE49-F238E27FC236}">
                <a16:creationId xmlns:a16="http://schemas.microsoft.com/office/drawing/2014/main" xmlns="" id="{3A6379BE-2547-4D3A-BAF8-D8E2FD46EA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497BB59-2ADE-45C9-84F8-62345563B779}"/>
              </a:ext>
            </a:extLst>
          </p:cNvPr>
          <p:cNvSpPr>
            <a:spLocks noGrp="1"/>
          </p:cNvSpPr>
          <p:nvPr>
            <p:ph type="sldNum" sz="quarter" idx="12"/>
          </p:nvPr>
        </p:nvSpPr>
        <p:spPr/>
        <p:txBody>
          <a:bodyPr/>
          <a:lstStyle/>
          <a:p>
            <a:fld id="{41C38A1E-6760-4C0A-91A5-BAFCF30233FD}" type="slidenum">
              <a:rPr lang="en-US" smtClean="0"/>
              <a:t>‹#›</a:t>
            </a:fld>
            <a:endParaRPr lang="en-US"/>
          </a:p>
        </p:txBody>
      </p:sp>
    </p:spTree>
    <p:extLst>
      <p:ext uri="{BB962C8B-B14F-4D97-AF65-F5344CB8AC3E}">
        <p14:creationId xmlns:p14="http://schemas.microsoft.com/office/powerpoint/2010/main" val="1699450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643C18-0ABC-4A5A-BF4B-1EF1D1A55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F60BF67-8D97-4062-A999-85D7A677FC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F15E24B-C36D-4E48-9D61-04DA6A281C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DADF75C-81EB-4661-9D12-6DDCF4350632}"/>
              </a:ext>
            </a:extLst>
          </p:cNvPr>
          <p:cNvSpPr>
            <a:spLocks noGrp="1"/>
          </p:cNvSpPr>
          <p:nvPr>
            <p:ph type="dt" sz="half" idx="10"/>
          </p:nvPr>
        </p:nvSpPr>
        <p:spPr/>
        <p:txBody>
          <a:bodyPr/>
          <a:lstStyle/>
          <a:p>
            <a:fld id="{E3AAC75C-EF34-42D7-BD12-A15E14E2DBE0}" type="datetimeFigureOut">
              <a:rPr lang="en-US" smtClean="0"/>
              <a:t>9/26/2017</a:t>
            </a:fld>
            <a:endParaRPr lang="en-US"/>
          </a:p>
        </p:txBody>
      </p:sp>
      <p:sp>
        <p:nvSpPr>
          <p:cNvPr id="6" name="Footer Placeholder 5">
            <a:extLst>
              <a:ext uri="{FF2B5EF4-FFF2-40B4-BE49-F238E27FC236}">
                <a16:creationId xmlns:a16="http://schemas.microsoft.com/office/drawing/2014/main" xmlns="" id="{9565720B-D7FD-406D-83D6-6DDBCE55D0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BCB65D6-36AC-4214-921E-02A743284882}"/>
              </a:ext>
            </a:extLst>
          </p:cNvPr>
          <p:cNvSpPr>
            <a:spLocks noGrp="1"/>
          </p:cNvSpPr>
          <p:nvPr>
            <p:ph type="sldNum" sz="quarter" idx="12"/>
          </p:nvPr>
        </p:nvSpPr>
        <p:spPr/>
        <p:txBody>
          <a:bodyPr/>
          <a:lstStyle/>
          <a:p>
            <a:fld id="{41C38A1E-6760-4C0A-91A5-BAFCF30233FD}" type="slidenum">
              <a:rPr lang="en-US" smtClean="0"/>
              <a:t>‹#›</a:t>
            </a:fld>
            <a:endParaRPr lang="en-US"/>
          </a:p>
        </p:txBody>
      </p:sp>
    </p:spTree>
    <p:extLst>
      <p:ext uri="{BB962C8B-B14F-4D97-AF65-F5344CB8AC3E}">
        <p14:creationId xmlns:p14="http://schemas.microsoft.com/office/powerpoint/2010/main" val="667939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CD50D1-65CC-4C37-8CAF-C29DCB2989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922954B-F131-4E01-88BA-ADFF800904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80BC5C-98E5-47E4-BDF6-BF162A54E5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922B4CD-D4D8-488F-9FB5-D4AD087DF569}"/>
              </a:ext>
            </a:extLst>
          </p:cNvPr>
          <p:cNvSpPr>
            <a:spLocks noGrp="1"/>
          </p:cNvSpPr>
          <p:nvPr>
            <p:ph type="dt" sz="half" idx="10"/>
          </p:nvPr>
        </p:nvSpPr>
        <p:spPr/>
        <p:txBody>
          <a:bodyPr/>
          <a:lstStyle/>
          <a:p>
            <a:fld id="{E3AAC75C-EF34-42D7-BD12-A15E14E2DBE0}" type="datetimeFigureOut">
              <a:rPr lang="en-US" smtClean="0"/>
              <a:t>9/26/2017</a:t>
            </a:fld>
            <a:endParaRPr lang="en-US"/>
          </a:p>
        </p:txBody>
      </p:sp>
      <p:sp>
        <p:nvSpPr>
          <p:cNvPr id="6" name="Footer Placeholder 5">
            <a:extLst>
              <a:ext uri="{FF2B5EF4-FFF2-40B4-BE49-F238E27FC236}">
                <a16:creationId xmlns:a16="http://schemas.microsoft.com/office/drawing/2014/main" xmlns="" id="{47759F73-0C56-4012-9D47-BB49C74B3D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275C115-CFC9-4BFD-9DC8-4B87EE9BC531}"/>
              </a:ext>
            </a:extLst>
          </p:cNvPr>
          <p:cNvSpPr>
            <a:spLocks noGrp="1"/>
          </p:cNvSpPr>
          <p:nvPr>
            <p:ph type="sldNum" sz="quarter" idx="12"/>
          </p:nvPr>
        </p:nvSpPr>
        <p:spPr/>
        <p:txBody>
          <a:bodyPr/>
          <a:lstStyle/>
          <a:p>
            <a:fld id="{41C38A1E-6760-4C0A-91A5-BAFCF30233FD}" type="slidenum">
              <a:rPr lang="en-US" smtClean="0"/>
              <a:t>‹#›</a:t>
            </a:fld>
            <a:endParaRPr lang="en-US"/>
          </a:p>
        </p:txBody>
      </p:sp>
    </p:spTree>
    <p:extLst>
      <p:ext uri="{BB962C8B-B14F-4D97-AF65-F5344CB8AC3E}">
        <p14:creationId xmlns:p14="http://schemas.microsoft.com/office/powerpoint/2010/main" val="3450853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9C172C-5686-4BDA-BAE2-98BADDE9F6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4FA8A62-9680-4112-9972-050F82EF63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C1ABB7-F9C2-4CBA-AFC1-BC601D597804}"/>
              </a:ext>
            </a:extLst>
          </p:cNvPr>
          <p:cNvSpPr>
            <a:spLocks noGrp="1"/>
          </p:cNvSpPr>
          <p:nvPr>
            <p:ph type="dt" sz="half" idx="10"/>
          </p:nvPr>
        </p:nvSpPr>
        <p:spPr/>
        <p:txBody>
          <a:bodyPr/>
          <a:lstStyle/>
          <a:p>
            <a:fld id="{E3AAC75C-EF34-42D7-BD12-A15E14E2DBE0}" type="datetimeFigureOut">
              <a:rPr lang="en-US" smtClean="0"/>
              <a:t>9/26/2017</a:t>
            </a:fld>
            <a:endParaRPr lang="en-US"/>
          </a:p>
        </p:txBody>
      </p:sp>
      <p:sp>
        <p:nvSpPr>
          <p:cNvPr id="5" name="Footer Placeholder 4">
            <a:extLst>
              <a:ext uri="{FF2B5EF4-FFF2-40B4-BE49-F238E27FC236}">
                <a16:creationId xmlns:a16="http://schemas.microsoft.com/office/drawing/2014/main" xmlns="" id="{2D86DC44-3DBA-492A-BCC8-8AFCEE391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33AAE2-B922-4AEC-89B6-07B6C1F02C19}"/>
              </a:ext>
            </a:extLst>
          </p:cNvPr>
          <p:cNvSpPr>
            <a:spLocks noGrp="1"/>
          </p:cNvSpPr>
          <p:nvPr>
            <p:ph type="sldNum" sz="quarter" idx="12"/>
          </p:nvPr>
        </p:nvSpPr>
        <p:spPr/>
        <p:txBody>
          <a:bodyPr/>
          <a:lstStyle/>
          <a:p>
            <a:fld id="{41C38A1E-6760-4C0A-91A5-BAFCF30233FD}" type="slidenum">
              <a:rPr lang="en-US" smtClean="0"/>
              <a:t>‹#›</a:t>
            </a:fld>
            <a:endParaRPr lang="en-US"/>
          </a:p>
        </p:txBody>
      </p:sp>
    </p:spTree>
    <p:extLst>
      <p:ext uri="{BB962C8B-B14F-4D97-AF65-F5344CB8AC3E}">
        <p14:creationId xmlns:p14="http://schemas.microsoft.com/office/powerpoint/2010/main" val="580264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ECCB277-3004-42AA-B893-8D91A7E89F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33AE27B-2BB4-4E51-B03E-41AC8ED7B6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B51CAA-91D5-405F-8ECB-421D4DF79F58}"/>
              </a:ext>
            </a:extLst>
          </p:cNvPr>
          <p:cNvSpPr>
            <a:spLocks noGrp="1"/>
          </p:cNvSpPr>
          <p:nvPr>
            <p:ph type="dt" sz="half" idx="10"/>
          </p:nvPr>
        </p:nvSpPr>
        <p:spPr/>
        <p:txBody>
          <a:bodyPr/>
          <a:lstStyle/>
          <a:p>
            <a:fld id="{E3AAC75C-EF34-42D7-BD12-A15E14E2DBE0}" type="datetimeFigureOut">
              <a:rPr lang="en-US" smtClean="0"/>
              <a:t>9/26/2017</a:t>
            </a:fld>
            <a:endParaRPr lang="en-US"/>
          </a:p>
        </p:txBody>
      </p:sp>
      <p:sp>
        <p:nvSpPr>
          <p:cNvPr id="5" name="Footer Placeholder 4">
            <a:extLst>
              <a:ext uri="{FF2B5EF4-FFF2-40B4-BE49-F238E27FC236}">
                <a16:creationId xmlns:a16="http://schemas.microsoft.com/office/drawing/2014/main" xmlns="" id="{1DAD681C-044F-44D3-9379-2C59113D07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AA0CBBA-AA40-4416-BE23-2D2D875AB713}"/>
              </a:ext>
            </a:extLst>
          </p:cNvPr>
          <p:cNvSpPr>
            <a:spLocks noGrp="1"/>
          </p:cNvSpPr>
          <p:nvPr>
            <p:ph type="sldNum" sz="quarter" idx="12"/>
          </p:nvPr>
        </p:nvSpPr>
        <p:spPr/>
        <p:txBody>
          <a:bodyPr/>
          <a:lstStyle/>
          <a:p>
            <a:fld id="{41C38A1E-6760-4C0A-91A5-BAFCF30233FD}" type="slidenum">
              <a:rPr lang="en-US" smtClean="0"/>
              <a:t>‹#›</a:t>
            </a:fld>
            <a:endParaRPr lang="en-US"/>
          </a:p>
        </p:txBody>
      </p:sp>
    </p:spTree>
    <p:extLst>
      <p:ext uri="{BB962C8B-B14F-4D97-AF65-F5344CB8AC3E}">
        <p14:creationId xmlns:p14="http://schemas.microsoft.com/office/powerpoint/2010/main" val="416244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606693"/>
            <a:ext cx="10515600" cy="1330470"/>
          </a:xfrm>
        </p:spPr>
        <p:txBody>
          <a:bodyPr/>
          <a:lstStyle/>
          <a:p>
            <a:r>
              <a:rPr lang="en-US" dirty="0"/>
              <a:t>Click to edit Master title style</a:t>
            </a:r>
          </a:p>
        </p:txBody>
      </p:sp>
      <p:sp>
        <p:nvSpPr>
          <p:cNvPr id="3" name="Content Placeholder 2"/>
          <p:cNvSpPr>
            <a:spLocks noGrp="1"/>
          </p:cNvSpPr>
          <p:nvPr>
            <p:ph idx="1"/>
          </p:nvPr>
        </p:nvSpPr>
        <p:spPr>
          <a:xfrm>
            <a:off x="838200" y="2937163"/>
            <a:ext cx="10515600" cy="3239799"/>
          </a:xfrm>
          <a:blipFill>
            <a:blip r:embed="rId2"/>
            <a:tile tx="0" ty="0" sx="100000" sy="100000" flip="none" algn="tl"/>
          </a:blip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B16F41B-09AC-48BE-9725-587C14B13BAE}"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C897C-F71B-48A4-A5CF-83EEC91ED7E4}" type="slidenum">
              <a:rPr lang="en-US" smtClean="0"/>
              <a:t>‹#›</a:t>
            </a:fld>
            <a:endParaRPr lang="en-US"/>
          </a:p>
        </p:txBody>
      </p:sp>
    </p:spTree>
    <p:extLst>
      <p:ext uri="{BB962C8B-B14F-4D97-AF65-F5344CB8AC3E}">
        <p14:creationId xmlns:p14="http://schemas.microsoft.com/office/powerpoint/2010/main" val="4266863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A6506E-65B7-4546-81C1-9D0CD5AEEF43}"/>
              </a:ext>
            </a:extLst>
          </p:cNvPr>
          <p:cNvSpPr>
            <a:spLocks noGrp="1"/>
          </p:cNvSpPr>
          <p:nvPr>
            <p:ph type="title"/>
          </p:nvPr>
        </p:nvSpPr>
        <p:spPr>
          <a:xfrm>
            <a:off x="838200" y="1210253"/>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xmlns="" id="{29727831-149E-49E9-9698-0B96CDC1C7A1}"/>
              </a:ext>
            </a:extLst>
          </p:cNvPr>
          <p:cNvSpPr>
            <a:spLocks noGrp="1"/>
          </p:cNvSpPr>
          <p:nvPr>
            <p:ph type="dt" sz="half" idx="10"/>
          </p:nvPr>
        </p:nvSpPr>
        <p:spPr/>
        <p:txBody>
          <a:bodyPr/>
          <a:lstStyle/>
          <a:p>
            <a:fld id="{AB16F41B-09AC-48BE-9725-587C14B13BAE}" type="datetimeFigureOut">
              <a:rPr lang="en-US" smtClean="0"/>
              <a:t>9/26/2017</a:t>
            </a:fld>
            <a:endParaRPr lang="en-US"/>
          </a:p>
        </p:txBody>
      </p:sp>
      <p:sp>
        <p:nvSpPr>
          <p:cNvPr id="4" name="Footer Placeholder 3">
            <a:extLst>
              <a:ext uri="{FF2B5EF4-FFF2-40B4-BE49-F238E27FC236}">
                <a16:creationId xmlns:a16="http://schemas.microsoft.com/office/drawing/2014/main" xmlns="" id="{5F70F4FF-8455-4EDC-8F25-1ABE5A5DF0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F39D8E3-083A-4229-B846-029AFD95A22C}"/>
              </a:ext>
            </a:extLst>
          </p:cNvPr>
          <p:cNvSpPr>
            <a:spLocks noGrp="1"/>
          </p:cNvSpPr>
          <p:nvPr>
            <p:ph type="sldNum" sz="quarter" idx="12"/>
          </p:nvPr>
        </p:nvSpPr>
        <p:spPr/>
        <p:txBody>
          <a:bodyPr/>
          <a:lstStyle/>
          <a:p>
            <a:fld id="{F0CC897C-F71B-48A4-A5CF-83EEC91ED7E4}" type="slidenum">
              <a:rPr lang="en-US" smtClean="0"/>
              <a:t>‹#›</a:t>
            </a:fld>
            <a:endParaRPr lang="en-US"/>
          </a:p>
        </p:txBody>
      </p:sp>
    </p:spTree>
    <p:extLst>
      <p:ext uri="{BB962C8B-B14F-4D97-AF65-F5344CB8AC3E}">
        <p14:creationId xmlns:p14="http://schemas.microsoft.com/office/powerpoint/2010/main" val="284969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16F41B-09AC-48BE-9725-587C14B13BAE}"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C897C-F71B-48A4-A5CF-83EEC91ED7E4}" type="slidenum">
              <a:rPr lang="en-US" smtClean="0"/>
              <a:t>‹#›</a:t>
            </a:fld>
            <a:endParaRPr lang="en-US"/>
          </a:p>
        </p:txBody>
      </p:sp>
    </p:spTree>
    <p:extLst>
      <p:ext uri="{BB962C8B-B14F-4D97-AF65-F5344CB8AC3E}">
        <p14:creationId xmlns:p14="http://schemas.microsoft.com/office/powerpoint/2010/main" val="849212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16F41B-09AC-48BE-9725-587C14B13BAE}"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C897C-F71B-48A4-A5CF-83EEC91ED7E4}" type="slidenum">
              <a:rPr lang="en-US" smtClean="0"/>
              <a:t>‹#›</a:t>
            </a:fld>
            <a:endParaRPr lang="en-US"/>
          </a:p>
        </p:txBody>
      </p:sp>
    </p:spTree>
    <p:extLst>
      <p:ext uri="{BB962C8B-B14F-4D97-AF65-F5344CB8AC3E}">
        <p14:creationId xmlns:p14="http://schemas.microsoft.com/office/powerpoint/2010/main" val="729373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16F41B-09AC-48BE-9725-587C14B13BAE}" type="datetimeFigureOut">
              <a:rPr lang="en-US" smtClean="0"/>
              <a:t>9/26/2017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CC897C-F71B-48A4-A5CF-83EEC91ED7E4}" type="slidenum">
              <a:rPr lang="en-US" smtClean="0"/>
              <a:t>‹#›</a:t>
            </a:fld>
            <a:endParaRPr lang="en-US"/>
          </a:p>
        </p:txBody>
      </p:sp>
    </p:spTree>
    <p:extLst>
      <p:ext uri="{BB962C8B-B14F-4D97-AF65-F5344CB8AC3E}">
        <p14:creationId xmlns:p14="http://schemas.microsoft.com/office/powerpoint/2010/main" val="3347116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16F41B-09AC-48BE-9725-587C14B13BAE}" type="datetimeFigureOut">
              <a:rPr lang="en-US" smtClean="0"/>
              <a:t>9/26/2017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CC897C-F71B-48A4-A5CF-83EEC91ED7E4}" type="slidenum">
              <a:rPr lang="en-US" smtClean="0"/>
              <a:t>‹#›</a:t>
            </a:fld>
            <a:endParaRPr lang="en-US"/>
          </a:p>
        </p:txBody>
      </p:sp>
    </p:spTree>
    <p:extLst>
      <p:ext uri="{BB962C8B-B14F-4D97-AF65-F5344CB8AC3E}">
        <p14:creationId xmlns:p14="http://schemas.microsoft.com/office/powerpoint/2010/main" val="3069865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6F41B-09AC-48BE-9725-587C14B13BAE}" type="datetimeFigureOut">
              <a:rPr lang="en-US" smtClean="0"/>
              <a:t>9/26/2017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CC897C-F71B-48A4-A5CF-83EEC91ED7E4}" type="slidenum">
              <a:rPr lang="en-US" smtClean="0"/>
              <a:t>‹#›</a:t>
            </a:fld>
            <a:endParaRPr lang="en-US"/>
          </a:p>
        </p:txBody>
      </p:sp>
    </p:spTree>
    <p:extLst>
      <p:ext uri="{BB962C8B-B14F-4D97-AF65-F5344CB8AC3E}">
        <p14:creationId xmlns:p14="http://schemas.microsoft.com/office/powerpoint/2010/main" val="333486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000">
              <a:schemeClr val="accent5">
                <a:lumMod val="20000"/>
                <a:lumOff val="80000"/>
              </a:schemeClr>
            </a:gs>
            <a:gs pos="89000">
              <a:schemeClr val="accent1">
                <a:lumMod val="45000"/>
                <a:lumOff val="55000"/>
              </a:schemeClr>
            </a:gs>
            <a:gs pos="93000">
              <a:schemeClr val="accent1">
                <a:lumMod val="45000"/>
                <a:lumOff val="55000"/>
              </a:schemeClr>
            </a:gs>
            <a:gs pos="71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6F41B-09AC-48BE-9725-587C14B13BAE}" type="datetimeFigureOut">
              <a:rPr lang="en-US" smtClean="0"/>
              <a:t>9/26/2017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C897C-F71B-48A4-A5CF-83EEC91ED7E4}" type="slidenum">
              <a:rPr lang="en-US" smtClean="0"/>
              <a:t>‹#›</a:t>
            </a:fld>
            <a:endParaRPr lang="en-US"/>
          </a:p>
        </p:txBody>
      </p:sp>
    </p:spTree>
    <p:extLst>
      <p:ext uri="{BB962C8B-B14F-4D97-AF65-F5344CB8AC3E}">
        <p14:creationId xmlns:p14="http://schemas.microsoft.com/office/powerpoint/2010/main" val="2805109388"/>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8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9000">
              <a:schemeClr val="accent5">
                <a:lumMod val="20000"/>
                <a:lumOff val="80000"/>
              </a:schemeClr>
            </a:gs>
            <a:gs pos="89000">
              <a:schemeClr val="accent1">
                <a:lumMod val="45000"/>
                <a:lumOff val="55000"/>
              </a:schemeClr>
            </a:gs>
            <a:gs pos="93000">
              <a:schemeClr val="accent1">
                <a:lumMod val="45000"/>
                <a:lumOff val="55000"/>
              </a:schemeClr>
            </a:gs>
            <a:gs pos="71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2EB4B79-F535-4998-A636-EDD0E77BC1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FAACC40-EAD9-4150-8F3A-91A3FF6848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B3271D8-FFBC-4B4D-9AB8-670214406B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AC75C-EF34-42D7-BD12-A15E14E2DBE0}" type="datetimeFigureOut">
              <a:rPr lang="en-US" smtClean="0"/>
              <a:t>9/26/2017</a:t>
            </a:fld>
            <a:endParaRPr lang="en-US"/>
          </a:p>
        </p:txBody>
      </p:sp>
      <p:sp>
        <p:nvSpPr>
          <p:cNvPr id="5" name="Footer Placeholder 4">
            <a:extLst>
              <a:ext uri="{FF2B5EF4-FFF2-40B4-BE49-F238E27FC236}">
                <a16:creationId xmlns:a16="http://schemas.microsoft.com/office/drawing/2014/main" xmlns="" id="{9089D81C-9AB7-4F68-A952-EE6C164A89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B7DDE97-44C5-4F55-B62A-55D660401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38A1E-6760-4C0A-91A5-BAFCF30233FD}" type="slidenum">
              <a:rPr lang="en-US" smtClean="0"/>
              <a:t>‹#›</a:t>
            </a:fld>
            <a:endParaRPr lang="en-US"/>
          </a:p>
        </p:txBody>
      </p:sp>
    </p:spTree>
    <p:extLst>
      <p:ext uri="{BB962C8B-B14F-4D97-AF65-F5344CB8AC3E}">
        <p14:creationId xmlns:p14="http://schemas.microsoft.com/office/powerpoint/2010/main" val="19547740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Advancements in Fuel and Lube Oil Inspection Technology</a:t>
            </a:r>
          </a:p>
        </p:txBody>
      </p:sp>
      <p:sp>
        <p:nvSpPr>
          <p:cNvPr id="3" name="Subtitle 2"/>
          <p:cNvSpPr>
            <a:spLocks noGrp="1"/>
          </p:cNvSpPr>
          <p:nvPr>
            <p:ph type="subTitle" idx="1"/>
          </p:nvPr>
        </p:nvSpPr>
        <p:spPr>
          <a:xfrm>
            <a:off x="1524000" y="3602037"/>
            <a:ext cx="9144000" cy="2674937"/>
          </a:xfrm>
          <a:noFill/>
        </p:spPr>
        <p:txBody>
          <a:bodyPr>
            <a:normAutofit/>
          </a:bodyPr>
          <a:lstStyle/>
          <a:p>
            <a:r>
              <a:rPr lang="en-US" dirty="0"/>
              <a:t>Using Shape Recognition Capacity of Dynamic Imaging to Achieve a More Accurate Analysis of Fluids</a:t>
            </a:r>
          </a:p>
          <a:p>
            <a:r>
              <a:rPr lang="en-US" dirty="0"/>
              <a:t>By</a:t>
            </a:r>
          </a:p>
          <a:p>
            <a:pPr>
              <a:lnSpc>
                <a:spcPct val="100000"/>
              </a:lnSpc>
              <a:spcBef>
                <a:spcPts val="0"/>
              </a:spcBef>
            </a:pPr>
            <a:r>
              <a:rPr lang="en-US" sz="1800" dirty="0"/>
              <a:t>Thomas M. Canty, P.E.</a:t>
            </a:r>
          </a:p>
          <a:p>
            <a:pPr>
              <a:lnSpc>
                <a:spcPct val="100000"/>
              </a:lnSpc>
              <a:spcBef>
                <a:spcPts val="0"/>
              </a:spcBef>
            </a:pPr>
            <a:r>
              <a:rPr lang="en-US" sz="1800" dirty="0"/>
              <a:t>President, J.M. Canty Inc.</a:t>
            </a:r>
          </a:p>
          <a:p>
            <a:pPr>
              <a:lnSpc>
                <a:spcPct val="100000"/>
              </a:lnSpc>
              <a:spcBef>
                <a:spcPts val="0"/>
              </a:spcBef>
            </a:pPr>
            <a:r>
              <a:rPr lang="en-US" sz="1800" dirty="0"/>
              <a:t>&amp;</a:t>
            </a:r>
          </a:p>
          <a:p>
            <a:pPr>
              <a:lnSpc>
                <a:spcPct val="100000"/>
              </a:lnSpc>
              <a:spcBef>
                <a:spcPts val="0"/>
              </a:spcBef>
            </a:pPr>
            <a:r>
              <a:rPr lang="en-US" sz="1800" dirty="0"/>
              <a:t>Paul J. O’Brien</a:t>
            </a:r>
          </a:p>
          <a:p>
            <a:pPr>
              <a:lnSpc>
                <a:spcPct val="100000"/>
              </a:lnSpc>
              <a:spcBef>
                <a:spcPts val="0"/>
              </a:spcBef>
            </a:pPr>
            <a:r>
              <a:rPr lang="en-US" sz="1800" dirty="0"/>
              <a:t>Engineering Manager, J.M. Canty Inc</a:t>
            </a:r>
          </a:p>
          <a:p>
            <a:endParaRPr lang="en-US" dirty="0"/>
          </a:p>
        </p:txBody>
      </p:sp>
      <p:pic>
        <p:nvPicPr>
          <p:cNvPr id="5" name="Picture 2" descr="canty_title with web">
            <a:extLst>
              <a:ext uri="{FF2B5EF4-FFF2-40B4-BE49-F238E27FC236}">
                <a16:creationId xmlns:a16="http://schemas.microsoft.com/office/drawing/2014/main" xmlns="" id="{09CCE99C-4C58-473E-922D-EC5C4EE29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48" y="5867"/>
            <a:ext cx="12157051" cy="1024422"/>
          </a:xfrm>
          <a:prstGeom prst="rect">
            <a:avLst/>
          </a:prstGeom>
          <a:gradFill>
            <a:gsLst>
              <a:gs pos="59000">
                <a:schemeClr val="accent5">
                  <a:lumMod val="20000"/>
                  <a:lumOff val="80000"/>
                </a:schemeClr>
              </a:gs>
              <a:gs pos="89000">
                <a:schemeClr val="accent1">
                  <a:lumMod val="45000"/>
                  <a:lumOff val="55000"/>
                </a:schemeClr>
              </a:gs>
              <a:gs pos="93000">
                <a:schemeClr val="accent1">
                  <a:lumMod val="45000"/>
                  <a:lumOff val="55000"/>
                </a:schemeClr>
              </a:gs>
              <a:gs pos="71000">
                <a:schemeClr val="accent1">
                  <a:lumMod val="30000"/>
                  <a:lumOff val="70000"/>
                </a:schemeClr>
              </a:gs>
            </a:gsLst>
            <a:lin ang="5400000" scaled="1"/>
          </a:gradFill>
          <a:ln>
            <a:noFill/>
          </a:ln>
          <a:effectLst>
            <a:softEdge rad="0"/>
          </a:effectLst>
          <a:scene3d>
            <a:camera prst="orthographicFront"/>
            <a:lightRig rig="flat" dir="t"/>
          </a:scene3d>
          <a:sp3d prstMaterial="powder"/>
          <a:extLst/>
        </p:spPr>
      </p:pic>
      <p:sp>
        <p:nvSpPr>
          <p:cNvPr id="6" name="Text Box 3">
            <a:extLst>
              <a:ext uri="{FF2B5EF4-FFF2-40B4-BE49-F238E27FC236}">
                <a16:creationId xmlns:a16="http://schemas.microsoft.com/office/drawing/2014/main" xmlns="" id="{96F05FE1-EE7D-4432-A9CE-F9AEA11575D5}"/>
              </a:ext>
            </a:extLst>
          </p:cNvPr>
          <p:cNvSpPr txBox="1">
            <a:spLocks noChangeArrowheads="1"/>
          </p:cNvSpPr>
          <p:nvPr/>
        </p:nvSpPr>
        <p:spPr bwMode="auto">
          <a:xfrm>
            <a:off x="0" y="6374297"/>
            <a:ext cx="12192000" cy="246221"/>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US" altLang="en-US" sz="1000" dirty="0">
                <a:solidFill>
                  <a:schemeClr val="bg1"/>
                </a:solidFill>
                <a:latin typeface="Tahoma" pitchFamily="34" charset="0"/>
              </a:rPr>
              <a:t>JM Canty, Inc. · Buffalo, New York  ·  Phone: (716) 625-4227  | JM Canty, Ltd. · Dublin, Ireland · Phone: +353 (1) 882-9621</a:t>
            </a:r>
            <a:r>
              <a:rPr lang="en-US" altLang="en-US" sz="800" dirty="0">
                <a:solidFill>
                  <a:schemeClr val="bg1"/>
                </a:solidFill>
                <a:latin typeface="Tahoma" pitchFamily="34" charset="0"/>
              </a:rPr>
              <a:t>  </a:t>
            </a:r>
          </a:p>
        </p:txBody>
      </p:sp>
    </p:spTree>
    <p:extLst>
      <p:ext uri="{BB962C8B-B14F-4D97-AF65-F5344CB8AC3E}">
        <p14:creationId xmlns:p14="http://schemas.microsoft.com/office/powerpoint/2010/main" val="1968566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Anti Foam in Lube Oil</a:t>
            </a:r>
          </a:p>
        </p:txBody>
      </p:sp>
      <p:sp>
        <p:nvSpPr>
          <p:cNvPr id="6" name="TextBox 5"/>
          <p:cNvSpPr txBox="1"/>
          <p:nvPr/>
        </p:nvSpPr>
        <p:spPr>
          <a:xfrm>
            <a:off x="1111970" y="5845475"/>
            <a:ext cx="8892000" cy="369332"/>
          </a:xfrm>
          <a:prstGeom prst="rect">
            <a:avLst/>
          </a:prstGeom>
          <a:noFill/>
        </p:spPr>
        <p:txBody>
          <a:bodyPr wrap="square" rtlCol="0">
            <a:spAutoFit/>
          </a:bodyPr>
          <a:lstStyle/>
          <a:p>
            <a:r>
              <a:rPr lang="en-US" dirty="0"/>
              <a:t>				  </a:t>
            </a:r>
            <a:r>
              <a:rPr lang="en-US" dirty="0" err="1"/>
              <a:t>Silcon</a:t>
            </a:r>
            <a:r>
              <a:rPr lang="en-US" dirty="0"/>
              <a:t> Droplets</a:t>
            </a:r>
          </a:p>
        </p:txBody>
      </p:sp>
      <p:pic>
        <p:nvPicPr>
          <p:cNvPr id="3074" name="Picture 2" descr="C:\Users\todc.JMCANTY\Documents\astm\D02 Petroleum\Boston 2017\silicon in Lub picture_run1_image.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756" y="-1042647"/>
            <a:ext cx="12641033" cy="7900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23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5929"/>
            <a:ext cx="10515600" cy="1330470"/>
          </a:xfrm>
        </p:spPr>
        <p:txBody>
          <a:bodyPr>
            <a:normAutofit fontScale="90000"/>
          </a:bodyPr>
          <a:lstStyle/>
          <a:p>
            <a:pPr algn="ctr"/>
            <a:r>
              <a:rPr lang="en-US" dirty="0"/>
              <a:t>Section 1</a:t>
            </a:r>
            <a:br>
              <a:rPr lang="en-US" dirty="0"/>
            </a:br>
            <a:r>
              <a:rPr lang="en-US" dirty="0"/>
              <a:t/>
            </a:r>
            <a:br>
              <a:rPr lang="en-US" dirty="0"/>
            </a:br>
            <a:r>
              <a:rPr lang="en-US" dirty="0"/>
              <a:t>FUELS</a:t>
            </a:r>
          </a:p>
        </p:txBody>
      </p:sp>
      <p:sp>
        <p:nvSpPr>
          <p:cNvPr id="3" name="Content Placeholder 2"/>
          <p:cNvSpPr>
            <a:spLocks noGrp="1"/>
          </p:cNvSpPr>
          <p:nvPr>
            <p:ph idx="1"/>
          </p:nvPr>
        </p:nvSpPr>
        <p:spPr>
          <a:xfrm>
            <a:off x="838200" y="2355272"/>
            <a:ext cx="10515600" cy="4292745"/>
          </a:xfrm>
          <a:noFill/>
        </p:spPr>
        <p:txBody>
          <a:bodyPr>
            <a:normAutofit/>
          </a:bodyPr>
          <a:lstStyle/>
          <a:p>
            <a:r>
              <a:rPr lang="en-US" dirty="0"/>
              <a:t>Primary Concerns:</a:t>
            </a:r>
          </a:p>
          <a:p>
            <a:endParaRPr lang="en-US" dirty="0"/>
          </a:p>
          <a:p>
            <a:pPr marL="0" indent="0">
              <a:buNone/>
            </a:pPr>
            <a:r>
              <a:rPr lang="en-US" dirty="0"/>
              <a:t>	- Detect Solid Particles – clog filters and injection ports</a:t>
            </a:r>
          </a:p>
          <a:p>
            <a:pPr marL="0" indent="0">
              <a:buNone/>
            </a:pPr>
            <a:r>
              <a:rPr lang="en-US" dirty="0"/>
              <a:t>	- Detect Water Droplets and report accordingly – can freeze at 	altitude clogging lines and filters, reduce combustion efficiency 	of fuel.</a:t>
            </a:r>
          </a:p>
          <a:p>
            <a:pPr marL="0" indent="0">
              <a:buNone/>
            </a:pPr>
            <a:r>
              <a:rPr lang="en-US" dirty="0"/>
              <a:t>	- Screen Air Bubbles – cause error for in-line measurements 	mostly.</a:t>
            </a:r>
          </a:p>
          <a:p>
            <a:pPr marL="0" indent="0">
              <a:buNone/>
            </a:pPr>
            <a:r>
              <a:rPr lang="en-US" dirty="0"/>
              <a:t>	- Rapid, Representative Analysis</a:t>
            </a:r>
          </a:p>
        </p:txBody>
      </p:sp>
    </p:spTree>
    <p:extLst>
      <p:ext uri="{BB962C8B-B14F-4D97-AF65-F5344CB8AC3E}">
        <p14:creationId xmlns:p14="http://schemas.microsoft.com/office/powerpoint/2010/main" val="3422604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5154"/>
            <a:ext cx="10515600" cy="1330470"/>
          </a:xfrm>
        </p:spPr>
        <p:txBody>
          <a:bodyPr/>
          <a:lstStyle/>
          <a:p>
            <a:pPr algn="ctr"/>
            <a:r>
              <a:rPr lang="en-US" dirty="0"/>
              <a:t>Technology Trend</a:t>
            </a:r>
          </a:p>
        </p:txBody>
      </p:sp>
      <p:sp>
        <p:nvSpPr>
          <p:cNvPr id="3" name="Content Placeholder 2"/>
          <p:cNvSpPr>
            <a:spLocks noGrp="1"/>
          </p:cNvSpPr>
          <p:nvPr>
            <p:ph idx="1"/>
          </p:nvPr>
        </p:nvSpPr>
        <p:spPr>
          <a:xfrm>
            <a:off x="838200" y="1825624"/>
            <a:ext cx="10515600" cy="4662261"/>
          </a:xfrm>
          <a:noFill/>
        </p:spPr>
        <p:txBody>
          <a:bodyPr>
            <a:normAutofit fontScale="92500" lnSpcReduction="10000"/>
          </a:bodyPr>
          <a:lstStyle/>
          <a:p>
            <a:r>
              <a:rPr lang="en-US" dirty="0"/>
              <a:t>Inspection throughout the supply chain is required, right up to the point of vehicle load in which is the critical point where fuel must be clean and dry. This is currently not the case on a widespread basis.</a:t>
            </a:r>
          </a:p>
          <a:p>
            <a:r>
              <a:rPr lang="en-US" dirty="0"/>
              <a:t>Rapid, near real time analysis is required to make field applications feasible. Toward that end the following improvements have come on line:</a:t>
            </a:r>
          </a:p>
          <a:p>
            <a:pPr marL="0" indent="0">
              <a:buNone/>
            </a:pPr>
            <a:r>
              <a:rPr lang="en-US" dirty="0"/>
              <a:t>	- Rapid frame analysis – traditional CCD camera technology can </a:t>
            </a:r>
          </a:p>
          <a:p>
            <a:pPr marL="0" indent="0">
              <a:buNone/>
            </a:pPr>
            <a:r>
              <a:rPr lang="en-US" dirty="0"/>
              <a:t>	   process frames up to 20 per second at a reasonable cost.</a:t>
            </a:r>
          </a:p>
          <a:p>
            <a:pPr marL="0" indent="0">
              <a:buNone/>
            </a:pPr>
            <a:r>
              <a:rPr lang="en-US" dirty="0"/>
              <a:t>	- Camera resolution continues to improve</a:t>
            </a:r>
          </a:p>
          <a:p>
            <a:pPr marL="0" indent="0">
              <a:buNone/>
            </a:pPr>
            <a:r>
              <a:rPr lang="en-US" dirty="0"/>
              <a:t>	- LED technology is now advanced enough to provide bright 	 	    </a:t>
            </a:r>
          </a:p>
          <a:p>
            <a:pPr marL="0" indent="0">
              <a:buNone/>
            </a:pPr>
            <a:r>
              <a:rPr lang="en-US" dirty="0"/>
              <a:t>	   illumination and consistent field lighting (</a:t>
            </a:r>
            <a:r>
              <a:rPr lang="en-US" dirty="0" err="1"/>
              <a:t>Std</a:t>
            </a:r>
            <a:r>
              <a:rPr lang="en-US" dirty="0"/>
              <a:t> Dev &lt; ½%). Timed, 		   pulse lighting controls thermal generation enabling very long life 	  	   cycle.</a:t>
            </a:r>
          </a:p>
        </p:txBody>
      </p:sp>
    </p:spTree>
    <p:extLst>
      <p:ext uri="{BB962C8B-B14F-4D97-AF65-F5344CB8AC3E}">
        <p14:creationId xmlns:p14="http://schemas.microsoft.com/office/powerpoint/2010/main" val="3328167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0002"/>
            <a:ext cx="10515600" cy="1330470"/>
          </a:xfrm>
        </p:spPr>
        <p:txBody>
          <a:bodyPr/>
          <a:lstStyle/>
          <a:p>
            <a:pPr algn="ctr"/>
            <a:r>
              <a:rPr lang="en-US" dirty="0"/>
              <a:t>Field Testing – Shipboard</a:t>
            </a:r>
          </a:p>
        </p:txBody>
      </p:sp>
      <p:sp>
        <p:nvSpPr>
          <p:cNvPr id="3" name="Content Placeholder 2"/>
          <p:cNvSpPr>
            <a:spLocks noGrp="1"/>
          </p:cNvSpPr>
          <p:nvPr>
            <p:ph idx="1"/>
          </p:nvPr>
        </p:nvSpPr>
        <p:spPr>
          <a:noFill/>
        </p:spPr>
        <p:txBody>
          <a:bodyPr>
            <a:normAutofit fontScale="92500"/>
          </a:bodyPr>
          <a:lstStyle/>
          <a:p>
            <a:r>
              <a:rPr lang="en-US" dirty="0"/>
              <a:t>Testing was conducted shipboard to search for contamination source in the vehicle fuel supply chain. Canty / TARDEC were present for the testing.</a:t>
            </a:r>
          </a:p>
          <a:p>
            <a:r>
              <a:rPr lang="en-US" dirty="0"/>
              <a:t>Fuel was tested on-line and off line.</a:t>
            </a:r>
          </a:p>
          <a:p>
            <a:r>
              <a:rPr lang="en-US" dirty="0"/>
              <a:t>At the fueling hose (after filtration) and prior to filtration.</a:t>
            </a:r>
          </a:p>
          <a:p>
            <a:r>
              <a:rPr lang="en-US" dirty="0"/>
              <a:t>Canty instrument tested both ways. Off line test was compared to a light obscuration particle counting unit.</a:t>
            </a:r>
          </a:p>
          <a:p>
            <a:r>
              <a:rPr lang="en-US" dirty="0"/>
              <a:t>Solids vs Water detection is also illustrated.</a:t>
            </a:r>
          </a:p>
        </p:txBody>
      </p:sp>
    </p:spTree>
    <p:extLst>
      <p:ext uri="{BB962C8B-B14F-4D97-AF65-F5344CB8AC3E}">
        <p14:creationId xmlns:p14="http://schemas.microsoft.com/office/powerpoint/2010/main" val="1685795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7" y="350652"/>
            <a:ext cx="10515600" cy="1330470"/>
          </a:xfrm>
        </p:spPr>
        <p:txBody>
          <a:bodyPr/>
          <a:lstStyle/>
          <a:p>
            <a:pPr algn="ctr"/>
            <a:r>
              <a:rPr lang="en-US" dirty="0"/>
              <a:t>Samples Tested Both Instruments</a:t>
            </a:r>
          </a:p>
        </p:txBody>
      </p:sp>
      <p:sp>
        <p:nvSpPr>
          <p:cNvPr id="3" name="Content Placeholder 2"/>
          <p:cNvSpPr>
            <a:spLocks noGrp="1"/>
          </p:cNvSpPr>
          <p:nvPr>
            <p:ph idx="1"/>
          </p:nvPr>
        </p:nvSpPr>
        <p:spPr>
          <a:xfrm>
            <a:off x="402771" y="1825625"/>
            <a:ext cx="11451772" cy="4351338"/>
          </a:xfrm>
          <a:noFill/>
        </p:spPr>
        <p:txBody>
          <a:bodyPr/>
          <a:lstStyle/>
          <a:p>
            <a:pPr marL="0" indent="0">
              <a:buNone/>
            </a:pPr>
            <a:r>
              <a:rPr lang="en-US" dirty="0"/>
              <a:t>   Sample 6A	            Sample 6B		Sample 414-1	   Sample 414-2</a:t>
            </a:r>
          </a:p>
          <a:p>
            <a:pPr marL="0" indent="0">
              <a:buNone/>
            </a:pPr>
            <a:endParaRPr lang="en-US" dirty="0"/>
          </a:p>
        </p:txBody>
      </p:sp>
      <p:graphicFrame>
        <p:nvGraphicFramePr>
          <p:cNvPr id="15" name="Table 14">
            <a:extLst>
              <a:ext uri="{FF2B5EF4-FFF2-40B4-BE49-F238E27FC236}">
                <a16:creationId xmlns:a16="http://schemas.microsoft.com/office/drawing/2014/main" xmlns="" id="{2A155B4C-CC66-4854-91F4-6C999CC0D79C}"/>
              </a:ext>
            </a:extLst>
          </p:cNvPr>
          <p:cNvGraphicFramePr>
            <a:graphicFrameLocks noGrp="1"/>
          </p:cNvGraphicFramePr>
          <p:nvPr>
            <p:extLst>
              <p:ext uri="{D42A27DB-BD31-4B8C-83A1-F6EECF244321}">
                <p14:modId xmlns:p14="http://schemas.microsoft.com/office/powerpoint/2010/main" val="2409458725"/>
              </p:ext>
            </p:extLst>
          </p:nvPr>
        </p:nvGraphicFramePr>
        <p:xfrm>
          <a:off x="195036" y="2925649"/>
          <a:ext cx="2537278" cy="1341552"/>
        </p:xfrm>
        <a:graphic>
          <a:graphicData uri="http://schemas.openxmlformats.org/drawingml/2006/table">
            <a:tbl>
              <a:tblPr/>
              <a:tblGrid>
                <a:gridCol w="847608">
                  <a:extLst>
                    <a:ext uri="{9D8B030D-6E8A-4147-A177-3AD203B41FA5}">
                      <a16:colId xmlns:a16="http://schemas.microsoft.com/office/drawing/2014/main" xmlns="" val="4257949755"/>
                    </a:ext>
                  </a:extLst>
                </a:gridCol>
                <a:gridCol w="864900">
                  <a:extLst>
                    <a:ext uri="{9D8B030D-6E8A-4147-A177-3AD203B41FA5}">
                      <a16:colId xmlns:a16="http://schemas.microsoft.com/office/drawing/2014/main" xmlns="" val="1436665467"/>
                    </a:ext>
                  </a:extLst>
                </a:gridCol>
                <a:gridCol w="824770">
                  <a:extLst>
                    <a:ext uri="{9D8B030D-6E8A-4147-A177-3AD203B41FA5}">
                      <a16:colId xmlns:a16="http://schemas.microsoft.com/office/drawing/2014/main" xmlns="" val="3460845959"/>
                    </a:ext>
                  </a:extLst>
                </a:gridCol>
              </a:tblGrid>
              <a:tr h="447184">
                <a:tc>
                  <a:txBody>
                    <a:bodyPr/>
                    <a:lstStyle/>
                    <a:p>
                      <a:pPr algn="l" fontAlgn="b"/>
                      <a:r>
                        <a:rPr lang="en-US" sz="1200" b="0" i="0" u="none" strike="noStrike">
                          <a:solidFill>
                            <a:srgbClr val="000000"/>
                          </a:solidFill>
                          <a:effectLst/>
                          <a:latin typeface="Calibri" panose="020F0502020204030204" pitchFamily="34" charset="0"/>
                        </a:rPr>
                        <a:t>Sample 6A</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ISO4406 Solids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Water</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3292956039"/>
                  </a:ext>
                </a:extLst>
              </a:tr>
              <a:tr h="447184">
                <a:tc>
                  <a:txBody>
                    <a:bodyPr/>
                    <a:lstStyle/>
                    <a:p>
                      <a:pPr algn="l" fontAlgn="b"/>
                      <a:r>
                        <a:rPr lang="en-US" sz="1200" b="0" i="0" u="none" strike="noStrike">
                          <a:solidFill>
                            <a:srgbClr val="000000"/>
                          </a:solidFill>
                          <a:effectLst/>
                          <a:latin typeface="Calibri" panose="020F0502020204030204" pitchFamily="34" charset="0"/>
                        </a:rPr>
                        <a:t>Canty InFlow</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17/17/15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4.76 ppm</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07146647"/>
                  </a:ext>
                </a:extLst>
              </a:tr>
              <a:tr h="447184">
                <a:tc>
                  <a:txBody>
                    <a:bodyPr/>
                    <a:lstStyle/>
                    <a:p>
                      <a:pPr algn="l" fontAlgn="b"/>
                      <a:r>
                        <a:rPr lang="en-US" sz="1200" b="0" i="0" u="none" strike="noStrike" dirty="0">
                          <a:solidFill>
                            <a:srgbClr val="000000"/>
                          </a:solidFill>
                          <a:effectLst/>
                          <a:latin typeface="Calibri" panose="020F0502020204030204" pitchFamily="34" charset="0"/>
                        </a:rPr>
                        <a:t>Light Obscuration</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dirty="0">
                          <a:solidFill>
                            <a:srgbClr val="000000"/>
                          </a:solidFill>
                          <a:effectLst/>
                          <a:latin typeface="Calibri" panose="020F0502020204030204" pitchFamily="34" charset="0"/>
                        </a:rPr>
                        <a:t>19/18/14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NA</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380358"/>
                  </a:ext>
                </a:extLst>
              </a:tr>
            </a:tbl>
          </a:graphicData>
        </a:graphic>
      </p:graphicFrame>
      <p:graphicFrame>
        <p:nvGraphicFramePr>
          <p:cNvPr id="16" name="Table 15">
            <a:extLst>
              <a:ext uri="{FF2B5EF4-FFF2-40B4-BE49-F238E27FC236}">
                <a16:creationId xmlns:a16="http://schemas.microsoft.com/office/drawing/2014/main" xmlns="" id="{8B0B1019-0FD8-48A2-8363-846A05207404}"/>
              </a:ext>
            </a:extLst>
          </p:cNvPr>
          <p:cNvGraphicFramePr>
            <a:graphicFrameLocks noGrp="1"/>
          </p:cNvGraphicFramePr>
          <p:nvPr>
            <p:extLst>
              <p:ext uri="{D42A27DB-BD31-4B8C-83A1-F6EECF244321}">
                <p14:modId xmlns:p14="http://schemas.microsoft.com/office/powerpoint/2010/main" val="3013389335"/>
              </p:ext>
            </p:extLst>
          </p:nvPr>
        </p:nvGraphicFramePr>
        <p:xfrm>
          <a:off x="2940049" y="2925649"/>
          <a:ext cx="2611666" cy="1341552"/>
        </p:xfrm>
        <a:graphic>
          <a:graphicData uri="http://schemas.openxmlformats.org/drawingml/2006/table">
            <a:tbl>
              <a:tblPr/>
              <a:tblGrid>
                <a:gridCol w="957037">
                  <a:extLst>
                    <a:ext uri="{9D8B030D-6E8A-4147-A177-3AD203B41FA5}">
                      <a16:colId xmlns:a16="http://schemas.microsoft.com/office/drawing/2014/main" xmlns="" val="1773518929"/>
                    </a:ext>
                  </a:extLst>
                </a:gridCol>
                <a:gridCol w="859971">
                  <a:extLst>
                    <a:ext uri="{9D8B030D-6E8A-4147-A177-3AD203B41FA5}">
                      <a16:colId xmlns:a16="http://schemas.microsoft.com/office/drawing/2014/main" xmlns="" val="411556978"/>
                    </a:ext>
                  </a:extLst>
                </a:gridCol>
                <a:gridCol w="794658">
                  <a:extLst>
                    <a:ext uri="{9D8B030D-6E8A-4147-A177-3AD203B41FA5}">
                      <a16:colId xmlns:a16="http://schemas.microsoft.com/office/drawing/2014/main" xmlns="" val="2758044801"/>
                    </a:ext>
                  </a:extLst>
                </a:gridCol>
              </a:tblGrid>
              <a:tr h="447184">
                <a:tc>
                  <a:txBody>
                    <a:bodyPr/>
                    <a:lstStyle/>
                    <a:p>
                      <a:pPr algn="l" fontAlgn="b"/>
                      <a:r>
                        <a:rPr lang="en-US" sz="1200" b="0" i="0" u="none" strike="noStrike">
                          <a:solidFill>
                            <a:srgbClr val="000000"/>
                          </a:solidFill>
                          <a:effectLst/>
                          <a:latin typeface="Calibri" panose="020F0502020204030204" pitchFamily="34" charset="0"/>
                        </a:rPr>
                        <a:t>Sample 6B</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ISO4406 Solids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Water</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3502774626"/>
                  </a:ext>
                </a:extLst>
              </a:tr>
              <a:tr h="447184">
                <a:tc>
                  <a:txBody>
                    <a:bodyPr/>
                    <a:lstStyle/>
                    <a:p>
                      <a:pPr algn="l" fontAlgn="b"/>
                      <a:r>
                        <a:rPr lang="en-US" sz="1200" b="0" i="0" u="none" strike="noStrike">
                          <a:solidFill>
                            <a:srgbClr val="000000"/>
                          </a:solidFill>
                          <a:effectLst/>
                          <a:latin typeface="Calibri" panose="020F0502020204030204" pitchFamily="34" charset="0"/>
                        </a:rPr>
                        <a:t>Canty InFlow</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15/14/12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1.06 ppm</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5739793"/>
                  </a:ext>
                </a:extLst>
              </a:tr>
              <a:tr h="447184">
                <a:tc>
                  <a:txBody>
                    <a:bodyPr/>
                    <a:lstStyle/>
                    <a:p>
                      <a:pPr algn="l" fontAlgn="b"/>
                      <a:r>
                        <a:rPr lang="en-US" sz="1200" b="0" i="0" u="none" strike="noStrike" dirty="0">
                          <a:solidFill>
                            <a:srgbClr val="000000"/>
                          </a:solidFill>
                          <a:effectLst/>
                          <a:latin typeface="Calibri" panose="020F0502020204030204" pitchFamily="34" charset="0"/>
                        </a:rPr>
                        <a:t>Light Obscuration</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18/16/11</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NA</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0184860"/>
                  </a:ext>
                </a:extLst>
              </a:tr>
            </a:tbl>
          </a:graphicData>
        </a:graphic>
      </p:graphicFrame>
      <p:graphicFrame>
        <p:nvGraphicFramePr>
          <p:cNvPr id="17" name="Table 16">
            <a:extLst>
              <a:ext uri="{FF2B5EF4-FFF2-40B4-BE49-F238E27FC236}">
                <a16:creationId xmlns:a16="http://schemas.microsoft.com/office/drawing/2014/main" xmlns="" id="{DCE3603B-D7F5-489B-8A16-A7F29E2D5A4C}"/>
              </a:ext>
            </a:extLst>
          </p:cNvPr>
          <p:cNvGraphicFramePr>
            <a:graphicFrameLocks noGrp="1"/>
          </p:cNvGraphicFramePr>
          <p:nvPr>
            <p:extLst>
              <p:ext uri="{D42A27DB-BD31-4B8C-83A1-F6EECF244321}">
                <p14:modId xmlns:p14="http://schemas.microsoft.com/office/powerpoint/2010/main" val="648023478"/>
              </p:ext>
            </p:extLst>
          </p:nvPr>
        </p:nvGraphicFramePr>
        <p:xfrm>
          <a:off x="5759450" y="2925649"/>
          <a:ext cx="2753178" cy="1341552"/>
        </p:xfrm>
        <a:graphic>
          <a:graphicData uri="http://schemas.openxmlformats.org/drawingml/2006/table">
            <a:tbl>
              <a:tblPr/>
              <a:tblGrid>
                <a:gridCol w="1001592">
                  <a:extLst>
                    <a:ext uri="{9D8B030D-6E8A-4147-A177-3AD203B41FA5}">
                      <a16:colId xmlns:a16="http://schemas.microsoft.com/office/drawing/2014/main" xmlns="" val="3277416678"/>
                    </a:ext>
                  </a:extLst>
                </a:gridCol>
                <a:gridCol w="930073">
                  <a:extLst>
                    <a:ext uri="{9D8B030D-6E8A-4147-A177-3AD203B41FA5}">
                      <a16:colId xmlns:a16="http://schemas.microsoft.com/office/drawing/2014/main" xmlns="" val="3902233572"/>
                    </a:ext>
                  </a:extLst>
                </a:gridCol>
                <a:gridCol w="821513">
                  <a:extLst>
                    <a:ext uri="{9D8B030D-6E8A-4147-A177-3AD203B41FA5}">
                      <a16:colId xmlns:a16="http://schemas.microsoft.com/office/drawing/2014/main" xmlns="" val="1861119736"/>
                    </a:ext>
                  </a:extLst>
                </a:gridCol>
              </a:tblGrid>
              <a:tr h="447184">
                <a:tc>
                  <a:txBody>
                    <a:bodyPr/>
                    <a:lstStyle/>
                    <a:p>
                      <a:pPr algn="l" fontAlgn="b"/>
                      <a:r>
                        <a:rPr lang="en-US" sz="1200" b="0" i="0" u="none" strike="noStrike">
                          <a:solidFill>
                            <a:srgbClr val="000000"/>
                          </a:solidFill>
                          <a:effectLst/>
                          <a:latin typeface="Calibri" panose="020F0502020204030204" pitchFamily="34" charset="0"/>
                        </a:rPr>
                        <a:t>Sample 414-1</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ISO4406 Solids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Water</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3948377448"/>
                  </a:ext>
                </a:extLst>
              </a:tr>
              <a:tr h="447184">
                <a:tc>
                  <a:txBody>
                    <a:bodyPr/>
                    <a:lstStyle/>
                    <a:p>
                      <a:pPr algn="l" fontAlgn="b"/>
                      <a:r>
                        <a:rPr lang="en-US" sz="1200" b="0" i="0" u="none" strike="noStrike">
                          <a:solidFill>
                            <a:srgbClr val="000000"/>
                          </a:solidFill>
                          <a:effectLst/>
                          <a:latin typeface="Calibri" panose="020F0502020204030204" pitchFamily="34" charset="0"/>
                        </a:rPr>
                        <a:t>Canty InFlow</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14/13/7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0 ppm</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22780696"/>
                  </a:ext>
                </a:extLst>
              </a:tr>
              <a:tr h="447184">
                <a:tc>
                  <a:txBody>
                    <a:bodyPr/>
                    <a:lstStyle/>
                    <a:p>
                      <a:pPr algn="l" fontAlgn="b"/>
                      <a:r>
                        <a:rPr lang="en-US" sz="1200" b="0" i="0" u="none" strike="noStrike" dirty="0">
                          <a:solidFill>
                            <a:srgbClr val="000000"/>
                          </a:solidFill>
                          <a:effectLst/>
                          <a:latin typeface="Calibri" panose="020F0502020204030204" pitchFamily="34" charset="0"/>
                        </a:rPr>
                        <a:t>Light Obscuration</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15/14/10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NA</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35671150"/>
                  </a:ext>
                </a:extLst>
              </a:tr>
            </a:tbl>
          </a:graphicData>
        </a:graphic>
      </p:graphicFrame>
      <p:graphicFrame>
        <p:nvGraphicFramePr>
          <p:cNvPr id="18" name="Table 17">
            <a:extLst>
              <a:ext uri="{FF2B5EF4-FFF2-40B4-BE49-F238E27FC236}">
                <a16:creationId xmlns:a16="http://schemas.microsoft.com/office/drawing/2014/main" xmlns="" id="{5FB94467-7818-4A60-B743-FA0FB4189A59}"/>
              </a:ext>
            </a:extLst>
          </p:cNvPr>
          <p:cNvGraphicFramePr>
            <a:graphicFrameLocks noGrp="1"/>
          </p:cNvGraphicFramePr>
          <p:nvPr>
            <p:extLst>
              <p:ext uri="{D42A27DB-BD31-4B8C-83A1-F6EECF244321}">
                <p14:modId xmlns:p14="http://schemas.microsoft.com/office/powerpoint/2010/main" val="1372617206"/>
              </p:ext>
            </p:extLst>
          </p:nvPr>
        </p:nvGraphicFramePr>
        <p:xfrm>
          <a:off x="8717645" y="2925649"/>
          <a:ext cx="2636156" cy="1341552"/>
        </p:xfrm>
        <a:graphic>
          <a:graphicData uri="http://schemas.openxmlformats.org/drawingml/2006/table">
            <a:tbl>
              <a:tblPr/>
              <a:tblGrid>
                <a:gridCol w="927098">
                  <a:extLst>
                    <a:ext uri="{9D8B030D-6E8A-4147-A177-3AD203B41FA5}">
                      <a16:colId xmlns:a16="http://schemas.microsoft.com/office/drawing/2014/main" xmlns="" val="1847335766"/>
                    </a:ext>
                  </a:extLst>
                </a:gridCol>
                <a:gridCol w="922463">
                  <a:extLst>
                    <a:ext uri="{9D8B030D-6E8A-4147-A177-3AD203B41FA5}">
                      <a16:colId xmlns:a16="http://schemas.microsoft.com/office/drawing/2014/main" xmlns="" val="448244131"/>
                    </a:ext>
                  </a:extLst>
                </a:gridCol>
                <a:gridCol w="786595">
                  <a:extLst>
                    <a:ext uri="{9D8B030D-6E8A-4147-A177-3AD203B41FA5}">
                      <a16:colId xmlns:a16="http://schemas.microsoft.com/office/drawing/2014/main" xmlns="" val="2955154553"/>
                    </a:ext>
                  </a:extLst>
                </a:gridCol>
              </a:tblGrid>
              <a:tr h="447184">
                <a:tc>
                  <a:txBody>
                    <a:bodyPr/>
                    <a:lstStyle/>
                    <a:p>
                      <a:pPr algn="l" fontAlgn="b"/>
                      <a:r>
                        <a:rPr lang="en-US" sz="1200" b="0" i="0" u="none" strike="noStrike">
                          <a:solidFill>
                            <a:srgbClr val="000000"/>
                          </a:solidFill>
                          <a:effectLst/>
                          <a:latin typeface="Calibri" panose="020F0502020204030204" pitchFamily="34" charset="0"/>
                        </a:rPr>
                        <a:t>Sample 414-2</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ISO4406 Solids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Water</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41138453"/>
                  </a:ext>
                </a:extLst>
              </a:tr>
              <a:tr h="447184">
                <a:tc>
                  <a:txBody>
                    <a:bodyPr/>
                    <a:lstStyle/>
                    <a:p>
                      <a:pPr algn="l" fontAlgn="b"/>
                      <a:r>
                        <a:rPr lang="en-US" sz="1200" b="0" i="0" u="none" strike="noStrike">
                          <a:solidFill>
                            <a:srgbClr val="000000"/>
                          </a:solidFill>
                          <a:effectLst/>
                          <a:latin typeface="Calibri" panose="020F0502020204030204" pitchFamily="34" charset="0"/>
                        </a:rPr>
                        <a:t>Canty InFlow</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13/12/11</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0.01 ppm</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8845156"/>
                  </a:ext>
                </a:extLst>
              </a:tr>
              <a:tr h="447184">
                <a:tc>
                  <a:txBody>
                    <a:bodyPr/>
                    <a:lstStyle/>
                    <a:p>
                      <a:pPr algn="l" fontAlgn="b"/>
                      <a:r>
                        <a:rPr lang="en-US" sz="1200" b="0" i="0" u="none" strike="noStrike" dirty="0">
                          <a:solidFill>
                            <a:srgbClr val="000000"/>
                          </a:solidFill>
                          <a:effectLst/>
                          <a:latin typeface="Calibri" panose="020F0502020204030204" pitchFamily="34" charset="0"/>
                        </a:rPr>
                        <a:t>Light Obscuration</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200" b="0" i="0" u="none" strike="noStrike">
                          <a:solidFill>
                            <a:srgbClr val="000000"/>
                          </a:solidFill>
                          <a:effectLst/>
                          <a:latin typeface="Calibri" panose="020F0502020204030204" pitchFamily="34" charset="0"/>
                        </a:rPr>
                        <a:t>15/13/10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NA</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5149056"/>
                  </a:ext>
                </a:extLst>
              </a:tr>
            </a:tbl>
          </a:graphicData>
        </a:graphic>
      </p:graphicFrame>
    </p:spTree>
    <p:extLst>
      <p:ext uri="{BB962C8B-B14F-4D97-AF65-F5344CB8AC3E}">
        <p14:creationId xmlns:p14="http://schemas.microsoft.com/office/powerpoint/2010/main" val="2399812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246558-28CE-4CAD-AE9A-9E1620523DFE}"/>
              </a:ext>
            </a:extLst>
          </p:cNvPr>
          <p:cNvSpPr>
            <a:spLocks noGrp="1"/>
          </p:cNvSpPr>
          <p:nvPr>
            <p:ph type="title"/>
          </p:nvPr>
        </p:nvSpPr>
        <p:spPr>
          <a:xfrm>
            <a:off x="838200" y="609166"/>
            <a:ext cx="10515600" cy="1330470"/>
          </a:xfrm>
        </p:spPr>
        <p:txBody>
          <a:bodyPr/>
          <a:lstStyle/>
          <a:p>
            <a:pPr algn="ctr"/>
            <a:r>
              <a:rPr lang="en-US" dirty="0"/>
              <a:t>Air Bubbles in Fueling Hoses Require Screening Out</a:t>
            </a:r>
          </a:p>
        </p:txBody>
      </p:sp>
      <p:pic>
        <p:nvPicPr>
          <p:cNvPr id="5" name="Content Placeholder 4">
            <a:extLst>
              <a:ext uri="{FF2B5EF4-FFF2-40B4-BE49-F238E27FC236}">
                <a16:creationId xmlns:a16="http://schemas.microsoft.com/office/drawing/2014/main" xmlns="" id="{E60EF1EB-0203-4C6A-8182-12EFB5177FF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4998" y="1939636"/>
            <a:ext cx="7848601" cy="4905375"/>
          </a:xfrm>
          <a:noFill/>
        </p:spPr>
      </p:pic>
    </p:spTree>
    <p:extLst>
      <p:ext uri="{BB962C8B-B14F-4D97-AF65-F5344CB8AC3E}">
        <p14:creationId xmlns:p14="http://schemas.microsoft.com/office/powerpoint/2010/main" val="91092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145" y="304366"/>
            <a:ext cx="10515600" cy="1330470"/>
          </a:xfrm>
        </p:spPr>
        <p:txBody>
          <a:bodyPr/>
          <a:lstStyle/>
          <a:p>
            <a:pPr algn="ctr"/>
            <a:r>
              <a:rPr lang="en-US" dirty="0"/>
              <a:t>USN Fuel Test – Pax River Naval Station</a:t>
            </a:r>
          </a:p>
        </p:txBody>
      </p:sp>
      <p:sp>
        <p:nvSpPr>
          <p:cNvPr id="3" name="Content Placeholder 2"/>
          <p:cNvSpPr>
            <a:spLocks noGrp="1"/>
          </p:cNvSpPr>
          <p:nvPr>
            <p:ph idx="1"/>
          </p:nvPr>
        </p:nvSpPr>
        <p:spPr>
          <a:noFill/>
        </p:spPr>
        <p:txBody>
          <a:bodyPr/>
          <a:lstStyle/>
          <a:p>
            <a:pPr marL="0" indent="0">
              <a:buNone/>
            </a:pPr>
            <a:r>
              <a:rPr lang="en-US" dirty="0"/>
              <a:t>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681" y="1634836"/>
            <a:ext cx="6712527" cy="503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73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039" y="221239"/>
            <a:ext cx="10515600" cy="1330470"/>
          </a:xfrm>
        </p:spPr>
        <p:txBody>
          <a:bodyPr>
            <a:normAutofit/>
          </a:bodyPr>
          <a:lstStyle/>
          <a:p>
            <a:pPr algn="ctr"/>
            <a:r>
              <a:rPr lang="en-US" dirty="0"/>
              <a:t>In-Line Water in Fuel Testing</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073" y="1842655"/>
            <a:ext cx="8194053" cy="4844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70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8947"/>
            <a:ext cx="10515600" cy="1330470"/>
          </a:xfrm>
        </p:spPr>
        <p:txBody>
          <a:bodyPr/>
          <a:lstStyle/>
          <a:p>
            <a:pPr algn="ctr"/>
            <a:r>
              <a:rPr lang="en-US" dirty="0"/>
              <a:t>In-Line Solids in Fuel Testing - USN</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4571" y="2048895"/>
            <a:ext cx="6742858" cy="427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111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891" y="345929"/>
            <a:ext cx="10515600" cy="1330470"/>
          </a:xfrm>
        </p:spPr>
        <p:txBody>
          <a:bodyPr>
            <a:normAutofit/>
          </a:bodyPr>
          <a:lstStyle/>
          <a:p>
            <a:r>
              <a:rPr lang="en-US" dirty="0"/>
              <a:t>Vision vs Light Obscuration Comparison</a:t>
            </a:r>
            <a:br>
              <a:rPr lang="en-US" dirty="0"/>
            </a:br>
            <a:r>
              <a:rPr lang="en-US" dirty="0"/>
              <a:t>Water Detection</a:t>
            </a:r>
          </a:p>
        </p:txBody>
      </p:sp>
      <p:sp>
        <p:nvSpPr>
          <p:cNvPr id="3" name="Content Placeholder 2"/>
          <p:cNvSpPr>
            <a:spLocks noGrp="1"/>
          </p:cNvSpPr>
          <p:nvPr>
            <p:ph idx="1"/>
          </p:nvPr>
        </p:nvSpPr>
        <p:spPr>
          <a:xfrm>
            <a:off x="962891" y="1995053"/>
            <a:ext cx="10515600" cy="1148197"/>
          </a:xfrm>
          <a:noFill/>
        </p:spPr>
        <p:txBody>
          <a:bodyPr>
            <a:normAutofit/>
          </a:bodyPr>
          <a:lstStyle/>
          <a:p>
            <a:pPr marL="0" indent="0">
              <a:buNone/>
            </a:pPr>
            <a:r>
              <a:rPr lang="en-US" dirty="0"/>
              <a:t>Vision: Dry Fuel and ‘Wet’ Fuel (5 ppm water). Solid particle counts are reported in counts over the time period and are stable from dry to wet</a:t>
            </a:r>
          </a:p>
          <a:p>
            <a:pPr marL="0" indent="0">
              <a:buNone/>
            </a:pP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3297382"/>
            <a:ext cx="763420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62891" y="6435437"/>
            <a:ext cx="4724400" cy="230832"/>
          </a:xfrm>
          <a:prstGeom prst="rect">
            <a:avLst/>
          </a:prstGeom>
          <a:noFill/>
        </p:spPr>
        <p:txBody>
          <a:bodyPr wrap="square" rtlCol="0">
            <a:spAutoFit/>
          </a:bodyPr>
          <a:lstStyle/>
          <a:p>
            <a:r>
              <a:rPr lang="en-US" sz="900" dirty="0"/>
              <a:t>Ref: TARDEC report: Utilization of Automated Imaging for the Detection of Fuel Contamination</a:t>
            </a:r>
          </a:p>
        </p:txBody>
      </p:sp>
    </p:spTree>
    <p:extLst>
      <p:ext uri="{BB962C8B-B14F-4D97-AF65-F5344CB8AC3E}">
        <p14:creationId xmlns:p14="http://schemas.microsoft.com/office/powerpoint/2010/main" val="1462755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9731"/>
            <a:ext cx="10515600" cy="1330470"/>
          </a:xfrm>
        </p:spPr>
        <p:txBody>
          <a:bodyPr/>
          <a:lstStyle/>
          <a:p>
            <a:r>
              <a:rPr lang="en-US" dirty="0"/>
              <a:t>Introduction</a:t>
            </a:r>
          </a:p>
        </p:txBody>
      </p:sp>
      <p:sp>
        <p:nvSpPr>
          <p:cNvPr id="3" name="Content Placeholder 2"/>
          <p:cNvSpPr>
            <a:spLocks noGrp="1"/>
          </p:cNvSpPr>
          <p:nvPr>
            <p:ph idx="1"/>
          </p:nvPr>
        </p:nvSpPr>
        <p:spPr>
          <a:xfrm>
            <a:off x="1981200" y="1600201"/>
            <a:ext cx="8382000" cy="4525963"/>
          </a:xfrm>
          <a:noFill/>
        </p:spPr>
        <p:txBody>
          <a:bodyPr>
            <a:normAutofit lnSpcReduction="10000"/>
          </a:bodyPr>
          <a:lstStyle/>
          <a:p>
            <a:r>
              <a:rPr lang="en-US" dirty="0"/>
              <a:t>Vision is now used to monitor and analyze a wide range of multiphase mixtures such as oil and solids in produced water, solids and water in fuels and lube oils, percent solids in separation and filter break applications . </a:t>
            </a:r>
          </a:p>
          <a:p>
            <a:r>
              <a:rPr lang="en-US" dirty="0"/>
              <a:t>Technology is effective because it:</a:t>
            </a:r>
          </a:p>
          <a:p>
            <a:pPr marL="0" indent="0">
              <a:buNone/>
            </a:pPr>
            <a:r>
              <a:rPr lang="en-US" dirty="0"/>
              <a:t>	- can survive the extreme process conditions </a:t>
            </a:r>
          </a:p>
          <a:p>
            <a:pPr marL="0" indent="0">
              <a:buNone/>
            </a:pPr>
            <a:r>
              <a:rPr lang="en-US" dirty="0"/>
              <a:t>	- can detect and discern between solids, water 	droplets and air bubbles and thereby eliminate 	error and inform the operator.</a:t>
            </a:r>
          </a:p>
          <a:p>
            <a:pPr marL="0" indent="0">
              <a:buNone/>
            </a:pPr>
            <a:r>
              <a:rPr lang="en-US" dirty="0"/>
              <a:t>            - Crude oil particulate, water ,wax and hydrates</a:t>
            </a:r>
          </a:p>
          <a:p>
            <a:pPr marL="0" indent="0">
              <a:buNone/>
            </a:pPr>
            <a:endParaRPr lang="en-US" dirty="0"/>
          </a:p>
        </p:txBody>
      </p:sp>
    </p:spTree>
    <p:extLst>
      <p:ext uri="{BB962C8B-B14F-4D97-AF65-F5344CB8AC3E}">
        <p14:creationId xmlns:p14="http://schemas.microsoft.com/office/powerpoint/2010/main" val="3947462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728" y="446158"/>
            <a:ext cx="10515600" cy="1330470"/>
          </a:xfrm>
        </p:spPr>
        <p:txBody>
          <a:bodyPr>
            <a:normAutofit/>
          </a:bodyPr>
          <a:lstStyle/>
          <a:p>
            <a:r>
              <a:rPr lang="en-US" dirty="0"/>
              <a:t>Vision vs Light Obscuration Comparison; </a:t>
            </a:r>
            <a:br>
              <a:rPr lang="en-US" dirty="0"/>
            </a:br>
            <a:r>
              <a:rPr lang="en-US" dirty="0"/>
              <a:t>Water Detection</a:t>
            </a:r>
          </a:p>
        </p:txBody>
      </p:sp>
      <p:sp>
        <p:nvSpPr>
          <p:cNvPr id="3" name="Content Placeholder 2"/>
          <p:cNvSpPr>
            <a:spLocks noGrp="1"/>
          </p:cNvSpPr>
          <p:nvPr>
            <p:ph idx="1"/>
          </p:nvPr>
        </p:nvSpPr>
        <p:spPr>
          <a:xfrm>
            <a:off x="1073728" y="1941801"/>
            <a:ext cx="10515600" cy="3239799"/>
          </a:xfrm>
          <a:noFill/>
        </p:spPr>
        <p:txBody>
          <a:bodyPr/>
          <a:lstStyle/>
          <a:p>
            <a:pPr marL="0" indent="0">
              <a:buNone/>
            </a:pPr>
            <a:r>
              <a:rPr lang="en-US" dirty="0"/>
              <a:t>Light Obscuration Dry Fuel vs ‘Wet’ Fuel. Solid particle counts are reported per mL and increase with the addition of water.</a:t>
            </a:r>
          </a:p>
          <a:p>
            <a:pPr marL="0" indent="0">
              <a:buNone/>
            </a:pP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3005" y="3061786"/>
            <a:ext cx="9119949" cy="2445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13005" y="6382549"/>
            <a:ext cx="4724400" cy="230832"/>
          </a:xfrm>
          <a:prstGeom prst="rect">
            <a:avLst/>
          </a:prstGeom>
          <a:noFill/>
        </p:spPr>
        <p:txBody>
          <a:bodyPr wrap="square" rtlCol="0">
            <a:spAutoFit/>
          </a:bodyPr>
          <a:lstStyle/>
          <a:p>
            <a:r>
              <a:rPr lang="en-US" sz="900" dirty="0"/>
              <a:t>Ref: TARDEC report: Utilization of Automated Imaging for the Detection of Fuel Contamination</a:t>
            </a:r>
          </a:p>
        </p:txBody>
      </p:sp>
    </p:spTree>
    <p:extLst>
      <p:ext uri="{BB962C8B-B14F-4D97-AF65-F5344CB8AC3E}">
        <p14:creationId xmlns:p14="http://schemas.microsoft.com/office/powerpoint/2010/main" val="1802217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BBD308-1F5F-45A4-B63B-1B728CF9080E}"/>
              </a:ext>
            </a:extLst>
          </p:cNvPr>
          <p:cNvSpPr>
            <a:spLocks noGrp="1"/>
          </p:cNvSpPr>
          <p:nvPr>
            <p:ph type="title"/>
          </p:nvPr>
        </p:nvSpPr>
        <p:spPr>
          <a:xfrm>
            <a:off x="962891" y="456765"/>
            <a:ext cx="10515600" cy="1330470"/>
          </a:xfrm>
        </p:spPr>
        <p:txBody>
          <a:bodyPr/>
          <a:lstStyle/>
          <a:p>
            <a:pPr algn="ctr"/>
            <a:r>
              <a:rPr lang="en-US" dirty="0"/>
              <a:t>Typical At-Line Installation</a:t>
            </a:r>
          </a:p>
        </p:txBody>
      </p:sp>
      <p:pic>
        <p:nvPicPr>
          <p:cNvPr id="4" name="Picture 2">
            <a:extLst>
              <a:ext uri="{FF2B5EF4-FFF2-40B4-BE49-F238E27FC236}">
                <a16:creationId xmlns:a16="http://schemas.microsoft.com/office/drawing/2014/main" xmlns="" id="{9CB283F3-DC94-4F73-8FC1-0803509E0F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7164" y="1787235"/>
            <a:ext cx="6567054" cy="4925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81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7E3ACF-679B-4855-95E1-ED94D16FD7BD}"/>
              </a:ext>
            </a:extLst>
          </p:cNvPr>
          <p:cNvSpPr>
            <a:spLocks noGrp="1"/>
          </p:cNvSpPr>
          <p:nvPr>
            <p:ph type="title"/>
          </p:nvPr>
        </p:nvSpPr>
        <p:spPr>
          <a:xfrm>
            <a:off x="838200" y="678439"/>
            <a:ext cx="10515600" cy="1330470"/>
          </a:xfrm>
        </p:spPr>
        <p:txBody>
          <a:bodyPr/>
          <a:lstStyle/>
          <a:p>
            <a:r>
              <a:rPr lang="en-US" dirty="0"/>
              <a:t>ASTM Fuel &amp; Lube Oil Standards for Imaging</a:t>
            </a:r>
          </a:p>
        </p:txBody>
      </p:sp>
      <p:sp>
        <p:nvSpPr>
          <p:cNvPr id="3" name="Content Placeholder 2">
            <a:extLst>
              <a:ext uri="{FF2B5EF4-FFF2-40B4-BE49-F238E27FC236}">
                <a16:creationId xmlns:a16="http://schemas.microsoft.com/office/drawing/2014/main" xmlns="" id="{96BC0670-66D7-44E1-BFFE-009532C16F7C}"/>
              </a:ext>
            </a:extLst>
          </p:cNvPr>
          <p:cNvSpPr>
            <a:spLocks noGrp="1"/>
          </p:cNvSpPr>
          <p:nvPr>
            <p:ph idx="1"/>
          </p:nvPr>
        </p:nvSpPr>
        <p:spPr>
          <a:noFill/>
        </p:spPr>
        <p:txBody>
          <a:bodyPr>
            <a:normAutofit fontScale="92500" lnSpcReduction="10000"/>
          </a:bodyPr>
          <a:lstStyle/>
          <a:p>
            <a:r>
              <a:rPr lang="en-US" dirty="0"/>
              <a:t>D8049 – Standard Method for analyzing distillate fuels for solid particle and water content.</a:t>
            </a:r>
          </a:p>
          <a:p>
            <a:endParaRPr lang="en-US" dirty="0"/>
          </a:p>
          <a:p>
            <a:r>
              <a:rPr lang="en-US" dirty="0"/>
              <a:t>D8072 – Standard Classification for reporting imaging results for solid particle and water content in hydrocarbon based petroleum products.</a:t>
            </a:r>
          </a:p>
          <a:p>
            <a:endParaRPr lang="en-US" dirty="0"/>
          </a:p>
          <a:p>
            <a:r>
              <a:rPr lang="en-US" dirty="0"/>
              <a:t>D7596-Standard Test Method for Automatic Particle Counting and Classification of Oils Using a Direct Imaging Tester</a:t>
            </a:r>
          </a:p>
        </p:txBody>
      </p:sp>
    </p:spTree>
    <p:extLst>
      <p:ext uri="{BB962C8B-B14F-4D97-AF65-F5344CB8AC3E}">
        <p14:creationId xmlns:p14="http://schemas.microsoft.com/office/powerpoint/2010/main" val="3134263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6C0848-2B9F-4538-9652-33EB05F4D760}"/>
              </a:ext>
            </a:extLst>
          </p:cNvPr>
          <p:cNvSpPr>
            <a:spLocks noGrp="1"/>
          </p:cNvSpPr>
          <p:nvPr>
            <p:ph type="title"/>
          </p:nvPr>
        </p:nvSpPr>
        <p:spPr>
          <a:xfrm>
            <a:off x="838200" y="773316"/>
            <a:ext cx="10515600" cy="1330470"/>
          </a:xfrm>
        </p:spPr>
        <p:txBody>
          <a:bodyPr/>
          <a:lstStyle/>
          <a:p>
            <a:r>
              <a:rPr lang="en-US" dirty="0"/>
              <a:t>Reporting of Solids and Water per D8072</a:t>
            </a:r>
          </a:p>
        </p:txBody>
      </p:sp>
      <p:sp>
        <p:nvSpPr>
          <p:cNvPr id="3" name="Content Placeholder 2">
            <a:extLst>
              <a:ext uri="{FF2B5EF4-FFF2-40B4-BE49-F238E27FC236}">
                <a16:creationId xmlns:a16="http://schemas.microsoft.com/office/drawing/2014/main" xmlns="" id="{20FE6620-8F85-4C51-820C-D06F2D8A20E4}"/>
              </a:ext>
            </a:extLst>
          </p:cNvPr>
          <p:cNvSpPr>
            <a:spLocks noGrp="1"/>
          </p:cNvSpPr>
          <p:nvPr>
            <p:ph idx="1"/>
          </p:nvPr>
        </p:nvSpPr>
        <p:spPr>
          <a:noFill/>
        </p:spPr>
        <p:txBody>
          <a:bodyPr/>
          <a:lstStyle/>
          <a:p>
            <a:r>
              <a:rPr lang="en-US" dirty="0"/>
              <a:t>If using D8049 for fuel analysis, solids and water would be reported:</a:t>
            </a:r>
          </a:p>
          <a:p>
            <a:pPr lvl="2"/>
            <a:r>
              <a:rPr lang="en-US" dirty="0"/>
              <a:t>D8049 W / X / Y / Z – Water content</a:t>
            </a:r>
          </a:p>
          <a:p>
            <a:pPr marL="914400" lvl="2" indent="0">
              <a:buNone/>
            </a:pPr>
            <a:r>
              <a:rPr lang="en-US" dirty="0"/>
              <a:t>W, X, Y and Z represent the &gt;1 um, &gt;4 um, &gt;6 um and &gt;14 um ranges and their values</a:t>
            </a:r>
          </a:p>
          <a:p>
            <a:pPr marL="914400" lvl="2" indent="0">
              <a:buNone/>
            </a:pPr>
            <a:r>
              <a:rPr lang="en-US" dirty="0"/>
              <a:t>     are drawn from a chart with count per mL values (see next slide)</a:t>
            </a:r>
          </a:p>
          <a:p>
            <a:pPr marL="914400" lvl="2" indent="0">
              <a:buNone/>
            </a:pPr>
            <a:r>
              <a:rPr lang="en-US" dirty="0"/>
              <a:t>Water content is reported in ppm</a:t>
            </a:r>
          </a:p>
          <a:p>
            <a:pPr marL="914400" lvl="2" indent="0">
              <a:buNone/>
            </a:pPr>
            <a:r>
              <a:rPr lang="en-US" dirty="0"/>
              <a:t>So a typical fuel reading might be:</a:t>
            </a:r>
          </a:p>
          <a:p>
            <a:pPr marL="914400" lvl="2" indent="0">
              <a:buNone/>
            </a:pPr>
            <a:endParaRPr lang="en-US" dirty="0"/>
          </a:p>
          <a:p>
            <a:pPr marL="914400" lvl="2" indent="0">
              <a:buNone/>
            </a:pPr>
            <a:r>
              <a:rPr lang="en-US" dirty="0"/>
              <a:t>D8049 14/13/11/9 – 1.3</a:t>
            </a:r>
          </a:p>
        </p:txBody>
      </p:sp>
    </p:spTree>
    <p:extLst>
      <p:ext uri="{BB962C8B-B14F-4D97-AF65-F5344CB8AC3E}">
        <p14:creationId xmlns:p14="http://schemas.microsoft.com/office/powerpoint/2010/main" val="2383521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xmlns="" id="{B4F3A12A-1577-4CC0-AC96-90183930F369}"/>
              </a:ext>
            </a:extLst>
          </p:cNvPr>
          <p:cNvGraphicFramePr>
            <a:graphicFrameLocks noGrp="1"/>
          </p:cNvGraphicFramePr>
          <p:nvPr>
            <p:ph idx="1"/>
            <p:extLst>
              <p:ext uri="{D42A27DB-BD31-4B8C-83A1-F6EECF244321}">
                <p14:modId xmlns:p14="http://schemas.microsoft.com/office/powerpoint/2010/main" val="734237251"/>
              </p:ext>
            </p:extLst>
          </p:nvPr>
        </p:nvGraphicFramePr>
        <p:xfrm>
          <a:off x="2854325" y="270669"/>
          <a:ext cx="5626100" cy="3048000"/>
        </p:xfrm>
        <a:graphic>
          <a:graphicData uri="http://schemas.openxmlformats.org/drawingml/2006/table">
            <a:tbl>
              <a:tblPr firstRow="1" firstCol="1" bandRow="1">
                <a:tableStyleId>{5C22544A-7EE6-4342-B048-85BDC9FD1C3A}</a:tableStyleId>
              </a:tblPr>
              <a:tblGrid>
                <a:gridCol w="1381125">
                  <a:extLst>
                    <a:ext uri="{9D8B030D-6E8A-4147-A177-3AD203B41FA5}">
                      <a16:colId xmlns:a16="http://schemas.microsoft.com/office/drawing/2014/main" xmlns="" val="1559409508"/>
                    </a:ext>
                  </a:extLst>
                </a:gridCol>
                <a:gridCol w="1371600">
                  <a:extLst>
                    <a:ext uri="{9D8B030D-6E8A-4147-A177-3AD203B41FA5}">
                      <a16:colId xmlns:a16="http://schemas.microsoft.com/office/drawing/2014/main" xmlns="" val="748386046"/>
                    </a:ext>
                  </a:extLst>
                </a:gridCol>
                <a:gridCol w="342900">
                  <a:extLst>
                    <a:ext uri="{9D8B030D-6E8A-4147-A177-3AD203B41FA5}">
                      <a16:colId xmlns:a16="http://schemas.microsoft.com/office/drawing/2014/main" xmlns="" val="3815687817"/>
                    </a:ext>
                  </a:extLst>
                </a:gridCol>
                <a:gridCol w="2530475">
                  <a:extLst>
                    <a:ext uri="{9D8B030D-6E8A-4147-A177-3AD203B41FA5}">
                      <a16:colId xmlns:a16="http://schemas.microsoft.com/office/drawing/2014/main" xmlns="" val="2751651983"/>
                    </a:ext>
                  </a:extLst>
                </a:gridCol>
              </a:tblGrid>
              <a:tr h="190500">
                <a:tc>
                  <a:txBody>
                    <a:bodyPr/>
                    <a:lstStyle/>
                    <a:p>
                      <a:pPr marL="0" marR="0">
                        <a:spcBef>
                          <a:spcPts val="0"/>
                        </a:spcBef>
                        <a:spcAft>
                          <a:spcPts val="0"/>
                        </a:spcAft>
                      </a:pPr>
                      <a:r>
                        <a:rPr lang="en-US" sz="1100">
                          <a:effectLst/>
                        </a:rPr>
                        <a:t>Greater than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Less than or equal to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Range Identifying Number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571407180"/>
                  </a:ext>
                </a:extLst>
              </a:tr>
              <a:tr h="190500">
                <a:tc>
                  <a:txBody>
                    <a:bodyPr/>
                    <a:lstStyle/>
                    <a:p>
                      <a:pPr marL="0" marR="0" algn="r">
                        <a:spcBef>
                          <a:spcPts val="0"/>
                        </a:spcBef>
                        <a:spcAft>
                          <a:spcPts val="0"/>
                        </a:spcAft>
                      </a:pPr>
                      <a:r>
                        <a:rPr lang="en-US" sz="1100">
                          <a:effectLst/>
                        </a:rPr>
                        <a:t>2,500,000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342900" marR="0" lvl="0" indent="-342900">
                        <a:spcBef>
                          <a:spcPts val="0"/>
                        </a:spcBef>
                        <a:spcAft>
                          <a:spcPts val="0"/>
                        </a:spcAft>
                        <a:buFont typeface="Wingdings" panose="05000000000000000000" pitchFamily="2" charset="2"/>
                        <a:buChar char=""/>
                      </a:pPr>
                      <a:r>
                        <a:rPr lang="en-US" sz="1100">
                          <a:effectLst/>
                        </a:rPr>
                        <a:t>28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900470613"/>
                  </a:ext>
                </a:extLst>
              </a:tr>
              <a:tr h="190500">
                <a:tc>
                  <a:txBody>
                    <a:bodyPr/>
                    <a:lstStyle/>
                    <a:p>
                      <a:pPr marL="0" marR="0" algn="r">
                        <a:spcBef>
                          <a:spcPts val="0"/>
                        </a:spcBef>
                        <a:spcAft>
                          <a:spcPts val="0"/>
                        </a:spcAft>
                      </a:pPr>
                      <a:r>
                        <a:rPr lang="en-US" sz="1100">
                          <a:effectLst/>
                        </a:rPr>
                        <a:t>1300000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2500000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28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155322946"/>
                  </a:ext>
                </a:extLst>
              </a:tr>
              <a:tr h="190500">
                <a:tc>
                  <a:txBody>
                    <a:bodyPr/>
                    <a:lstStyle/>
                    <a:p>
                      <a:pPr marL="0" marR="0" algn="r">
                        <a:spcBef>
                          <a:spcPts val="0"/>
                        </a:spcBef>
                        <a:spcAft>
                          <a:spcPts val="0"/>
                        </a:spcAft>
                      </a:pPr>
                      <a:r>
                        <a:rPr lang="en-US" sz="1100">
                          <a:effectLst/>
                        </a:rPr>
                        <a:t>640000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1300000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27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754996233"/>
                  </a:ext>
                </a:extLst>
              </a:tr>
              <a:tr h="190500">
                <a:tc>
                  <a:txBody>
                    <a:bodyPr/>
                    <a:lstStyle/>
                    <a:p>
                      <a:pPr marL="0" marR="0" algn="r">
                        <a:spcBef>
                          <a:spcPts val="0"/>
                        </a:spcBef>
                        <a:spcAft>
                          <a:spcPts val="0"/>
                        </a:spcAft>
                      </a:pPr>
                      <a:r>
                        <a:rPr lang="en-US" sz="1100">
                          <a:effectLst/>
                        </a:rPr>
                        <a:t>320000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640000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26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256353742"/>
                  </a:ext>
                </a:extLst>
              </a:tr>
              <a:tr h="190500">
                <a:tc>
                  <a:txBody>
                    <a:bodyPr/>
                    <a:lstStyle/>
                    <a:p>
                      <a:pPr marL="0" marR="0" algn="r">
                        <a:spcBef>
                          <a:spcPts val="0"/>
                        </a:spcBef>
                        <a:spcAft>
                          <a:spcPts val="0"/>
                        </a:spcAft>
                      </a:pPr>
                      <a:r>
                        <a:rPr lang="en-US" sz="1100">
                          <a:effectLst/>
                        </a:rPr>
                        <a:t>160000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320000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25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536006054"/>
                  </a:ext>
                </a:extLst>
              </a:tr>
              <a:tr h="190500">
                <a:tc>
                  <a:txBody>
                    <a:bodyPr/>
                    <a:lstStyle/>
                    <a:p>
                      <a:pPr marL="0" marR="0" algn="r">
                        <a:spcBef>
                          <a:spcPts val="0"/>
                        </a:spcBef>
                        <a:spcAft>
                          <a:spcPts val="0"/>
                        </a:spcAft>
                      </a:pPr>
                      <a:r>
                        <a:rPr lang="en-US" sz="1100">
                          <a:effectLst/>
                        </a:rPr>
                        <a:t>80000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160000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24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75531797"/>
                  </a:ext>
                </a:extLst>
              </a:tr>
              <a:tr h="190500">
                <a:tc>
                  <a:txBody>
                    <a:bodyPr/>
                    <a:lstStyle/>
                    <a:p>
                      <a:pPr marL="0" marR="0" algn="r">
                        <a:spcBef>
                          <a:spcPts val="0"/>
                        </a:spcBef>
                        <a:spcAft>
                          <a:spcPts val="0"/>
                        </a:spcAft>
                      </a:pPr>
                      <a:r>
                        <a:rPr lang="en-US" sz="1100">
                          <a:effectLst/>
                        </a:rPr>
                        <a:t>40000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80000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23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250190383"/>
                  </a:ext>
                </a:extLst>
              </a:tr>
              <a:tr h="190500">
                <a:tc>
                  <a:txBody>
                    <a:bodyPr/>
                    <a:lstStyle/>
                    <a:p>
                      <a:pPr marL="0" marR="0" algn="r">
                        <a:spcBef>
                          <a:spcPts val="0"/>
                        </a:spcBef>
                        <a:spcAft>
                          <a:spcPts val="0"/>
                        </a:spcAft>
                      </a:pPr>
                      <a:r>
                        <a:rPr lang="en-US" sz="1100">
                          <a:effectLst/>
                        </a:rPr>
                        <a:t>20000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40000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22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780485274"/>
                  </a:ext>
                </a:extLst>
              </a:tr>
              <a:tr h="190500">
                <a:tc>
                  <a:txBody>
                    <a:bodyPr/>
                    <a:lstStyle/>
                    <a:p>
                      <a:pPr marL="0" marR="0" algn="r">
                        <a:spcBef>
                          <a:spcPts val="0"/>
                        </a:spcBef>
                        <a:spcAft>
                          <a:spcPts val="0"/>
                        </a:spcAft>
                      </a:pPr>
                      <a:r>
                        <a:rPr lang="en-US" sz="1100">
                          <a:effectLst/>
                        </a:rPr>
                        <a:t>10000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20000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21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102729747"/>
                  </a:ext>
                </a:extLst>
              </a:tr>
              <a:tr h="190500">
                <a:tc>
                  <a:txBody>
                    <a:bodyPr/>
                    <a:lstStyle/>
                    <a:p>
                      <a:pPr marL="0" marR="0" algn="r">
                        <a:spcBef>
                          <a:spcPts val="0"/>
                        </a:spcBef>
                        <a:spcAft>
                          <a:spcPts val="0"/>
                        </a:spcAft>
                      </a:pPr>
                      <a:r>
                        <a:rPr lang="en-US" sz="1100">
                          <a:effectLst/>
                        </a:rPr>
                        <a:t>5000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10000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20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930872208"/>
                  </a:ext>
                </a:extLst>
              </a:tr>
              <a:tr h="190500">
                <a:tc>
                  <a:txBody>
                    <a:bodyPr/>
                    <a:lstStyle/>
                    <a:p>
                      <a:pPr marL="0" marR="0" algn="r">
                        <a:spcBef>
                          <a:spcPts val="0"/>
                        </a:spcBef>
                        <a:spcAft>
                          <a:spcPts val="0"/>
                        </a:spcAft>
                      </a:pPr>
                      <a:r>
                        <a:rPr lang="en-US" sz="1100">
                          <a:effectLst/>
                        </a:rPr>
                        <a:t>2500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5000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19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049753709"/>
                  </a:ext>
                </a:extLst>
              </a:tr>
              <a:tr h="190500">
                <a:tc>
                  <a:txBody>
                    <a:bodyPr/>
                    <a:lstStyle/>
                    <a:p>
                      <a:pPr marL="0" marR="0" algn="r">
                        <a:spcBef>
                          <a:spcPts val="0"/>
                        </a:spcBef>
                        <a:spcAft>
                          <a:spcPts val="0"/>
                        </a:spcAft>
                      </a:pPr>
                      <a:r>
                        <a:rPr lang="en-US" sz="1100">
                          <a:effectLst/>
                        </a:rPr>
                        <a:t>1300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2500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18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294964532"/>
                  </a:ext>
                </a:extLst>
              </a:tr>
              <a:tr h="190500">
                <a:tc>
                  <a:txBody>
                    <a:bodyPr/>
                    <a:lstStyle/>
                    <a:p>
                      <a:pPr marL="0" marR="0" algn="r">
                        <a:spcBef>
                          <a:spcPts val="0"/>
                        </a:spcBef>
                        <a:spcAft>
                          <a:spcPts val="0"/>
                        </a:spcAft>
                      </a:pPr>
                      <a:r>
                        <a:rPr lang="en-US" sz="1100">
                          <a:effectLst/>
                        </a:rPr>
                        <a:t>640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1300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17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830883296"/>
                  </a:ext>
                </a:extLst>
              </a:tr>
              <a:tr h="190500">
                <a:tc>
                  <a:txBody>
                    <a:bodyPr/>
                    <a:lstStyle/>
                    <a:p>
                      <a:pPr marL="0" marR="0" algn="r">
                        <a:spcBef>
                          <a:spcPts val="0"/>
                        </a:spcBef>
                        <a:spcAft>
                          <a:spcPts val="0"/>
                        </a:spcAft>
                      </a:pPr>
                      <a:r>
                        <a:rPr lang="en-US" sz="1100">
                          <a:effectLst/>
                        </a:rPr>
                        <a:t>320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640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16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905947495"/>
                  </a:ext>
                </a:extLst>
              </a:tr>
              <a:tr h="190500">
                <a:tc>
                  <a:txBody>
                    <a:bodyPr/>
                    <a:lstStyle/>
                    <a:p>
                      <a:pPr marL="0" marR="0" algn="r">
                        <a:spcBef>
                          <a:spcPts val="0"/>
                        </a:spcBef>
                        <a:spcAft>
                          <a:spcPts val="0"/>
                        </a:spcAft>
                      </a:pPr>
                      <a:r>
                        <a:rPr lang="en-US" sz="1100">
                          <a:effectLst/>
                        </a:rPr>
                        <a:t>160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320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dirty="0">
                          <a:effectLst/>
                        </a:rPr>
                        <a:t>15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826477641"/>
                  </a:ext>
                </a:extLst>
              </a:tr>
            </a:tbl>
          </a:graphicData>
        </a:graphic>
      </p:graphicFrame>
      <p:graphicFrame>
        <p:nvGraphicFramePr>
          <p:cNvPr id="10" name="Table 9">
            <a:extLst>
              <a:ext uri="{FF2B5EF4-FFF2-40B4-BE49-F238E27FC236}">
                <a16:creationId xmlns:a16="http://schemas.microsoft.com/office/drawing/2014/main" xmlns="" id="{A719E8BE-7CFC-40AA-9B86-EDCB46BA2DC0}"/>
              </a:ext>
            </a:extLst>
          </p:cNvPr>
          <p:cNvGraphicFramePr>
            <a:graphicFrameLocks noGrp="1"/>
          </p:cNvGraphicFramePr>
          <p:nvPr>
            <p:extLst>
              <p:ext uri="{D42A27DB-BD31-4B8C-83A1-F6EECF244321}">
                <p14:modId xmlns:p14="http://schemas.microsoft.com/office/powerpoint/2010/main" val="1998487227"/>
              </p:ext>
            </p:extLst>
          </p:nvPr>
        </p:nvGraphicFramePr>
        <p:xfrm>
          <a:off x="2854325" y="3318669"/>
          <a:ext cx="5626100" cy="2857500"/>
        </p:xfrm>
        <a:graphic>
          <a:graphicData uri="http://schemas.openxmlformats.org/drawingml/2006/table">
            <a:tbl>
              <a:tblPr firstRow="1" firstCol="1" bandRow="1">
                <a:tableStyleId>{5C22544A-7EE6-4342-B048-85BDC9FD1C3A}</a:tableStyleId>
              </a:tblPr>
              <a:tblGrid>
                <a:gridCol w="1381125">
                  <a:extLst>
                    <a:ext uri="{9D8B030D-6E8A-4147-A177-3AD203B41FA5}">
                      <a16:colId xmlns:a16="http://schemas.microsoft.com/office/drawing/2014/main" xmlns="" val="49482228"/>
                    </a:ext>
                  </a:extLst>
                </a:gridCol>
                <a:gridCol w="1371600">
                  <a:extLst>
                    <a:ext uri="{9D8B030D-6E8A-4147-A177-3AD203B41FA5}">
                      <a16:colId xmlns:a16="http://schemas.microsoft.com/office/drawing/2014/main" xmlns="" val="3453102728"/>
                    </a:ext>
                  </a:extLst>
                </a:gridCol>
                <a:gridCol w="342900">
                  <a:extLst>
                    <a:ext uri="{9D8B030D-6E8A-4147-A177-3AD203B41FA5}">
                      <a16:colId xmlns:a16="http://schemas.microsoft.com/office/drawing/2014/main" xmlns="" val="347262960"/>
                    </a:ext>
                  </a:extLst>
                </a:gridCol>
                <a:gridCol w="2530475">
                  <a:extLst>
                    <a:ext uri="{9D8B030D-6E8A-4147-A177-3AD203B41FA5}">
                      <a16:colId xmlns:a16="http://schemas.microsoft.com/office/drawing/2014/main" xmlns="" val="2340600094"/>
                    </a:ext>
                  </a:extLst>
                </a:gridCol>
              </a:tblGrid>
              <a:tr h="190500">
                <a:tc>
                  <a:txBody>
                    <a:bodyPr/>
                    <a:lstStyle/>
                    <a:p>
                      <a:pPr marL="0" marR="0" algn="r">
                        <a:spcBef>
                          <a:spcPts val="0"/>
                        </a:spcBef>
                        <a:spcAft>
                          <a:spcPts val="0"/>
                        </a:spcAft>
                      </a:pPr>
                      <a:r>
                        <a:rPr lang="en-US"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160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14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464422583"/>
                  </a:ext>
                </a:extLst>
              </a:tr>
              <a:tr h="190500">
                <a:tc>
                  <a:txBody>
                    <a:bodyPr/>
                    <a:lstStyle/>
                    <a:p>
                      <a:pPr marL="0" marR="0" algn="r">
                        <a:spcBef>
                          <a:spcPts val="0"/>
                        </a:spcBef>
                        <a:spcAft>
                          <a:spcPts val="0"/>
                        </a:spcAft>
                      </a:pPr>
                      <a:r>
                        <a:rPr lang="en-US" sz="1100">
                          <a:effectLst/>
                        </a:rPr>
                        <a:t>40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13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529269506"/>
                  </a:ext>
                </a:extLst>
              </a:tr>
              <a:tr h="190500">
                <a:tc>
                  <a:txBody>
                    <a:bodyPr/>
                    <a:lstStyle/>
                    <a:p>
                      <a:pPr marL="0" marR="0" algn="r">
                        <a:spcBef>
                          <a:spcPts val="0"/>
                        </a:spcBef>
                        <a:spcAft>
                          <a:spcPts val="0"/>
                        </a:spcAft>
                      </a:pPr>
                      <a:r>
                        <a:rPr lang="en-US" sz="1100">
                          <a:effectLst/>
                        </a:rPr>
                        <a:t>20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40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12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127312170"/>
                  </a:ext>
                </a:extLst>
              </a:tr>
              <a:tr h="190500">
                <a:tc>
                  <a:txBody>
                    <a:bodyPr/>
                    <a:lstStyle/>
                    <a:p>
                      <a:pPr marL="0" marR="0" algn="r">
                        <a:spcBef>
                          <a:spcPts val="0"/>
                        </a:spcBef>
                        <a:spcAft>
                          <a:spcPts val="0"/>
                        </a:spcAft>
                      </a:pPr>
                      <a:r>
                        <a:rPr lang="en-US" sz="1100">
                          <a:effectLst/>
                        </a:rPr>
                        <a:t>10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20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11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638301993"/>
                  </a:ext>
                </a:extLst>
              </a:tr>
              <a:tr h="190500">
                <a:tc>
                  <a:txBody>
                    <a:bodyPr/>
                    <a:lstStyle/>
                    <a:p>
                      <a:pPr marL="0" marR="0" algn="r">
                        <a:spcBef>
                          <a:spcPts val="0"/>
                        </a:spcBef>
                        <a:spcAft>
                          <a:spcPts val="0"/>
                        </a:spcAft>
                      </a:pPr>
                      <a:r>
                        <a:rPr lang="en-US" sz="1100">
                          <a:effectLst/>
                        </a:rPr>
                        <a:t>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10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10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133337276"/>
                  </a:ext>
                </a:extLst>
              </a:tr>
              <a:tr h="190500">
                <a:tc>
                  <a:txBody>
                    <a:bodyPr/>
                    <a:lstStyle/>
                    <a:p>
                      <a:pPr marL="0" marR="0" algn="r">
                        <a:spcBef>
                          <a:spcPts val="0"/>
                        </a:spcBef>
                        <a:spcAft>
                          <a:spcPts val="0"/>
                        </a:spcAft>
                      </a:pPr>
                      <a:r>
                        <a:rPr lang="en-US" sz="1100">
                          <a:effectLst/>
                        </a:rPr>
                        <a:t>2.5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09877739"/>
                  </a:ext>
                </a:extLst>
              </a:tr>
              <a:tr h="190500">
                <a:tc>
                  <a:txBody>
                    <a:bodyPr/>
                    <a:lstStyle/>
                    <a:p>
                      <a:pPr marL="0" marR="0" algn="r">
                        <a:spcBef>
                          <a:spcPts val="0"/>
                        </a:spcBef>
                        <a:spcAft>
                          <a:spcPts val="0"/>
                        </a:spcAft>
                      </a:pPr>
                      <a:r>
                        <a:rPr lang="en-US" sz="1100">
                          <a:effectLst/>
                        </a:rPr>
                        <a:t>1.3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2.5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87178556"/>
                  </a:ext>
                </a:extLst>
              </a:tr>
              <a:tr h="190500">
                <a:tc>
                  <a:txBody>
                    <a:bodyPr/>
                    <a:lstStyle/>
                    <a:p>
                      <a:pPr marL="0" marR="0" algn="r">
                        <a:spcBef>
                          <a:spcPts val="0"/>
                        </a:spcBef>
                        <a:spcAft>
                          <a:spcPts val="0"/>
                        </a:spcAft>
                      </a:pPr>
                      <a:r>
                        <a:rPr lang="en-US" sz="1100">
                          <a:effectLst/>
                        </a:rPr>
                        <a:t>0.64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1.3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83837836"/>
                  </a:ext>
                </a:extLst>
              </a:tr>
              <a:tr h="190500">
                <a:tc>
                  <a:txBody>
                    <a:bodyPr/>
                    <a:lstStyle/>
                    <a:p>
                      <a:pPr marL="0" marR="0" algn="r">
                        <a:spcBef>
                          <a:spcPts val="0"/>
                        </a:spcBef>
                        <a:spcAft>
                          <a:spcPts val="0"/>
                        </a:spcAft>
                      </a:pPr>
                      <a:r>
                        <a:rPr lang="en-US" sz="1100">
                          <a:effectLst/>
                        </a:rPr>
                        <a:t>0.32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0.64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4053253736"/>
                  </a:ext>
                </a:extLst>
              </a:tr>
              <a:tr h="190500">
                <a:tc>
                  <a:txBody>
                    <a:bodyPr/>
                    <a:lstStyle/>
                    <a:p>
                      <a:pPr marL="0" marR="0" algn="r">
                        <a:spcBef>
                          <a:spcPts val="0"/>
                        </a:spcBef>
                        <a:spcAft>
                          <a:spcPts val="0"/>
                        </a:spcAft>
                      </a:pPr>
                      <a:r>
                        <a:rPr lang="en-US" sz="1100">
                          <a:effectLst/>
                        </a:rPr>
                        <a:t>0.16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0.32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909050186"/>
                  </a:ext>
                </a:extLst>
              </a:tr>
              <a:tr h="190500">
                <a:tc>
                  <a:txBody>
                    <a:bodyPr/>
                    <a:lstStyle/>
                    <a:p>
                      <a:pPr marL="0" marR="0" algn="r">
                        <a:spcBef>
                          <a:spcPts val="0"/>
                        </a:spcBef>
                        <a:spcAft>
                          <a:spcPts val="0"/>
                        </a:spcAft>
                      </a:pPr>
                      <a:r>
                        <a:rPr lang="en-US" sz="1100">
                          <a:effectLst/>
                        </a:rPr>
                        <a:t>0.08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0.16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67928451"/>
                  </a:ext>
                </a:extLst>
              </a:tr>
              <a:tr h="190500">
                <a:tc>
                  <a:txBody>
                    <a:bodyPr/>
                    <a:lstStyle/>
                    <a:p>
                      <a:pPr marL="0" marR="0" algn="r">
                        <a:spcBef>
                          <a:spcPts val="0"/>
                        </a:spcBef>
                        <a:spcAft>
                          <a:spcPts val="0"/>
                        </a:spcAft>
                      </a:pPr>
                      <a:r>
                        <a:rPr lang="en-US" sz="1100">
                          <a:effectLst/>
                        </a:rPr>
                        <a:t>0.04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0.08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111757142"/>
                  </a:ext>
                </a:extLst>
              </a:tr>
              <a:tr h="190500">
                <a:tc>
                  <a:txBody>
                    <a:bodyPr/>
                    <a:lstStyle/>
                    <a:p>
                      <a:pPr marL="0" marR="0" algn="r">
                        <a:spcBef>
                          <a:spcPts val="0"/>
                        </a:spcBef>
                        <a:spcAft>
                          <a:spcPts val="0"/>
                        </a:spcAft>
                      </a:pPr>
                      <a:r>
                        <a:rPr lang="en-US" sz="1100">
                          <a:effectLst/>
                        </a:rPr>
                        <a:t>0.02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0.04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256060231"/>
                  </a:ext>
                </a:extLst>
              </a:tr>
              <a:tr h="190500">
                <a:tc>
                  <a:txBody>
                    <a:bodyPr/>
                    <a:lstStyle/>
                    <a:p>
                      <a:pPr marL="0" marR="0" algn="r">
                        <a:spcBef>
                          <a:spcPts val="0"/>
                        </a:spcBef>
                        <a:spcAft>
                          <a:spcPts val="0"/>
                        </a:spcAft>
                      </a:pPr>
                      <a:r>
                        <a:rPr lang="en-US" sz="1100">
                          <a:effectLst/>
                        </a:rPr>
                        <a:t>0.01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0.02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582949074"/>
                  </a:ext>
                </a:extLst>
              </a:tr>
              <a:tr h="190500">
                <a:tc>
                  <a:txBody>
                    <a:bodyPr/>
                    <a:lstStyle/>
                    <a:p>
                      <a:pPr marL="0" marR="0" algn="r">
                        <a:spcBef>
                          <a:spcPts val="0"/>
                        </a:spcBef>
                        <a:spcAft>
                          <a:spcPts val="0"/>
                        </a:spcAft>
                      </a:pPr>
                      <a:r>
                        <a:rPr lang="en-US" sz="1100">
                          <a:effectLst/>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0.01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dirty="0">
                          <a:effectLst/>
                        </a:rPr>
                        <a: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943429224"/>
                  </a:ext>
                </a:extLst>
              </a:tr>
            </a:tbl>
          </a:graphicData>
        </a:graphic>
      </p:graphicFrame>
    </p:spTree>
    <p:extLst>
      <p:ext uri="{BB962C8B-B14F-4D97-AF65-F5344CB8AC3E}">
        <p14:creationId xmlns:p14="http://schemas.microsoft.com/office/powerpoint/2010/main" val="2418659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2293"/>
            <a:ext cx="10515600" cy="1829234"/>
          </a:xfrm>
        </p:spPr>
        <p:txBody>
          <a:bodyPr>
            <a:normAutofit fontScale="90000"/>
          </a:bodyPr>
          <a:lstStyle/>
          <a:p>
            <a:pPr algn="ctr"/>
            <a:r>
              <a:rPr lang="en-US" dirty="0"/>
              <a:t>Section 2</a:t>
            </a:r>
            <a:br>
              <a:rPr lang="en-US" dirty="0"/>
            </a:br>
            <a:r>
              <a:rPr lang="en-US" dirty="0"/>
              <a:t/>
            </a:r>
            <a:br>
              <a:rPr lang="en-US" dirty="0"/>
            </a:br>
            <a:r>
              <a:rPr lang="en-US" dirty="0"/>
              <a:t>Lubricating Oils</a:t>
            </a:r>
          </a:p>
        </p:txBody>
      </p:sp>
      <p:sp>
        <p:nvSpPr>
          <p:cNvPr id="3" name="Content Placeholder 2"/>
          <p:cNvSpPr>
            <a:spLocks noGrp="1"/>
          </p:cNvSpPr>
          <p:nvPr>
            <p:ph idx="1"/>
          </p:nvPr>
        </p:nvSpPr>
        <p:spPr>
          <a:noFill/>
        </p:spPr>
        <p:txBody>
          <a:bodyPr>
            <a:normAutofit fontScale="92500" lnSpcReduction="10000"/>
          </a:bodyPr>
          <a:lstStyle/>
          <a:p>
            <a:r>
              <a:rPr lang="en-US" dirty="0"/>
              <a:t>Primary Concerns:</a:t>
            </a:r>
          </a:p>
          <a:p>
            <a:endParaRPr lang="en-US" dirty="0"/>
          </a:p>
          <a:p>
            <a:pPr marL="0" indent="0">
              <a:buNone/>
            </a:pPr>
            <a:r>
              <a:rPr lang="en-US" dirty="0"/>
              <a:t>	- Solids indicate system wear; cause wear as long as they remain 	suspended in the oil (Vehicles, Machinery </a:t>
            </a:r>
            <a:r>
              <a:rPr lang="en-US" dirty="0" err="1"/>
              <a:t>etc</a:t>
            </a:r>
            <a:r>
              <a:rPr lang="en-US" dirty="0"/>
              <a:t>…)</a:t>
            </a:r>
          </a:p>
          <a:p>
            <a:pPr marL="0" indent="0">
              <a:buNone/>
            </a:pPr>
            <a:r>
              <a:rPr lang="en-US" dirty="0"/>
              <a:t>	- Identifying source of wear is important in order to address any 	degrading issues within the equipment’s engine or propulsion.	</a:t>
            </a:r>
          </a:p>
          <a:p>
            <a:pPr marL="0" indent="0">
              <a:buNone/>
            </a:pPr>
            <a:r>
              <a:rPr lang="en-US" dirty="0"/>
              <a:t>	- Identifying water which can lead to corrosion and the reduction 	of lubricating capacity of the oil.</a:t>
            </a:r>
          </a:p>
        </p:txBody>
      </p:sp>
    </p:spTree>
    <p:extLst>
      <p:ext uri="{BB962C8B-B14F-4D97-AF65-F5344CB8AC3E}">
        <p14:creationId xmlns:p14="http://schemas.microsoft.com/office/powerpoint/2010/main" val="2182707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4475"/>
            <a:ext cx="10515600" cy="1330470"/>
          </a:xfrm>
        </p:spPr>
        <p:txBody>
          <a:bodyPr/>
          <a:lstStyle/>
          <a:p>
            <a:pPr algn="ctr"/>
            <a:r>
              <a:rPr lang="en-US" dirty="0"/>
              <a:t>Advancements in Lubricating Oils</a:t>
            </a:r>
          </a:p>
        </p:txBody>
      </p:sp>
      <p:sp>
        <p:nvSpPr>
          <p:cNvPr id="3" name="Content Placeholder 2"/>
          <p:cNvSpPr>
            <a:spLocks noGrp="1"/>
          </p:cNvSpPr>
          <p:nvPr>
            <p:ph idx="1"/>
          </p:nvPr>
        </p:nvSpPr>
        <p:spPr>
          <a:xfrm>
            <a:off x="1087582" y="1814945"/>
            <a:ext cx="10515600" cy="4705804"/>
          </a:xfrm>
          <a:noFill/>
        </p:spPr>
        <p:txBody>
          <a:bodyPr/>
          <a:lstStyle/>
          <a:p>
            <a:r>
              <a:rPr lang="en-US" dirty="0"/>
              <a:t>High Speed Camera and LED Illumination</a:t>
            </a:r>
          </a:p>
          <a:p>
            <a:r>
              <a:rPr lang="en-US" dirty="0"/>
              <a:t>Flexibility of imaging allows for count by equivalent diameter, but classification by actual particle measurements – minor/major diameter, aspect ratio, circularity </a:t>
            </a:r>
            <a:r>
              <a:rPr lang="en-US" dirty="0" err="1"/>
              <a:t>etc</a:t>
            </a:r>
            <a:r>
              <a:rPr lang="en-US" dirty="0"/>
              <a:t>… in order to determine particle shape.</a:t>
            </a:r>
          </a:p>
          <a:p>
            <a:r>
              <a:rPr lang="en-US" dirty="0"/>
              <a:t>Small cell volume for best response</a:t>
            </a:r>
          </a:p>
          <a:p>
            <a:r>
              <a:rPr lang="en-US" dirty="0"/>
              <a:t>Analysis Standard ASTM D7596</a:t>
            </a:r>
          </a:p>
          <a:p>
            <a:r>
              <a:rPr lang="en-US" dirty="0"/>
              <a:t>Reporting Standard ASTM D8072 available for imaging instruments provides a similar structure as ISO4406 however includes the reporting of water content.</a:t>
            </a:r>
          </a:p>
        </p:txBody>
      </p:sp>
    </p:spTree>
    <p:extLst>
      <p:ext uri="{BB962C8B-B14F-4D97-AF65-F5344CB8AC3E}">
        <p14:creationId xmlns:p14="http://schemas.microsoft.com/office/powerpoint/2010/main" val="1900415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C65E52-7902-4FAA-8E69-E5131C0D1900}"/>
              </a:ext>
            </a:extLst>
          </p:cNvPr>
          <p:cNvSpPr>
            <a:spLocks noGrp="1"/>
          </p:cNvSpPr>
          <p:nvPr>
            <p:ph type="title"/>
          </p:nvPr>
        </p:nvSpPr>
        <p:spPr>
          <a:xfrm>
            <a:off x="838200" y="470621"/>
            <a:ext cx="10515600" cy="1330470"/>
          </a:xfrm>
        </p:spPr>
        <p:txBody>
          <a:bodyPr/>
          <a:lstStyle/>
          <a:p>
            <a:pPr algn="ctr"/>
            <a:r>
              <a:rPr lang="en-US" dirty="0"/>
              <a:t>New, Small Cell </a:t>
            </a:r>
            <a:r>
              <a:rPr lang="en-US" dirty="0" err="1"/>
              <a:t>InFlow</a:t>
            </a:r>
            <a:endParaRPr lang="en-US" dirty="0"/>
          </a:p>
        </p:txBody>
      </p:sp>
      <p:pic>
        <p:nvPicPr>
          <p:cNvPr id="1026" name="Picture 2" descr="image003">
            <a:extLst>
              <a:ext uri="{FF2B5EF4-FFF2-40B4-BE49-F238E27FC236}">
                <a16:creationId xmlns:a16="http://schemas.microsoft.com/office/drawing/2014/main" xmlns="" id="{8E971BBD-A6B1-486E-AF7D-258641DF4F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731" r="9698" b="12368"/>
          <a:stretch/>
        </p:blipFill>
        <p:spPr bwMode="auto">
          <a:xfrm>
            <a:off x="2319888" y="2008909"/>
            <a:ext cx="7552224" cy="444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A1A478F5-51D5-457B-BDE2-BC6BB1FED875}"/>
              </a:ext>
            </a:extLst>
          </p:cNvPr>
          <p:cNvSpPr txBox="1"/>
          <p:nvPr/>
        </p:nvSpPr>
        <p:spPr>
          <a:xfrm>
            <a:off x="10086109" y="3241964"/>
            <a:ext cx="1267691" cy="369332"/>
          </a:xfrm>
          <a:prstGeom prst="rect">
            <a:avLst/>
          </a:prstGeom>
          <a:noFill/>
        </p:spPr>
        <p:txBody>
          <a:bodyPr wrap="square" rtlCol="0">
            <a:spAutoFit/>
          </a:bodyPr>
          <a:lstStyle/>
          <a:p>
            <a:r>
              <a:rPr lang="en-US" dirty="0"/>
              <a:t>Pump</a:t>
            </a:r>
          </a:p>
        </p:txBody>
      </p:sp>
      <p:sp>
        <p:nvSpPr>
          <p:cNvPr id="5" name="TextBox 4">
            <a:extLst>
              <a:ext uri="{FF2B5EF4-FFF2-40B4-BE49-F238E27FC236}">
                <a16:creationId xmlns:a16="http://schemas.microsoft.com/office/drawing/2014/main" xmlns="" id="{38AB9A15-8D3E-40F9-A9AB-4A011B50EE22}"/>
              </a:ext>
            </a:extLst>
          </p:cNvPr>
          <p:cNvSpPr txBox="1"/>
          <p:nvPr/>
        </p:nvSpPr>
        <p:spPr>
          <a:xfrm>
            <a:off x="10196945" y="2452255"/>
            <a:ext cx="1025237" cy="374072"/>
          </a:xfrm>
          <a:prstGeom prst="rect">
            <a:avLst/>
          </a:prstGeom>
          <a:noFill/>
        </p:spPr>
        <p:txBody>
          <a:bodyPr wrap="square" rtlCol="0">
            <a:spAutoFit/>
          </a:bodyPr>
          <a:lstStyle/>
          <a:p>
            <a:r>
              <a:rPr lang="en-US" dirty="0" err="1"/>
              <a:t>InFLow</a:t>
            </a:r>
            <a:endParaRPr lang="en-US" dirty="0"/>
          </a:p>
        </p:txBody>
      </p:sp>
      <p:sp>
        <p:nvSpPr>
          <p:cNvPr id="6" name="TextBox 5">
            <a:extLst>
              <a:ext uri="{FF2B5EF4-FFF2-40B4-BE49-F238E27FC236}">
                <a16:creationId xmlns:a16="http://schemas.microsoft.com/office/drawing/2014/main" xmlns="" id="{BEF873BF-162F-40A2-B918-2B9E19967BEF}"/>
              </a:ext>
            </a:extLst>
          </p:cNvPr>
          <p:cNvSpPr txBox="1"/>
          <p:nvPr/>
        </p:nvSpPr>
        <p:spPr>
          <a:xfrm>
            <a:off x="10196945" y="4231120"/>
            <a:ext cx="1260764" cy="382444"/>
          </a:xfrm>
          <a:prstGeom prst="rect">
            <a:avLst/>
          </a:prstGeom>
          <a:noFill/>
        </p:spPr>
        <p:txBody>
          <a:bodyPr wrap="square" rtlCol="0">
            <a:spAutoFit/>
          </a:bodyPr>
          <a:lstStyle/>
          <a:p>
            <a:r>
              <a:rPr lang="en-US" dirty="0"/>
              <a:t>Reservoir</a:t>
            </a:r>
          </a:p>
        </p:txBody>
      </p:sp>
      <p:cxnSp>
        <p:nvCxnSpPr>
          <p:cNvPr id="8" name="Straight Arrow Connector 7">
            <a:extLst>
              <a:ext uri="{FF2B5EF4-FFF2-40B4-BE49-F238E27FC236}">
                <a16:creationId xmlns:a16="http://schemas.microsoft.com/office/drawing/2014/main" xmlns="" id="{652B1611-61FD-4257-BD46-E9F2727C2202}"/>
              </a:ext>
            </a:extLst>
          </p:cNvPr>
          <p:cNvCxnSpPr/>
          <p:nvPr/>
        </p:nvCxnSpPr>
        <p:spPr>
          <a:xfrm flipH="1">
            <a:off x="8132618" y="4422342"/>
            <a:ext cx="1953491"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0" name="Straight Arrow Connector 9">
            <a:extLst>
              <a:ext uri="{FF2B5EF4-FFF2-40B4-BE49-F238E27FC236}">
                <a16:creationId xmlns:a16="http://schemas.microsoft.com/office/drawing/2014/main" xmlns="" id="{E218D636-9FAA-40AE-9709-A389319F486E}"/>
              </a:ext>
            </a:extLst>
          </p:cNvPr>
          <p:cNvCxnSpPr>
            <a:stCxn id="4" idx="1"/>
          </p:cNvCxnSpPr>
          <p:nvPr/>
        </p:nvCxnSpPr>
        <p:spPr>
          <a:xfrm flipH="1">
            <a:off x="8201891" y="3426630"/>
            <a:ext cx="1884218" cy="50806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2" name="Straight Arrow Connector 11">
            <a:extLst>
              <a:ext uri="{FF2B5EF4-FFF2-40B4-BE49-F238E27FC236}">
                <a16:creationId xmlns:a16="http://schemas.microsoft.com/office/drawing/2014/main" xmlns="" id="{7D336E46-AB40-4413-A891-87098AA0DD26}"/>
              </a:ext>
            </a:extLst>
          </p:cNvPr>
          <p:cNvCxnSpPr/>
          <p:nvPr/>
        </p:nvCxnSpPr>
        <p:spPr>
          <a:xfrm flipH="1">
            <a:off x="7453745" y="2639291"/>
            <a:ext cx="2632364"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30853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C6E1730-EE13-40E0-B5D2-7310811A8251}"/>
              </a:ext>
            </a:extLst>
          </p:cNvPr>
          <p:cNvSpPr>
            <a:spLocks noGrp="1"/>
          </p:cNvSpPr>
          <p:nvPr>
            <p:ph idx="1"/>
          </p:nvPr>
        </p:nvSpPr>
        <p:spPr>
          <a:xfrm>
            <a:off x="855673" y="3232438"/>
            <a:ext cx="10515600" cy="3239799"/>
          </a:xfrm>
          <a:noFill/>
        </p:spPr>
        <p:txBody>
          <a:bodyPr>
            <a:normAutofit/>
          </a:bodyPr>
          <a:lstStyle/>
          <a:p>
            <a:pPr marL="0" indent="0" algn="ctr">
              <a:buNone/>
            </a:pPr>
            <a:r>
              <a:rPr lang="en-US" sz="7200" dirty="0"/>
              <a:t>THANK YOU</a:t>
            </a:r>
          </a:p>
        </p:txBody>
      </p:sp>
      <p:pic>
        <p:nvPicPr>
          <p:cNvPr id="4" name="Picture 2" descr="canty_title with web">
            <a:extLst>
              <a:ext uri="{FF2B5EF4-FFF2-40B4-BE49-F238E27FC236}">
                <a16:creationId xmlns:a16="http://schemas.microsoft.com/office/drawing/2014/main" xmlns="" id="{B4A3A392-2C6C-42B7-AC1A-A65304C1C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48" y="5867"/>
            <a:ext cx="12157051" cy="1024422"/>
          </a:xfrm>
          <a:prstGeom prst="rect">
            <a:avLst/>
          </a:prstGeom>
          <a:gradFill>
            <a:gsLst>
              <a:gs pos="59000">
                <a:schemeClr val="accent5">
                  <a:lumMod val="20000"/>
                  <a:lumOff val="80000"/>
                </a:schemeClr>
              </a:gs>
              <a:gs pos="89000">
                <a:schemeClr val="accent1">
                  <a:lumMod val="45000"/>
                  <a:lumOff val="55000"/>
                </a:schemeClr>
              </a:gs>
              <a:gs pos="93000">
                <a:schemeClr val="accent1">
                  <a:lumMod val="45000"/>
                  <a:lumOff val="55000"/>
                </a:schemeClr>
              </a:gs>
              <a:gs pos="71000">
                <a:schemeClr val="accent1">
                  <a:lumMod val="30000"/>
                  <a:lumOff val="70000"/>
                </a:schemeClr>
              </a:gs>
            </a:gsLst>
            <a:lin ang="5400000" scaled="1"/>
          </a:gradFill>
          <a:ln>
            <a:noFill/>
          </a:ln>
          <a:effectLst>
            <a:softEdge rad="0"/>
          </a:effectLst>
          <a:scene3d>
            <a:camera prst="orthographicFront"/>
            <a:lightRig rig="flat" dir="t"/>
          </a:scene3d>
          <a:sp3d prstMaterial="powder"/>
          <a:extLst/>
        </p:spPr>
      </p:pic>
    </p:spTree>
    <p:extLst>
      <p:ext uri="{BB962C8B-B14F-4D97-AF65-F5344CB8AC3E}">
        <p14:creationId xmlns:p14="http://schemas.microsoft.com/office/powerpoint/2010/main" val="353192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9F184DB3-410C-4BE2-860C-9BDBBB5F8B8E}"/>
              </a:ext>
            </a:extLst>
          </p:cNvPr>
          <p:cNvSpPr>
            <a:spLocks noGrp="1"/>
          </p:cNvSpPr>
          <p:nvPr>
            <p:ph type="title"/>
          </p:nvPr>
        </p:nvSpPr>
        <p:spPr>
          <a:xfrm>
            <a:off x="838200" y="1027113"/>
            <a:ext cx="10515600" cy="1103312"/>
          </a:xfrm>
        </p:spPr>
        <p:txBody>
          <a:bodyPr/>
          <a:lstStyle/>
          <a:p>
            <a:pPr algn="ctr"/>
            <a:r>
              <a:rPr lang="en-US" dirty="0"/>
              <a:t>Dynamic Imaging Fundamentals</a:t>
            </a:r>
          </a:p>
        </p:txBody>
      </p:sp>
      <p:sp>
        <p:nvSpPr>
          <p:cNvPr id="10" name="Content Placeholder 2">
            <a:extLst>
              <a:ext uri="{FF2B5EF4-FFF2-40B4-BE49-F238E27FC236}">
                <a16:creationId xmlns:a16="http://schemas.microsoft.com/office/drawing/2014/main" xmlns="" id="{E345144F-A976-4EF1-8517-633705E3F239}"/>
              </a:ext>
            </a:extLst>
          </p:cNvPr>
          <p:cNvSpPr>
            <a:spLocks noGrp="1"/>
          </p:cNvSpPr>
          <p:nvPr>
            <p:ph idx="1"/>
          </p:nvPr>
        </p:nvSpPr>
        <p:spPr>
          <a:xfrm>
            <a:off x="838200" y="2130425"/>
            <a:ext cx="10515600" cy="4046538"/>
          </a:xfrm>
          <a:noFill/>
        </p:spPr>
        <p:txBody>
          <a:bodyPr>
            <a:normAutofit fontScale="92500"/>
          </a:bodyPr>
          <a:lstStyle/>
          <a:p>
            <a:r>
              <a:rPr lang="en-US" dirty="0"/>
              <a:t>High Speed, High Resolution and High Magnification images result in particle count and categorization capability in one measurement.</a:t>
            </a:r>
          </a:p>
          <a:p>
            <a:r>
              <a:rPr lang="en-US" dirty="0"/>
              <a:t>LED advancements have improved particle detections due to brighter, more consistent lighting fields, as well as the ability to analyze high speed flows.</a:t>
            </a:r>
          </a:p>
          <a:p>
            <a:r>
              <a:rPr lang="en-US" dirty="0"/>
              <a:t>Shape parameters allow software to discern between solid particles, water droplets and air bubbles revealing a more complete condition of the analyzed fluid.</a:t>
            </a:r>
          </a:p>
          <a:p>
            <a:r>
              <a:rPr lang="en-US" dirty="0"/>
              <a:t>Shape parameters also enable engineers to assess the type of particles present according to their shape, and to perhaps determine a source of the contamination.</a:t>
            </a:r>
          </a:p>
        </p:txBody>
      </p:sp>
    </p:spTree>
    <p:extLst>
      <p:ext uri="{BB962C8B-B14F-4D97-AF65-F5344CB8AC3E}">
        <p14:creationId xmlns:p14="http://schemas.microsoft.com/office/powerpoint/2010/main" val="1899667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655" y="498329"/>
            <a:ext cx="10515600" cy="1330470"/>
          </a:xfrm>
        </p:spPr>
        <p:txBody>
          <a:bodyPr>
            <a:normAutofit/>
          </a:bodyPr>
          <a:lstStyle/>
          <a:p>
            <a:pPr algn="ctr"/>
            <a:r>
              <a:rPr lang="en-US" dirty="0"/>
              <a:t>Typical Vision System:</a:t>
            </a:r>
            <a:br>
              <a:rPr lang="en-US" dirty="0"/>
            </a:br>
            <a:r>
              <a:rPr lang="en-US" sz="1600" dirty="0"/>
              <a:t>Light, Flow Body, Camera</a:t>
            </a:r>
            <a:endParaRPr lang="en-US" dirty="0"/>
          </a:p>
        </p:txBody>
      </p:sp>
      <p:pic>
        <p:nvPicPr>
          <p:cNvPr id="4" name="Picture 9" descr="FLOWCELL 2"/>
          <p:cNvPicPr>
            <a:picLocks noGrp="1" noChangeAspect="1" noChangeArrowheads="1"/>
          </p:cNvPicPr>
          <p:nvPr>
            <p:ph idx="1"/>
          </p:nvPr>
        </p:nvPicPr>
        <p:blipFill>
          <a:blip r:embed="rId2"/>
          <a:srcRect/>
          <a:stretch>
            <a:fillRect/>
          </a:stretch>
        </p:blipFill>
        <p:spPr bwMode="auto">
          <a:xfrm>
            <a:off x="1981200" y="1939636"/>
            <a:ext cx="8229600" cy="4087091"/>
          </a:xfrm>
          <a:prstGeom prst="rect">
            <a:avLst/>
          </a:prstGeom>
          <a:noFill/>
          <a:ln w="9525">
            <a:noFill/>
            <a:miter lim="800000"/>
            <a:headEnd/>
            <a:tailEnd/>
          </a:ln>
        </p:spPr>
      </p:pic>
      <p:sp>
        <p:nvSpPr>
          <p:cNvPr id="3" name="TextBox 2"/>
          <p:cNvSpPr txBox="1"/>
          <p:nvPr/>
        </p:nvSpPr>
        <p:spPr>
          <a:xfrm>
            <a:off x="4191000" y="6179128"/>
            <a:ext cx="4495800" cy="338554"/>
          </a:xfrm>
          <a:prstGeom prst="rect">
            <a:avLst/>
          </a:prstGeom>
          <a:noFill/>
        </p:spPr>
        <p:txBody>
          <a:bodyPr wrap="square" rtlCol="0">
            <a:spAutoFit/>
          </a:bodyPr>
          <a:lstStyle/>
          <a:p>
            <a:r>
              <a:rPr lang="en-US" sz="1600" dirty="0"/>
              <a:t>Light / Camera probes form measurement zone</a:t>
            </a:r>
          </a:p>
        </p:txBody>
      </p:sp>
    </p:spTree>
    <p:extLst>
      <p:ext uri="{BB962C8B-B14F-4D97-AF65-F5344CB8AC3E}">
        <p14:creationId xmlns:p14="http://schemas.microsoft.com/office/powerpoint/2010/main" val="2432278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182" y="151966"/>
            <a:ext cx="10515600" cy="1330470"/>
          </a:xfrm>
        </p:spPr>
        <p:txBody>
          <a:bodyPr/>
          <a:lstStyle/>
          <a:p>
            <a:pPr algn="ctr"/>
            <a:r>
              <a:rPr lang="en-US" dirty="0"/>
              <a:t>At-Line Instrument</a:t>
            </a:r>
          </a:p>
        </p:txBody>
      </p:sp>
      <p:pic>
        <p:nvPicPr>
          <p:cNvPr id="4" name="Content Placeholder 5"/>
          <p:cNvPicPr>
            <a:picLocks noGrp="1"/>
          </p:cNvPicPr>
          <p:nvPr>
            <p:ph idx="1"/>
          </p:nvPr>
        </p:nvPicPr>
        <p:blipFill>
          <a:blip r:embed="rId2"/>
          <a:stretch>
            <a:fillRect/>
          </a:stretch>
        </p:blipFill>
        <p:spPr>
          <a:xfrm>
            <a:off x="3251934" y="1600201"/>
            <a:ext cx="5688132" cy="4525963"/>
          </a:xfrm>
          <a:prstGeom prst="rect">
            <a:avLst/>
          </a:prstGeom>
        </p:spPr>
      </p:pic>
    </p:spTree>
    <p:extLst>
      <p:ext uri="{BB962C8B-B14F-4D97-AF65-F5344CB8AC3E}">
        <p14:creationId xmlns:p14="http://schemas.microsoft.com/office/powerpoint/2010/main" val="401268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6" y="304366"/>
            <a:ext cx="10515600" cy="1330470"/>
          </a:xfrm>
        </p:spPr>
        <p:txBody>
          <a:bodyPr/>
          <a:lstStyle/>
          <a:p>
            <a:pPr algn="ctr"/>
            <a:r>
              <a:rPr lang="en-US" dirty="0"/>
              <a:t>Contact Surfaces</a:t>
            </a:r>
          </a:p>
        </p:txBody>
      </p:sp>
      <p:pic>
        <p:nvPicPr>
          <p:cNvPr id="4" name="Picture 7" descr="GAP 3 VIEWS"/>
          <p:cNvPicPr>
            <a:picLocks noGrp="1" noChangeAspect="1" noChangeArrowheads="1"/>
          </p:cNvPicPr>
          <p:nvPr>
            <p:ph idx="1"/>
          </p:nvPr>
        </p:nvPicPr>
        <p:blipFill rotWithShape="1">
          <a:blip r:embed="rId3"/>
          <a:srcRect b="62960"/>
          <a:stretch/>
        </p:blipFill>
        <p:spPr bwMode="auto">
          <a:xfrm>
            <a:off x="2197888" y="2057400"/>
            <a:ext cx="7052554" cy="3505200"/>
          </a:xfrm>
          <a:prstGeom prst="rect">
            <a:avLst/>
          </a:prstGeom>
          <a:noFill/>
          <a:ln w="9525">
            <a:noFill/>
            <a:miter lim="800000"/>
            <a:headEnd/>
            <a:tailEnd/>
          </a:ln>
        </p:spPr>
      </p:pic>
    </p:spTree>
    <p:extLst>
      <p:ext uri="{BB962C8B-B14F-4D97-AF65-F5344CB8AC3E}">
        <p14:creationId xmlns:p14="http://schemas.microsoft.com/office/powerpoint/2010/main" val="3394558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709" y="124257"/>
            <a:ext cx="10515600" cy="1330470"/>
          </a:xfrm>
        </p:spPr>
        <p:txBody>
          <a:bodyPr/>
          <a:lstStyle/>
          <a:p>
            <a:pPr algn="ctr"/>
            <a:r>
              <a:rPr lang="en-US" dirty="0"/>
              <a:t>Measurement Zone Volume</a:t>
            </a:r>
          </a:p>
        </p:txBody>
      </p:sp>
      <p:pic>
        <p:nvPicPr>
          <p:cNvPr id="4" name="Picture 10" descr="Oil Particles in Flow Cell2"/>
          <p:cNvPicPr>
            <a:picLocks noGrp="1" noChangeAspect="1" noChangeArrowheads="1"/>
          </p:cNvPicPr>
          <p:nvPr>
            <p:ph idx="1"/>
          </p:nvPr>
        </p:nvPicPr>
        <p:blipFill>
          <a:blip r:embed="rId3"/>
          <a:srcRect/>
          <a:stretch>
            <a:fillRect/>
          </a:stretch>
        </p:blipFill>
        <p:spPr bwMode="auto">
          <a:xfrm>
            <a:off x="3741214" y="1600201"/>
            <a:ext cx="4709572" cy="4525963"/>
          </a:xfrm>
          <a:prstGeom prst="rect">
            <a:avLst/>
          </a:prstGeom>
          <a:gradFill>
            <a:gsLst>
              <a:gs pos="5310">
                <a:schemeClr val="accent5">
                  <a:lumMod val="20000"/>
                  <a:lumOff val="80000"/>
                </a:schemeClr>
              </a:gs>
              <a:gs pos="30000">
                <a:schemeClr val="accent5">
                  <a:lumMod val="20000"/>
                  <a:lumOff val="80000"/>
                </a:schemeClr>
              </a:gs>
              <a:gs pos="89000">
                <a:schemeClr val="accent1">
                  <a:lumMod val="45000"/>
                  <a:lumOff val="55000"/>
                </a:schemeClr>
              </a:gs>
              <a:gs pos="88000">
                <a:schemeClr val="accent1">
                  <a:lumMod val="45000"/>
                  <a:lumOff val="55000"/>
                </a:schemeClr>
              </a:gs>
              <a:gs pos="71000">
                <a:schemeClr val="accent1">
                  <a:lumMod val="30000"/>
                  <a:lumOff val="70000"/>
                </a:schemeClr>
              </a:gs>
            </a:gsLst>
            <a:lin ang="5400000" scaled="1"/>
          </a:gradFill>
          <a:ln w="9525">
            <a:noFill/>
            <a:miter lim="800000"/>
            <a:headEnd/>
            <a:tailEnd/>
          </a:ln>
        </p:spPr>
      </p:pic>
    </p:spTree>
    <p:extLst>
      <p:ext uri="{BB962C8B-B14F-4D97-AF65-F5344CB8AC3E}">
        <p14:creationId xmlns:p14="http://schemas.microsoft.com/office/powerpoint/2010/main" val="671014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Solid Particle and Water Droplet in Fuel</a:t>
            </a:r>
          </a:p>
        </p:txBody>
      </p:sp>
      <p:pic>
        <p:nvPicPr>
          <p:cNvPr id="4" name="Content Placeholder 3"/>
          <p:cNvPicPr>
            <a:picLocks noGrp="1" noChangeAspect="1"/>
          </p:cNvPicPr>
          <p:nvPr>
            <p:ph idx="1"/>
          </p:nvPr>
        </p:nvPicPr>
        <p:blipFill>
          <a:blip r:embed="rId2"/>
          <a:stretch>
            <a:fillRect/>
          </a:stretch>
        </p:blipFill>
        <p:spPr>
          <a:xfrm>
            <a:off x="1111970" y="2909622"/>
            <a:ext cx="4026561" cy="189097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effectLst>
            <a:glow rad="127000">
              <a:schemeClr val="bg2">
                <a:lumMod val="75000"/>
                <a:alpha val="47000"/>
              </a:schemeClr>
            </a:glow>
            <a:outerShdw dist="50800" dir="5400000" algn="ctr" rotWithShape="0">
              <a:srgbClr val="000000">
                <a:alpha val="71000"/>
              </a:srgbClr>
            </a:outerShdw>
          </a:effectLst>
        </p:spPr>
      </p:pic>
      <p:pic>
        <p:nvPicPr>
          <p:cNvPr id="5" name="Picture 4"/>
          <p:cNvPicPr/>
          <p:nvPr/>
        </p:nvPicPr>
        <p:blipFill rotWithShape="1">
          <a:blip r:embed="rId3">
            <a:extLst>
              <a:ext uri="{28A0092B-C50C-407E-A947-70E740481C1C}">
                <a14:useLocalDpi xmlns:a14="http://schemas.microsoft.com/office/drawing/2010/main" val="0"/>
              </a:ext>
            </a:extLst>
          </a:blip>
          <a:srcRect t="58059" r="28409"/>
          <a:stretch/>
        </p:blipFill>
        <p:spPr bwMode="auto">
          <a:xfrm>
            <a:off x="5734049" y="2909622"/>
            <a:ext cx="4269921" cy="1890978"/>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1111970" y="5072743"/>
            <a:ext cx="8892000" cy="369332"/>
          </a:xfrm>
          <a:prstGeom prst="rect">
            <a:avLst/>
          </a:prstGeom>
          <a:noFill/>
        </p:spPr>
        <p:txBody>
          <a:bodyPr wrap="square" rtlCol="0">
            <a:spAutoFit/>
          </a:bodyPr>
          <a:lstStyle/>
          <a:p>
            <a:r>
              <a:rPr lang="en-US" dirty="0"/>
              <a:t>Solid Particle				  Water Droplet</a:t>
            </a:r>
          </a:p>
        </p:txBody>
      </p:sp>
    </p:spTree>
    <p:extLst>
      <p:ext uri="{BB962C8B-B14F-4D97-AF65-F5344CB8AC3E}">
        <p14:creationId xmlns:p14="http://schemas.microsoft.com/office/powerpoint/2010/main" val="3125551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Anti Foam in Lube Oil</a:t>
            </a:r>
          </a:p>
        </p:txBody>
      </p:sp>
      <p:sp>
        <p:nvSpPr>
          <p:cNvPr id="6" name="TextBox 5"/>
          <p:cNvSpPr txBox="1"/>
          <p:nvPr/>
        </p:nvSpPr>
        <p:spPr>
          <a:xfrm>
            <a:off x="1111970" y="5845475"/>
            <a:ext cx="8892000" cy="369332"/>
          </a:xfrm>
          <a:prstGeom prst="rect">
            <a:avLst/>
          </a:prstGeom>
          <a:noFill/>
        </p:spPr>
        <p:txBody>
          <a:bodyPr wrap="square" rtlCol="0">
            <a:spAutoFit/>
          </a:bodyPr>
          <a:lstStyle/>
          <a:p>
            <a:r>
              <a:rPr lang="en-US" dirty="0"/>
              <a:t>				  </a:t>
            </a:r>
            <a:r>
              <a:rPr lang="en-US" dirty="0" err="1"/>
              <a:t>Silcon</a:t>
            </a:r>
            <a:r>
              <a:rPr lang="en-US" dirty="0"/>
              <a:t> Droplets</a:t>
            </a:r>
          </a:p>
        </p:txBody>
      </p:sp>
      <p:pic>
        <p:nvPicPr>
          <p:cNvPr id="1028" name="Picture 4" descr="C:\Users\todc.JMCANTY\Documents\astm\D02 Petroleum\Boston 2017\Silcon with Luibe_run1_image_screenshot.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52722" y="2936875"/>
            <a:ext cx="4886556" cy="324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288605"/>
      </p:ext>
    </p:extLst>
  </p:cSld>
  <p:clrMapOvr>
    <a:masterClrMapping/>
  </p:clrMapOvr>
</p:sld>
</file>

<file path=ppt/theme/theme1.xml><?xml version="1.0" encoding="utf-8"?>
<a:theme xmlns:a="http://schemas.openxmlformats.org/drawingml/2006/main" name="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55412824-16BF-4C39-AEB5-3D2739B0CB2D}" vid="{8B02BEC3-6AB5-4A45-A5C9-A73B85A6FA3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14949</TotalTime>
  <Words>974</Words>
  <Application>Microsoft Office PowerPoint</Application>
  <PresentationFormat>Widescreen</PresentationFormat>
  <Paragraphs>262</Paragraphs>
  <Slides>28</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Calibri Light</vt:lpstr>
      <vt:lpstr>Tahoma</vt:lpstr>
      <vt:lpstr>Times New Roman</vt:lpstr>
      <vt:lpstr>Wingdings</vt:lpstr>
      <vt:lpstr>Theme2</vt:lpstr>
      <vt:lpstr>Custom Design</vt:lpstr>
      <vt:lpstr>Advancements in Fuel and Lube Oil Inspection Technology</vt:lpstr>
      <vt:lpstr>Introduction</vt:lpstr>
      <vt:lpstr>Dynamic Imaging Fundamentals</vt:lpstr>
      <vt:lpstr>Typical Vision System: Light, Flow Body, Camera</vt:lpstr>
      <vt:lpstr>At-Line Instrument</vt:lpstr>
      <vt:lpstr>Contact Surfaces</vt:lpstr>
      <vt:lpstr>Measurement Zone Volume</vt:lpstr>
      <vt:lpstr>Solid Particle and Water Droplet in Fuel</vt:lpstr>
      <vt:lpstr>Anti Foam in Lube Oil</vt:lpstr>
      <vt:lpstr>Anti Foam in Lube Oil</vt:lpstr>
      <vt:lpstr>Section 1  FUELS</vt:lpstr>
      <vt:lpstr>Technology Trend</vt:lpstr>
      <vt:lpstr>Field Testing – Shipboard</vt:lpstr>
      <vt:lpstr>Samples Tested Both Instruments</vt:lpstr>
      <vt:lpstr>Air Bubbles in Fueling Hoses Require Screening Out</vt:lpstr>
      <vt:lpstr>USN Fuel Test – Pax River Naval Station</vt:lpstr>
      <vt:lpstr>In-Line Water in Fuel Testing</vt:lpstr>
      <vt:lpstr>In-Line Solids in Fuel Testing - USN</vt:lpstr>
      <vt:lpstr>Vision vs Light Obscuration Comparison Water Detection</vt:lpstr>
      <vt:lpstr>Vision vs Light Obscuration Comparison;  Water Detection</vt:lpstr>
      <vt:lpstr>Typical At-Line Installation</vt:lpstr>
      <vt:lpstr>ASTM Fuel &amp; Lube Oil Standards for Imaging</vt:lpstr>
      <vt:lpstr>Reporting of Solids and Water per D8072</vt:lpstr>
      <vt:lpstr>PowerPoint Presentation</vt:lpstr>
      <vt:lpstr>Section 2  Lubricating Oils</vt:lpstr>
      <vt:lpstr>Advancements in Lubricating Oils</vt:lpstr>
      <vt:lpstr>New, Small Cell InFlow</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Advancements in Fuel Inspection Technology</dc:title>
  <dc:creator>Paul O'Brien</dc:creator>
  <cp:lastModifiedBy>Tod Canty, Jr.</cp:lastModifiedBy>
  <cp:revision>87</cp:revision>
  <dcterms:created xsi:type="dcterms:W3CDTF">2017-03-16T15:48:33Z</dcterms:created>
  <dcterms:modified xsi:type="dcterms:W3CDTF">2017-09-26T17:17:25Z</dcterms:modified>
</cp:coreProperties>
</file>