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8" r:id="rId4"/>
    <p:sldId id="259" r:id="rId5"/>
    <p:sldId id="274" r:id="rId6"/>
    <p:sldId id="260" r:id="rId7"/>
    <p:sldId id="262" r:id="rId8"/>
    <p:sldId id="281" r:id="rId9"/>
    <p:sldId id="261" r:id="rId10"/>
    <p:sldId id="272" r:id="rId11"/>
    <p:sldId id="282" r:id="rId12"/>
    <p:sldId id="276" r:id="rId13"/>
    <p:sldId id="273" r:id="rId14"/>
    <p:sldId id="269" r:id="rId15"/>
    <p:sldId id="270" r:id="rId16"/>
    <p:sldId id="279" r:id="rId17"/>
    <p:sldId id="280" r:id="rId18"/>
    <p:sldId id="267" r:id="rId19"/>
    <p:sldId id="263" r:id="rId20"/>
    <p:sldId id="264" r:id="rId21"/>
    <p:sldId id="290" r:id="rId22"/>
    <p:sldId id="291" r:id="rId23"/>
    <p:sldId id="292" r:id="rId24"/>
    <p:sldId id="283" r:id="rId25"/>
    <p:sldId id="288" r:id="rId26"/>
    <p:sldId id="287" r:id="rId27"/>
    <p:sldId id="289" r:id="rId28"/>
    <p:sldId id="284" r:id="rId29"/>
    <p:sldId id="285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70826-70BB-4476-A821-C6376C2AEB45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95C5F-DFE9-4513-8072-ACFEDC23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7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Volume and per mL Calc.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95C5F-DFE9-4513-8072-ACFEDC2343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7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cleanliness of fused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95C5F-DFE9-4513-8072-ACFEDC2343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1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visual differences in water, air, solids and detection</a:t>
            </a:r>
            <a:r>
              <a:rPr lang="en-US" baseline="0" dirty="0" smtClean="0"/>
              <a:t>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95C5F-DFE9-4513-8072-ACFEDC2343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95C5F-DFE9-4513-8072-ACFEDC2343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3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874E-F065-4B40-8AB2-B9E827F9F45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C06-66BB-46C6-BCB5-2772E8A0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0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874E-F065-4B40-8AB2-B9E827F9F45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C06-66BB-46C6-BCB5-2772E8A0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5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874E-F065-4B40-8AB2-B9E827F9F45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C06-66BB-46C6-BCB5-2772E8A0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1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874E-F065-4B40-8AB2-B9E827F9F45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C06-66BB-46C6-BCB5-2772E8A0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8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874E-F065-4B40-8AB2-B9E827F9F45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C06-66BB-46C6-BCB5-2772E8A0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8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874E-F065-4B40-8AB2-B9E827F9F45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C06-66BB-46C6-BCB5-2772E8A0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8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874E-F065-4B40-8AB2-B9E827F9F45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C06-66BB-46C6-BCB5-2772E8A0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9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874E-F065-4B40-8AB2-B9E827F9F45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C06-66BB-46C6-BCB5-2772E8A0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874E-F065-4B40-8AB2-B9E827F9F45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C06-66BB-46C6-BCB5-2772E8A0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0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874E-F065-4B40-8AB2-B9E827F9F45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C06-66BB-46C6-BCB5-2772E8A0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6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874E-F065-4B40-8AB2-B9E827F9F45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C06-66BB-46C6-BCB5-2772E8A0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8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7874E-F065-4B40-8AB2-B9E827F9F45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1C06-66BB-46C6-BCB5-2772E8A0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IN-LINE	VISUAL ANALYSIS OF </a:t>
            </a:r>
            <a:r>
              <a:rPr lang="en-US" dirty="0" smtClean="0"/>
              <a:t> </a:t>
            </a:r>
            <a:r>
              <a:rPr lang="en-US" dirty="0" smtClean="0"/>
              <a:t>LUBE OILS FOR SOLIDS AND WATER DETECTION ON A CONTINUAL BASIS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590800"/>
          </a:xfrm>
        </p:spPr>
        <p:txBody>
          <a:bodyPr/>
          <a:lstStyle/>
          <a:p>
            <a:r>
              <a:rPr lang="en-US" b="1" dirty="0" smtClean="0"/>
              <a:t>Thomas M. Canty, P.E.</a:t>
            </a:r>
            <a:endParaRPr lang="en-US" sz="2400" b="1" dirty="0" smtClean="0"/>
          </a:p>
          <a:p>
            <a:r>
              <a:rPr lang="en-US" sz="2400" b="1" dirty="0" smtClean="0"/>
              <a:t>J.M. Canty Inc.</a:t>
            </a:r>
          </a:p>
          <a:p>
            <a:r>
              <a:rPr lang="en-US" sz="2400" b="1" dirty="0" smtClean="0"/>
              <a:t>Buffalo, 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Droplets in </a:t>
            </a:r>
            <a:r>
              <a:rPr lang="en-US" dirty="0" smtClean="0"/>
              <a:t>Lube Oil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brightnessContrast bright="15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08" t="32433" r="17842" b="26199"/>
          <a:stretch/>
        </p:blipFill>
        <p:spPr bwMode="auto">
          <a:xfrm>
            <a:off x="2057400" y="1676400"/>
            <a:ext cx="472691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6172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Circularity = Area / (Perimeter)^2;       for circle = 1 / 4 pi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&amp; Coolant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Vision can provide solid particle and droplet detection capability whereas other technologies do not discern the difference and provide a total count.</a:t>
            </a:r>
          </a:p>
          <a:p>
            <a:pPr algn="just"/>
            <a:r>
              <a:rPr lang="en-US" dirty="0" smtClean="0"/>
              <a:t>Vision is ideal for on-line application in a storage facility or as a custody transfer monitor.</a:t>
            </a:r>
          </a:p>
          <a:p>
            <a:pPr algn="just"/>
            <a:r>
              <a:rPr lang="en-US" dirty="0" smtClean="0"/>
              <a:t>Recently approved standard method by ASTM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8683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In field Test Comparison        </a:t>
            </a:r>
            <a:r>
              <a:rPr lang="en-US" altLang="en-US" dirty="0" smtClean="0"/>
              <a:t>Water in </a:t>
            </a:r>
            <a:r>
              <a:rPr lang="en-US" altLang="en-US" dirty="0" smtClean="0"/>
              <a:t>Hydrocarbon</a:t>
            </a:r>
            <a:endParaRPr lang="en-US" alt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Testing was performed to compare the visual method and Karl Fischer method in determining water content in a API 34.88 Diesel fuel. </a:t>
            </a:r>
          </a:p>
          <a:p>
            <a:r>
              <a:rPr lang="en-US" altLang="en-US" dirty="0" smtClean="0"/>
              <a:t>A single pass flow loop was used to simulate on-line conditions and water was injected in small concentrations. Samples were taken for lab determination and compared to the on-line visual results.</a:t>
            </a:r>
          </a:p>
        </p:txBody>
      </p:sp>
    </p:spTree>
    <p:extLst>
      <p:ext uri="{BB962C8B-B14F-4D97-AF65-F5344CB8AC3E}">
        <p14:creationId xmlns:p14="http://schemas.microsoft.com/office/powerpoint/2010/main" val="5582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USN Flow Loop w/Analyzer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In-Line Water in Fuel Testing - USN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83" y="1676400"/>
            <a:ext cx="644451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In-Line Solids in Fuel Testing - USN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71" y="2048894"/>
            <a:ext cx="6742858" cy="427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1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Vision vs APC Comparison; </a:t>
            </a:r>
            <a:br>
              <a:rPr lang="en-US" dirty="0" smtClean="0"/>
            </a:br>
            <a:r>
              <a:rPr lang="en-US" dirty="0" smtClean="0"/>
              <a:t>Water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Vision: Dry </a:t>
            </a:r>
            <a:r>
              <a:rPr lang="en-US" dirty="0" smtClean="0"/>
              <a:t>Hydrocarbon </a:t>
            </a:r>
            <a:r>
              <a:rPr lang="en-US" dirty="0" smtClean="0"/>
              <a:t>and ‘Wet’ </a:t>
            </a:r>
            <a:r>
              <a:rPr lang="en-US" dirty="0" smtClean="0"/>
              <a:t>Hydrocarbon </a:t>
            </a:r>
            <a:r>
              <a:rPr lang="en-US" dirty="0" smtClean="0"/>
              <a:t>(5 ppm water)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763420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172200"/>
            <a:ext cx="472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Ref: TARDEC report: Utilization of Automated Imaging for the Detection of Fuel Contamination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627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Vision vs APC Comparison; </a:t>
            </a:r>
            <a:br>
              <a:rPr lang="en-US" dirty="0"/>
            </a:br>
            <a:r>
              <a:rPr lang="en-US" dirty="0"/>
              <a:t>Water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APC Dry </a:t>
            </a:r>
            <a:r>
              <a:rPr lang="en-US" dirty="0" smtClean="0"/>
              <a:t> </a:t>
            </a:r>
            <a:r>
              <a:rPr lang="en-US" dirty="0" smtClean="0"/>
              <a:t>vs ‘Wet’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" y="2736272"/>
            <a:ext cx="9119949" cy="244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6172200"/>
            <a:ext cx="472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Ref: TARDEC report: Utilization of Automated Imaging for the Detection of Fuel Contamination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022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In-Line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384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6019800"/>
            <a:ext cx="538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In-Line Fuel Analysis Operating in Southern Florida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830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Lab Set Up</a:t>
            </a:r>
            <a:endParaRPr lang="en-US" dirty="0"/>
          </a:p>
        </p:txBody>
      </p:sp>
      <p:pic>
        <p:nvPicPr>
          <p:cNvPr id="4" name="Content Placeholder 3" descr="SAM_000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8000"/>
                    </a14:imgEffect>
                    <a14:imgEffect>
                      <a14:brightnessContrast bright="32000" contras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926080" y="1668621"/>
            <a:ext cx="3291840" cy="4389120"/>
          </a:xfrm>
        </p:spPr>
      </p:pic>
    </p:spTree>
    <p:extLst>
      <p:ext uri="{BB962C8B-B14F-4D97-AF65-F5344CB8AC3E}">
        <p14:creationId xmlns:p14="http://schemas.microsoft.com/office/powerpoint/2010/main" val="18480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Fundamentals of a good vision system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Illumination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Camera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Clean, Clear, Rugged process connection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(Fused Glass-to-Metal)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Advantages of vision technology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- can survive the extreme process conditions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can detect and discern shapes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can separate water from solids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	- visual verification</a:t>
            </a:r>
          </a:p>
        </p:txBody>
      </p:sp>
    </p:spTree>
    <p:extLst>
      <p:ext uri="{BB962C8B-B14F-4D97-AF65-F5344CB8AC3E}">
        <p14:creationId xmlns:p14="http://schemas.microsoft.com/office/powerpoint/2010/main" val="39474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Contaminated </a:t>
            </a:r>
            <a:r>
              <a:rPr lang="en-US" dirty="0" smtClean="0"/>
              <a:t>Hydrocarbon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Solid Particle Test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presented in particle counts / mL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2" y="1805781"/>
            <a:ext cx="793359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9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Grease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Canty is developing a method with MRG to quickly and objectively analyze grease using a vision system modified for the particular task.</a:t>
            </a:r>
          </a:p>
          <a:p>
            <a:r>
              <a:rPr lang="en-US" dirty="0" smtClean="0"/>
              <a:t>Images are included to show what samples look like in the instrument and how the particulate can be detected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system will use the MRG Grease </a:t>
            </a:r>
            <a:r>
              <a:rPr lang="en-US" dirty="0" err="1" smtClean="0"/>
              <a:t>Theif</a:t>
            </a:r>
            <a:r>
              <a:rPr lang="en-US" dirty="0" smtClean="0"/>
              <a:t> and extruder to present the material to the vision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of Grease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\\FILE002\SamplesCurrent\MRG and Particle Count Verification\SAM2961\9-9-2015\Sample A typical imag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526154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Image of Grease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\\FILE002\SamplesCurrent\MRG and Particle Count Verification\SAM2961\9-9-2015\Sample A typical image_CV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t="8761" r="18060" b="17215"/>
          <a:stretch/>
        </p:blipFill>
        <p:spPr bwMode="auto">
          <a:xfrm>
            <a:off x="1295400" y="1828800"/>
            <a:ext cx="6545655" cy="40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Lube Oil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of Solids can be informative:</a:t>
            </a:r>
          </a:p>
          <a:p>
            <a:pPr>
              <a:buFontTx/>
              <a:buChar char="-"/>
            </a:pPr>
            <a:r>
              <a:rPr lang="en-US" dirty="0" smtClean="0"/>
              <a:t>Cutting Wear : elongated particles with curved or curly shape.</a:t>
            </a:r>
          </a:p>
          <a:p>
            <a:pPr>
              <a:buFontTx/>
              <a:buChar char="-"/>
            </a:pPr>
            <a:r>
              <a:rPr lang="en-US" dirty="0" smtClean="0"/>
              <a:t>Sliding Wear: longer than wide with straight edges.</a:t>
            </a:r>
          </a:p>
          <a:p>
            <a:pPr>
              <a:buFontTx/>
              <a:buChar char="-"/>
            </a:pPr>
            <a:r>
              <a:rPr lang="en-US" dirty="0" smtClean="0"/>
              <a:t>Fatigue Wear: approximately as long as they are wide with jagged edges.</a:t>
            </a:r>
          </a:p>
          <a:p>
            <a:pPr>
              <a:buFontTx/>
              <a:buChar char="-"/>
            </a:pPr>
            <a:r>
              <a:rPr lang="en-US" dirty="0" smtClean="0"/>
              <a:t>Non-metallic – translucent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Sliding Wear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600200"/>
            <a:ext cx="4551362" cy="3553631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752600" y="5410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Created when moving surfaces abrade against each other.</a:t>
            </a:r>
          </a:p>
          <a:p>
            <a:r>
              <a:rPr lang="en-US" dirty="0" smtClean="0"/>
              <a:t>Consider upgrading lubricant.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Cutting Particle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r="10271" b="22284"/>
          <a:stretch>
            <a:fillRect/>
          </a:stretch>
        </p:blipFill>
        <p:spPr>
          <a:xfrm>
            <a:off x="1905000" y="1524000"/>
            <a:ext cx="5105400" cy="3433989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447800" y="51816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Created when hard, sharp edges cut into opposing surfaces.</a:t>
            </a:r>
          </a:p>
          <a:p>
            <a:r>
              <a:rPr lang="en-US" dirty="0" smtClean="0"/>
              <a:t>Indicates poor fit of moving components. Continued detection may indicate pending failure.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Fatigue Wear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17412" name="Picture 5" descr="Wear_Debris_Fati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2"/>
          <a:stretch>
            <a:fillRect/>
          </a:stretch>
        </p:blipFill>
        <p:spPr bwMode="auto">
          <a:xfrm>
            <a:off x="2286000" y="1524000"/>
            <a:ext cx="4495800" cy="319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4953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Often created from the wear of bearing or rolling surfaces.</a:t>
            </a:r>
          </a:p>
          <a:p>
            <a:r>
              <a:rPr lang="en-US" dirty="0" smtClean="0"/>
              <a:t>Check bearings for wear when detected.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Machine 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depict the particulate level of used machine oil from a CNC lathe running 2 shifts per day, 5 days per week, and  the same type fresh, unused machine oil (with additives).</a:t>
            </a:r>
          </a:p>
          <a:p>
            <a:r>
              <a:rPr lang="en-US" dirty="0" smtClean="0"/>
              <a:t>Governing Procedure is ASTM D7596.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Particle Comparison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45"/>
          <a:stretch/>
        </p:blipFill>
        <p:spPr bwMode="auto">
          <a:xfrm>
            <a:off x="1129420" y="1752600"/>
            <a:ext cx="6861682" cy="203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2" b="16216"/>
          <a:stretch/>
        </p:blipFill>
        <p:spPr bwMode="auto">
          <a:xfrm>
            <a:off x="1143000" y="4038600"/>
            <a:ext cx="684810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7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Technology 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Technology has been developed over 25 years achieving wide acceptance into the process industries.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More recent system improvements include:</a:t>
            </a:r>
          </a:p>
          <a:p>
            <a:pPr>
              <a:buFontTx/>
              <a:buChar char="-"/>
            </a:pPr>
            <a:r>
              <a:rPr lang="en-US" dirty="0" smtClean="0"/>
              <a:t>Control and advancement of illumination systems (LED)</a:t>
            </a:r>
          </a:p>
          <a:p>
            <a:pPr>
              <a:buFontTx/>
              <a:buChar char="-"/>
            </a:pPr>
            <a:r>
              <a:rPr lang="en-US" dirty="0" smtClean="0"/>
              <a:t>High resolution, fast frame rate cameras which have increased data collection by an order of magnitude.</a:t>
            </a:r>
          </a:p>
          <a:p>
            <a:pPr>
              <a:buFontTx/>
              <a:buChar char="-"/>
            </a:pPr>
            <a:r>
              <a:rPr lang="en-US" dirty="0" smtClean="0"/>
              <a:t>Software to analyze increasingly complex images, discern solids from water/gas to eliminate this error source.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64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CS4406 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need to report solids and water separate has required a new report method.</a:t>
            </a:r>
          </a:p>
          <a:p>
            <a:r>
              <a:rPr lang="en-US" dirty="0" smtClean="0"/>
              <a:t>ASTM D02.96.05 has a task group balloting this new reporting method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24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Vision System:</a:t>
            </a:r>
            <a:br>
              <a:rPr lang="en-US" dirty="0" smtClean="0"/>
            </a:br>
            <a:r>
              <a:rPr lang="en-US" sz="1600" dirty="0" smtClean="0"/>
              <a:t>Light, Flow Body, Camera</a:t>
            </a:r>
            <a:endParaRPr lang="en-US" dirty="0"/>
          </a:p>
        </p:txBody>
      </p:sp>
      <p:pic>
        <p:nvPicPr>
          <p:cNvPr id="4" name="Picture 9" descr="FLOWCELL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4681"/>
            <a:ext cx="8229600" cy="34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57912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Light / Camera probes form measurement zone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22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At-Line Instrument</a:t>
            </a:r>
            <a:endParaRPr lang="en-US" dirty="0"/>
          </a:p>
        </p:txBody>
      </p:sp>
      <p:pic>
        <p:nvPicPr>
          <p:cNvPr id="4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934" y="1600200"/>
            <a:ext cx="568813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Zone Volume</a:t>
            </a:r>
            <a:endParaRPr lang="en-US" dirty="0"/>
          </a:p>
        </p:txBody>
      </p:sp>
      <p:pic>
        <p:nvPicPr>
          <p:cNvPr id="4" name="Picture 10" descr="Oil Particles in Flow Cell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7214" y="1600200"/>
            <a:ext cx="47095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0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Surfaces</a:t>
            </a:r>
            <a:endParaRPr lang="en-US" dirty="0"/>
          </a:p>
        </p:txBody>
      </p:sp>
      <p:pic>
        <p:nvPicPr>
          <p:cNvPr id="4" name="Picture 7" descr="GAP 3 VIEW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b="62960"/>
          <a:stretch/>
        </p:blipFill>
        <p:spPr bwMode="auto">
          <a:xfrm>
            <a:off x="673888" y="2057400"/>
            <a:ext cx="705255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5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Particle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of particle size, shape and type can be of great benefit in determining the source of contamination and the resolution to the problem.</a:t>
            </a:r>
          </a:p>
          <a:p>
            <a:r>
              <a:rPr lang="en-US" dirty="0" smtClean="0"/>
              <a:t>The visual component allows the software to classify by Minor Diameter, Major Diameter, Aspect Ratio and other shape features such as circularity: Area/Perimeter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Particle </a:t>
            </a:r>
            <a:r>
              <a:rPr lang="en-US" dirty="0" smtClean="0"/>
              <a:t>in Lube Oil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-22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63" t="11237" r="33974" b="70643"/>
          <a:stretch/>
        </p:blipFill>
        <p:spPr bwMode="auto">
          <a:xfrm>
            <a:off x="2514600" y="2057397"/>
            <a:ext cx="4191000" cy="419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4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700</Words>
  <Application>Microsoft Office PowerPoint</Application>
  <PresentationFormat>On-screen Show (4:3)</PresentationFormat>
  <Paragraphs>96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IN-LINE VISUAL ANALYSIS OF  LUBE OILS FOR SOLIDS AND WATER DETECTION ON A CONTINUAL BASIS </vt:lpstr>
      <vt:lpstr>Introduction</vt:lpstr>
      <vt:lpstr>Vision Technology Background </vt:lpstr>
      <vt:lpstr>Typical Vision System: Light, Flow Body, Camera</vt:lpstr>
      <vt:lpstr>At-Line Instrument</vt:lpstr>
      <vt:lpstr>Measurement Zone Volume</vt:lpstr>
      <vt:lpstr>Contact Surfaces</vt:lpstr>
      <vt:lpstr>Particle Detection</vt:lpstr>
      <vt:lpstr>Solid Particle in Lube Oil</vt:lpstr>
      <vt:lpstr>Water Droplets in Lube Oil</vt:lpstr>
      <vt:lpstr>Oil &amp; Coolant Analysis</vt:lpstr>
      <vt:lpstr>In field Test Comparison        Water in Hydrocarbon</vt:lpstr>
      <vt:lpstr>USN Flow Loop w/Analyzer</vt:lpstr>
      <vt:lpstr>In-Line Water in Fuel Testing - USN</vt:lpstr>
      <vt:lpstr>In-Line Solids in Fuel Testing - USN</vt:lpstr>
      <vt:lpstr>Vision vs APC Comparison;  Water Detection</vt:lpstr>
      <vt:lpstr>Vision vs APC Comparison;  Water Detection</vt:lpstr>
      <vt:lpstr>In-Line Installation</vt:lpstr>
      <vt:lpstr>Typical Lab Set Up</vt:lpstr>
      <vt:lpstr>Contaminated Hydrocarbon  Solid Particle Test Results</vt:lpstr>
      <vt:lpstr>Grease Analysis</vt:lpstr>
      <vt:lpstr>Image of Grease Sample</vt:lpstr>
      <vt:lpstr>Digital Image of Grease</vt:lpstr>
      <vt:lpstr>Lube Oil Analysis</vt:lpstr>
      <vt:lpstr>Sliding Wear</vt:lpstr>
      <vt:lpstr>Cutting Particle</vt:lpstr>
      <vt:lpstr>Fatigue Wear</vt:lpstr>
      <vt:lpstr>Comparison of Machine Oils</vt:lpstr>
      <vt:lpstr>Solid Particle Comparison</vt:lpstr>
      <vt:lpstr>CS4406 pending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Detection of Solids and Water in Fuels by Imaging Technology</dc:title>
  <dc:creator>Paul O'Brien</dc:creator>
  <cp:lastModifiedBy>Tod Canty</cp:lastModifiedBy>
  <cp:revision>70</cp:revision>
  <dcterms:created xsi:type="dcterms:W3CDTF">2015-04-29T20:47:14Z</dcterms:created>
  <dcterms:modified xsi:type="dcterms:W3CDTF">2016-05-19T17:04:01Z</dcterms:modified>
</cp:coreProperties>
</file>