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8" r:id="rId3"/>
    <p:sldId id="262" r:id="rId4"/>
    <p:sldId id="278" r:id="rId5"/>
    <p:sldId id="260" r:id="rId6"/>
    <p:sldId id="257" r:id="rId7"/>
    <p:sldId id="259" r:id="rId8"/>
    <p:sldId id="273" r:id="rId9"/>
    <p:sldId id="261" r:id="rId10"/>
    <p:sldId id="266" r:id="rId11"/>
    <p:sldId id="264" r:id="rId12"/>
    <p:sldId id="277" r:id="rId13"/>
    <p:sldId id="279" r:id="rId14"/>
    <p:sldId id="268" r:id="rId15"/>
    <p:sldId id="267" r:id="rId16"/>
    <p:sldId id="263" r:id="rId17"/>
    <p:sldId id="28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d Canty" initials="TC" lastIdx="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023" autoAdjust="0"/>
  </p:normalViewPr>
  <p:slideViewPr>
    <p:cSldViewPr snapToGrid="0">
      <p:cViewPr varScale="1">
        <p:scale>
          <a:sx n="104" d="100"/>
          <a:sy n="104" d="100"/>
        </p:scale>
        <p:origin x="144" y="4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12-10T20:21:20.978" idx="2">
    <p:pos x="10" y="10"/>
    <p:text>add phot of multifuse  arounbd here</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7-12-10T20:20:30.518" idx="1">
    <p:pos x="10" y="10"/>
    <p:text>add fused glass phot and inon this slide</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5DD8E-0C49-4967-9410-82B0D7116043}" type="datetimeFigureOut">
              <a:rPr lang="en-US" smtClean="0"/>
              <a:t>1/15/2019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7A855-0AC8-49CB-A6C1-5AC8B0E46C8B}" type="slidenum">
              <a:rPr lang="en-US" smtClean="0"/>
              <a:t>‹#›</a:t>
            </a:fld>
            <a:endParaRPr lang="en-US"/>
          </a:p>
        </p:txBody>
      </p:sp>
    </p:spTree>
    <p:extLst>
      <p:ext uri="{BB962C8B-B14F-4D97-AF65-F5344CB8AC3E}">
        <p14:creationId xmlns:p14="http://schemas.microsoft.com/office/powerpoint/2010/main" val="2931858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Prevents lost batches</a:t>
            </a:r>
          </a:p>
          <a:p>
            <a:r>
              <a:rPr lang="en-US" sz="1200" dirty="0"/>
              <a:t>	Anti-foam</a:t>
            </a:r>
            <a:r>
              <a:rPr lang="en-US" sz="1200" baseline="0" dirty="0"/>
              <a:t> is needed to prevent foam from overflowing and blocking filters. If it blocks the filters or overflows the whole batch has to be disposed and causes unplanned cleaning as well.</a:t>
            </a:r>
            <a:endParaRPr lang="en-US" sz="1200" dirty="0"/>
          </a:p>
          <a:p>
            <a:r>
              <a:rPr lang="en-US" sz="1200" dirty="0"/>
              <a:t>Limit over dispense of foam</a:t>
            </a:r>
          </a:p>
          <a:p>
            <a:r>
              <a:rPr lang="en-US" sz="1200" dirty="0"/>
              <a:t>	When an operator</a:t>
            </a:r>
            <a:r>
              <a:rPr lang="en-US" sz="1200" baseline="0" dirty="0"/>
              <a:t> is in control of manual addition, typically there is over dispense due to the fact they do not want to lose the batch. As foam increases the fermentation yield reduces. </a:t>
            </a:r>
            <a:endParaRPr lang="en-US" sz="1200" dirty="0"/>
          </a:p>
          <a:p>
            <a:r>
              <a:rPr lang="en-US" sz="1200" dirty="0"/>
              <a:t>Anti-foam inhibits</a:t>
            </a:r>
            <a:r>
              <a:rPr lang="en-US" sz="1200" baseline="0" dirty="0"/>
              <a:t> cell growth</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a:t>
            </a:r>
            <a:r>
              <a:rPr lang="en-GB" sz="1200" dirty="0"/>
              <a:t>Anti-foam decreases aeration due to surface tension increases causing slower cell growth.</a:t>
            </a:r>
            <a:r>
              <a:rPr lang="en-GB" sz="1200" baseline="0" dirty="0"/>
              <a:t> </a:t>
            </a:r>
            <a:r>
              <a:rPr lang="en-GB" sz="1200" dirty="0"/>
              <a:t>This leads to an increase in </a:t>
            </a:r>
            <a:r>
              <a:rPr lang="en-GB" sz="1200" dirty="0" err="1"/>
              <a:t>sparging</a:t>
            </a:r>
            <a:r>
              <a:rPr lang="en-GB" sz="1200" dirty="0"/>
              <a:t>. Increased </a:t>
            </a:r>
            <a:r>
              <a:rPr lang="en-GB" sz="1200" dirty="0" err="1"/>
              <a:t>sparging</a:t>
            </a:r>
            <a:r>
              <a:rPr lang="en-GB" sz="1200" dirty="0"/>
              <a:t> causes more foaming which in requires more anti-foam</a:t>
            </a:r>
            <a:endParaRPr lang="en-US" sz="1200" dirty="0"/>
          </a:p>
          <a:p>
            <a:r>
              <a:rPr lang="en-US" sz="1200" dirty="0"/>
              <a:t>Less foam equals less downstream purification</a:t>
            </a:r>
          </a:p>
          <a:p>
            <a:r>
              <a:rPr lang="en-US" sz="1200" dirty="0"/>
              <a:t>	</a:t>
            </a:r>
            <a:r>
              <a:rPr lang="en-GB" sz="1200" dirty="0"/>
              <a:t>Anti-foam is carried into purification where it needs to be removed.</a:t>
            </a:r>
            <a:r>
              <a:rPr lang="en-GB" sz="1200" baseline="0" dirty="0"/>
              <a:t> </a:t>
            </a:r>
            <a:r>
              <a:rPr lang="en-GB" sz="1200" dirty="0"/>
              <a:t>Cost of anti-foam is then magnified by cost of removal.</a:t>
            </a:r>
          </a:p>
          <a:p>
            <a:endParaRPr lang="en-US" sz="1200" dirty="0"/>
          </a:p>
          <a:p>
            <a:r>
              <a:rPr lang="en-US" sz="1200" dirty="0"/>
              <a:t>This</a:t>
            </a:r>
            <a:r>
              <a:rPr lang="en-US" sz="1200" baseline="0" dirty="0"/>
              <a:t> is a great transition into our advance imaging technology for </a:t>
            </a:r>
            <a:r>
              <a:rPr lang="en-US" sz="1200" baseline="0" dirty="0" err="1"/>
              <a:t>BioTech</a:t>
            </a:r>
            <a:r>
              <a:rPr lang="en-US" sz="1200" baseline="0" dirty="0"/>
              <a:t> that will help control foam levels</a:t>
            </a:r>
            <a:endParaRPr lang="en-US" sz="1200" dirty="0"/>
          </a:p>
        </p:txBody>
      </p:sp>
      <p:sp>
        <p:nvSpPr>
          <p:cNvPr id="4" name="Slide Number Placeholder 3"/>
          <p:cNvSpPr>
            <a:spLocks noGrp="1"/>
          </p:cNvSpPr>
          <p:nvPr>
            <p:ph type="sldNum" sz="quarter" idx="10"/>
          </p:nvPr>
        </p:nvSpPr>
        <p:spPr/>
        <p:txBody>
          <a:bodyPr/>
          <a:lstStyle/>
          <a:p>
            <a:fld id="{DFF7A855-0AC8-49CB-A6C1-5AC8B0E46C8B}" type="slidenum">
              <a:rPr lang="en-US" smtClean="0"/>
              <a:t>3</a:t>
            </a:fld>
            <a:endParaRPr lang="en-US"/>
          </a:p>
        </p:txBody>
      </p:sp>
    </p:spTree>
    <p:extLst>
      <p:ext uri="{BB962C8B-B14F-4D97-AF65-F5344CB8AC3E}">
        <p14:creationId xmlns:p14="http://schemas.microsoft.com/office/powerpoint/2010/main" val="443462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camera utilizes built-in strobe LED light that has been optimized to run efficiently as to not obstruct photosensitive processes.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Bioreactors and fermenters are known to be difficult to see inside if not impossible.</a:t>
            </a:r>
          </a:p>
          <a:p>
            <a:r>
              <a:rPr lang="en-US" dirty="0"/>
              <a:t>The issue is the heat of the process generates steam in the head space. </a:t>
            </a:r>
          </a:p>
          <a:p>
            <a:r>
              <a:rPr lang="en-US" dirty="0"/>
              <a:t>BIOCAM has overcome this problem by heating and controlling the temperature of the fused glass to closely match the process temperature thereby avoiding condensation which would make the camera useless.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DFF7A855-0AC8-49CB-A6C1-5AC8B0E46C8B}" type="slidenum">
              <a:rPr lang="en-US" smtClean="0"/>
              <a:t>4</a:t>
            </a:fld>
            <a:endParaRPr lang="en-US"/>
          </a:p>
        </p:txBody>
      </p:sp>
    </p:spTree>
    <p:extLst>
      <p:ext uri="{BB962C8B-B14F-4D97-AF65-F5344CB8AC3E}">
        <p14:creationId xmlns:p14="http://schemas.microsoft.com/office/powerpoint/2010/main" val="404540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Strobed light allows for optimized illumination without interfering with photosensitive processes. </a:t>
            </a:r>
          </a:p>
          <a:p>
            <a:r>
              <a:rPr lang="en-US" dirty="0"/>
              <a:t> The light can be pulsed 30 times a second, Once per second , once per minute. Once per hour etc. </a:t>
            </a:r>
          </a:p>
          <a:p>
            <a:r>
              <a:rPr lang="en-US" dirty="0"/>
              <a:t>Pulsed timing can be user dictated or based on process conditions and activity. The more active the foam i.e., the faster the  rate of change the more often the system would want to analyze the fluid surface for foam. </a:t>
            </a:r>
          </a:p>
          <a:p>
            <a:r>
              <a:rPr lang="en-US" dirty="0"/>
              <a:t>The strobe is controlled via the software and all connections to the processor are the single Gigabyte </a:t>
            </a:r>
            <a:r>
              <a:rPr lang="en-US" dirty="0" err="1"/>
              <a:t>ethernet</a:t>
            </a:r>
            <a:r>
              <a:rPr lang="en-US" dirty="0"/>
              <a:t> connection.</a:t>
            </a:r>
          </a:p>
          <a:p>
            <a:endParaRPr lang="en-US" dirty="0"/>
          </a:p>
        </p:txBody>
      </p:sp>
      <p:sp>
        <p:nvSpPr>
          <p:cNvPr id="4" name="Slide Number Placeholder 3"/>
          <p:cNvSpPr>
            <a:spLocks noGrp="1"/>
          </p:cNvSpPr>
          <p:nvPr>
            <p:ph type="sldNum" sz="quarter" idx="10"/>
          </p:nvPr>
        </p:nvSpPr>
        <p:spPr/>
        <p:txBody>
          <a:bodyPr/>
          <a:lstStyle/>
          <a:p>
            <a:fld id="{DFF7A855-0AC8-49CB-A6C1-5AC8B0E46C8B}" type="slidenum">
              <a:rPr lang="en-US" smtClean="0"/>
              <a:t>5</a:t>
            </a:fld>
            <a:endParaRPr lang="en-US"/>
          </a:p>
        </p:txBody>
      </p:sp>
    </p:spTree>
    <p:extLst>
      <p:ext uri="{BB962C8B-B14F-4D97-AF65-F5344CB8AC3E}">
        <p14:creationId xmlns:p14="http://schemas.microsoft.com/office/powerpoint/2010/main" val="2913267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on stainless steel vessels, ideally</a:t>
            </a:r>
            <a:r>
              <a:rPr lang="en-US" baseline="0" dirty="0"/>
              <a:t> production areas</a:t>
            </a:r>
            <a:endParaRPr lang="en-US" dirty="0"/>
          </a:p>
        </p:txBody>
      </p:sp>
      <p:sp>
        <p:nvSpPr>
          <p:cNvPr id="4" name="Slide Number Placeholder 3"/>
          <p:cNvSpPr>
            <a:spLocks noGrp="1"/>
          </p:cNvSpPr>
          <p:nvPr>
            <p:ph type="sldNum" sz="quarter" idx="10"/>
          </p:nvPr>
        </p:nvSpPr>
        <p:spPr/>
        <p:txBody>
          <a:bodyPr/>
          <a:lstStyle/>
          <a:p>
            <a:fld id="{DFF7A855-0AC8-49CB-A6C1-5AC8B0E46C8B}" type="slidenum">
              <a:rPr lang="en-US" smtClean="0"/>
              <a:t>7</a:t>
            </a:fld>
            <a:endParaRPr lang="en-US"/>
          </a:p>
        </p:txBody>
      </p:sp>
    </p:spTree>
    <p:extLst>
      <p:ext uri="{BB962C8B-B14F-4D97-AF65-F5344CB8AC3E}">
        <p14:creationId xmlns:p14="http://schemas.microsoft.com/office/powerpoint/2010/main" val="2969905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Ethernet cable goes directly into VCM to control the </a:t>
            </a:r>
            <a:r>
              <a:rPr lang="en-US" dirty="0" err="1"/>
              <a:t>BioCam</a:t>
            </a:r>
            <a:r>
              <a:rPr lang="en-US" dirty="0"/>
              <a:t> and </a:t>
            </a:r>
            <a:r>
              <a:rPr lang="en-US" dirty="0" err="1"/>
              <a:t>stobing</a:t>
            </a:r>
            <a:r>
              <a:rPr lang="en-US" dirty="0"/>
              <a:t>. </a:t>
            </a:r>
          </a:p>
          <a:p>
            <a:endParaRPr lang="en-US" dirty="0"/>
          </a:p>
          <a:p>
            <a:r>
              <a:rPr lang="en-US" dirty="0"/>
              <a:t>User</a:t>
            </a:r>
            <a:r>
              <a:rPr lang="en-US" baseline="0" dirty="0"/>
              <a:t> supplied 24V DC will be applied directly to the cable, there is no power supply</a:t>
            </a:r>
            <a:endParaRPr lang="en-US" dirty="0"/>
          </a:p>
        </p:txBody>
      </p:sp>
      <p:sp>
        <p:nvSpPr>
          <p:cNvPr id="4" name="Slide Number Placeholder 3"/>
          <p:cNvSpPr>
            <a:spLocks noGrp="1"/>
          </p:cNvSpPr>
          <p:nvPr>
            <p:ph type="sldNum" sz="quarter" idx="10"/>
          </p:nvPr>
        </p:nvSpPr>
        <p:spPr/>
        <p:txBody>
          <a:bodyPr/>
          <a:lstStyle/>
          <a:p>
            <a:fld id="{DFF7A855-0AC8-49CB-A6C1-5AC8B0E46C8B}" type="slidenum">
              <a:rPr lang="en-US" smtClean="0"/>
              <a:t>8</a:t>
            </a:fld>
            <a:endParaRPr lang="en-US"/>
          </a:p>
        </p:txBody>
      </p:sp>
    </p:spTree>
    <p:extLst>
      <p:ext uri="{BB962C8B-B14F-4D97-AF65-F5344CB8AC3E}">
        <p14:creationId xmlns:p14="http://schemas.microsoft.com/office/powerpoint/2010/main" val="3774048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Combines the latest in LED lighting with Ethernet camera technology in a streamlined package. </a:t>
            </a:r>
          </a:p>
          <a:p>
            <a:pPr marL="285750" indent="-285750">
              <a:buFont typeface="Arial" panose="020B0604020202020204" pitchFamily="34" charset="0"/>
              <a:buChar char="•"/>
            </a:pPr>
            <a:r>
              <a:rPr lang="en-US" dirty="0"/>
              <a:t>The camera utilizes built-in strobe LED light that has been optimized to run efficiently as to not obstruct photosensitive processes. </a:t>
            </a:r>
          </a:p>
          <a:p>
            <a:endParaRPr lang="en-US" dirty="0"/>
          </a:p>
        </p:txBody>
      </p:sp>
      <p:sp>
        <p:nvSpPr>
          <p:cNvPr id="4" name="Slide Number Placeholder 3"/>
          <p:cNvSpPr>
            <a:spLocks noGrp="1"/>
          </p:cNvSpPr>
          <p:nvPr>
            <p:ph type="sldNum" sz="quarter" idx="10"/>
          </p:nvPr>
        </p:nvSpPr>
        <p:spPr/>
        <p:txBody>
          <a:bodyPr/>
          <a:lstStyle/>
          <a:p>
            <a:fld id="{DFF7A855-0AC8-49CB-A6C1-5AC8B0E46C8B}" type="slidenum">
              <a:rPr lang="en-US" smtClean="0"/>
              <a:t>11</a:t>
            </a:fld>
            <a:endParaRPr lang="en-US"/>
          </a:p>
        </p:txBody>
      </p:sp>
    </p:spTree>
    <p:extLst>
      <p:ext uri="{BB962C8B-B14F-4D97-AF65-F5344CB8AC3E}">
        <p14:creationId xmlns:p14="http://schemas.microsoft.com/office/powerpoint/2010/main" val="319247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Makrolon</a:t>
            </a:r>
            <a:r>
              <a:rPr lang="en-US" dirty="0"/>
              <a:t> 2458 is medical grade and traceable </a:t>
            </a:r>
          </a:p>
        </p:txBody>
      </p:sp>
      <p:sp>
        <p:nvSpPr>
          <p:cNvPr id="4" name="Slide Number Placeholder 3"/>
          <p:cNvSpPr>
            <a:spLocks noGrp="1"/>
          </p:cNvSpPr>
          <p:nvPr>
            <p:ph type="sldNum" sz="quarter" idx="10"/>
          </p:nvPr>
        </p:nvSpPr>
        <p:spPr/>
        <p:txBody>
          <a:bodyPr/>
          <a:lstStyle/>
          <a:p>
            <a:fld id="{DFF7A855-0AC8-49CB-A6C1-5AC8B0E46C8B}" type="slidenum">
              <a:rPr lang="en-US" smtClean="0"/>
              <a:t>12</a:t>
            </a:fld>
            <a:endParaRPr lang="en-US"/>
          </a:p>
        </p:txBody>
      </p:sp>
    </p:spTree>
    <p:extLst>
      <p:ext uri="{BB962C8B-B14F-4D97-AF65-F5344CB8AC3E}">
        <p14:creationId xmlns:p14="http://schemas.microsoft.com/office/powerpoint/2010/main" val="356539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Prevents lost batches </a:t>
            </a:r>
          </a:p>
          <a:p>
            <a:r>
              <a:rPr lang="en-US" sz="1200" dirty="0"/>
              <a:t>Limit over dispense of foam which reduces fermentation yield</a:t>
            </a:r>
          </a:p>
          <a:p>
            <a:r>
              <a:rPr lang="en-US" sz="1200" dirty="0"/>
              <a:t>Anti-foam inhibits cell growth &amp; increases </a:t>
            </a:r>
            <a:r>
              <a:rPr lang="en-US" sz="1200" dirty="0" err="1"/>
              <a:t>sparging</a:t>
            </a:r>
            <a:endParaRPr lang="en-US" sz="1200" dirty="0"/>
          </a:p>
          <a:p>
            <a:r>
              <a:rPr lang="en-US" sz="1200" dirty="0"/>
              <a:t>Less foam equals less downstream purification</a:t>
            </a:r>
          </a:p>
          <a:p>
            <a:endParaRPr lang="en-US" dirty="0"/>
          </a:p>
        </p:txBody>
      </p:sp>
      <p:sp>
        <p:nvSpPr>
          <p:cNvPr id="4" name="Slide Number Placeholder 3"/>
          <p:cNvSpPr>
            <a:spLocks noGrp="1"/>
          </p:cNvSpPr>
          <p:nvPr>
            <p:ph type="sldNum" sz="quarter" idx="10"/>
          </p:nvPr>
        </p:nvSpPr>
        <p:spPr/>
        <p:txBody>
          <a:bodyPr/>
          <a:lstStyle/>
          <a:p>
            <a:fld id="{DFF7A855-0AC8-49CB-A6C1-5AC8B0E46C8B}" type="slidenum">
              <a:rPr lang="en-US" smtClean="0"/>
              <a:t>17</a:t>
            </a:fld>
            <a:endParaRPr lang="en-US"/>
          </a:p>
        </p:txBody>
      </p:sp>
    </p:spTree>
    <p:extLst>
      <p:ext uri="{BB962C8B-B14F-4D97-AF65-F5344CB8AC3E}">
        <p14:creationId xmlns:p14="http://schemas.microsoft.com/office/powerpoint/2010/main" val="22369368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152400"/>
            <a:ext cx="113792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406400" y="6477001"/>
            <a:ext cx="11379200" cy="244475"/>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sz="1000">
                <a:solidFill>
                  <a:schemeClr val="bg1"/>
                </a:solidFill>
                <a:latin typeface="Tahoma" pitchFamily="34" charset="0"/>
              </a:rPr>
              <a:t>JM Canty, Inc. · Buffalo, New York  ·  Phone: (716) 625-4227  | JM Canty, Ltd. · Dublin, Ireland · Phone: +353 (1) 882-9621</a:t>
            </a:r>
            <a:r>
              <a:rPr lang="en-US" sz="800">
                <a:solidFill>
                  <a:schemeClr val="bg1"/>
                </a:solidFill>
                <a:latin typeface="Tahoma" pitchFamily="34" charset="0"/>
              </a:rPr>
              <a:t>  </a:t>
            </a:r>
          </a:p>
        </p:txBody>
      </p:sp>
      <p:sp>
        <p:nvSpPr>
          <p:cNvPr id="6" name="Rectangle 9"/>
          <p:cNvSpPr>
            <a:spLocks noChangeArrowheads="1"/>
          </p:cNvSpPr>
          <p:nvPr/>
        </p:nvSpPr>
        <p:spPr bwMode="auto">
          <a:xfrm>
            <a:off x="406400" y="152400"/>
            <a:ext cx="11379200" cy="655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a:p>
        </p:txBody>
      </p:sp>
      <p:sp>
        <p:nvSpPr>
          <p:cNvPr id="4098" name="Rectangle 2"/>
          <p:cNvSpPr>
            <a:spLocks noGrp="1" noChangeArrowheads="1"/>
          </p:cNvSpPr>
          <p:nvPr>
            <p:ph type="ctrTitle"/>
          </p:nvPr>
        </p:nvSpPr>
        <p:spPr>
          <a:xfrm>
            <a:off x="914400" y="2130426"/>
            <a:ext cx="10363200" cy="1470025"/>
          </a:xfrm>
        </p:spPr>
        <p:txBody>
          <a:bodyPr/>
          <a:lstStyle>
            <a:lvl1pPr>
              <a:defRPr/>
            </a:lvl1pPr>
          </a:lstStyle>
          <a:p>
            <a:pPr lvl="0"/>
            <a:r>
              <a:rPr lang="en-US" noProof="0"/>
              <a:t>Click to edit Master title style</a:t>
            </a:r>
          </a:p>
        </p:txBody>
      </p:sp>
      <p:sp>
        <p:nvSpPr>
          <p:cNvPr id="4099"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noProof="0"/>
              <a:t>Click to edit Master subtitle style</a:t>
            </a:r>
          </a:p>
        </p:txBody>
      </p:sp>
    </p:spTree>
    <p:extLst>
      <p:ext uri="{BB962C8B-B14F-4D97-AF65-F5344CB8AC3E}">
        <p14:creationId xmlns:p14="http://schemas.microsoft.com/office/powerpoint/2010/main" val="4194572150"/>
      </p:ext>
    </p:extLst>
  </p:cSld>
  <p:clrMapOvr>
    <a:masterClrMapping/>
  </p:clrMapOvr>
  <p:transition spd="med" advTm="10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8478785"/>
      </p:ext>
    </p:extLst>
  </p:cSld>
  <p:clrMapOvr>
    <a:masterClrMapping/>
  </p:clrMapOvr>
  <p:transition advTm="10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295401"/>
            <a:ext cx="2743200" cy="4830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295401"/>
            <a:ext cx="8026400" cy="4830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7814058"/>
      </p:ext>
    </p:extLst>
  </p:cSld>
  <p:clrMapOvr>
    <a:masterClrMapping/>
  </p:clrMapOvr>
  <p:transition advTm="10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3591785"/>
      </p:ext>
    </p:extLst>
  </p:cSld>
  <p:clrMapOvr>
    <a:masterClrMapping/>
  </p:clrMapOvr>
  <p:transition advTm="10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64160692"/>
      </p:ext>
    </p:extLst>
  </p:cSld>
  <p:clrMapOvr>
    <a:masterClrMapping/>
  </p:clrMapOvr>
  <p:transition advTm="10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590801"/>
            <a:ext cx="5384800" cy="3535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590801"/>
            <a:ext cx="5384800" cy="3535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1218372"/>
      </p:ext>
    </p:extLst>
  </p:cSld>
  <p:clrMapOvr>
    <a:masterClrMapping/>
  </p:clrMapOvr>
  <p:transition advTm="10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2383095"/>
      </p:ext>
    </p:extLst>
  </p:cSld>
  <p:clrMapOvr>
    <a:masterClrMapping/>
  </p:clrMapOvr>
  <p:transition advTm="10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39016049"/>
      </p:ext>
    </p:extLst>
  </p:cSld>
  <p:clrMapOvr>
    <a:masterClrMapping/>
  </p:clrMapOvr>
  <p:transition advTm="10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3123481"/>
      </p:ext>
    </p:extLst>
  </p:cSld>
  <p:clrMapOvr>
    <a:masterClrMapping/>
  </p:clrMapOvr>
  <p:transition advTm="10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87291764"/>
      </p:ext>
    </p:extLst>
  </p:cSld>
  <p:clrMapOvr>
    <a:masterClrMapping/>
  </p:clrMapOvr>
  <p:transition advTm="10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66468513"/>
      </p:ext>
    </p:extLst>
  </p:cSld>
  <p:clrMapOvr>
    <a:masterClrMapping/>
  </p:clrMapOvr>
  <p:transition advTm="10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2590801"/>
            <a:ext cx="10972800" cy="353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7" name="Picture 7" descr="canty_title with we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6400" y="152400"/>
            <a:ext cx="113792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ext Box 8"/>
          <p:cNvSpPr txBox="1">
            <a:spLocks noChangeArrowheads="1"/>
          </p:cNvSpPr>
          <p:nvPr/>
        </p:nvSpPr>
        <p:spPr bwMode="auto">
          <a:xfrm>
            <a:off x="406400" y="6477001"/>
            <a:ext cx="11379200" cy="244475"/>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sz="1000">
                <a:solidFill>
                  <a:schemeClr val="bg1"/>
                </a:solidFill>
                <a:latin typeface="Tahoma" pitchFamily="34" charset="0"/>
              </a:rPr>
              <a:t>JM Canty, Inc. · Buffalo, New York  ·  Phone: (716) 625-4227  | JM Canty, Ltd. · Dublin, Ireland · Phone: +353 (1) 882-9621</a:t>
            </a:r>
            <a:r>
              <a:rPr lang="en-US" sz="800">
                <a:solidFill>
                  <a:schemeClr val="bg1"/>
                </a:solidFill>
                <a:latin typeface="Tahoma" pitchFamily="34" charset="0"/>
              </a:rPr>
              <a:t>  </a:t>
            </a:r>
          </a:p>
        </p:txBody>
      </p:sp>
      <p:sp>
        <p:nvSpPr>
          <p:cNvPr id="1029" name="Rectangle 9"/>
          <p:cNvSpPr>
            <a:spLocks noChangeArrowheads="1"/>
          </p:cNvSpPr>
          <p:nvPr/>
        </p:nvSpPr>
        <p:spPr bwMode="auto">
          <a:xfrm>
            <a:off x="406400" y="152400"/>
            <a:ext cx="11379200" cy="655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a:p>
        </p:txBody>
      </p:sp>
      <p:sp>
        <p:nvSpPr>
          <p:cNvPr id="1030" name="Rectangle 10"/>
          <p:cNvSpPr>
            <a:spLocks noGrp="1" noChangeArrowheads="1"/>
          </p:cNvSpPr>
          <p:nvPr>
            <p:ph type="title"/>
          </p:nvPr>
        </p:nvSpPr>
        <p:spPr bwMode="auto">
          <a:xfrm>
            <a:off x="609600" y="12954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advTm="10000">
    <p:fade/>
  </p:transition>
  <p:txStyles>
    <p:titleStyle>
      <a:lvl1pPr algn="ctr" rtl="0" eaLnBrk="1" fontAlgn="base" hangingPunct="1">
        <a:spcBef>
          <a:spcPct val="0"/>
        </a:spcBef>
        <a:spcAft>
          <a:spcPct val="0"/>
        </a:spcAft>
        <a:defRPr sz="3200" u="sng">
          <a:solidFill>
            <a:schemeClr val="tx2"/>
          </a:solidFill>
          <a:latin typeface="+mj-lt"/>
          <a:ea typeface="+mj-ea"/>
          <a:cs typeface="+mj-cs"/>
        </a:defRPr>
      </a:lvl1pPr>
      <a:lvl2pPr algn="ctr" rtl="0" eaLnBrk="1" fontAlgn="base" hangingPunct="1">
        <a:spcBef>
          <a:spcPct val="0"/>
        </a:spcBef>
        <a:spcAft>
          <a:spcPct val="0"/>
        </a:spcAft>
        <a:defRPr sz="3200" u="sng">
          <a:solidFill>
            <a:schemeClr val="tx2"/>
          </a:solidFill>
          <a:latin typeface="Arial" charset="0"/>
          <a:cs typeface="Arial" charset="0"/>
        </a:defRPr>
      </a:lvl2pPr>
      <a:lvl3pPr algn="ctr" rtl="0" eaLnBrk="1" fontAlgn="base" hangingPunct="1">
        <a:spcBef>
          <a:spcPct val="0"/>
        </a:spcBef>
        <a:spcAft>
          <a:spcPct val="0"/>
        </a:spcAft>
        <a:defRPr sz="3200" u="sng">
          <a:solidFill>
            <a:schemeClr val="tx2"/>
          </a:solidFill>
          <a:latin typeface="Arial" charset="0"/>
          <a:cs typeface="Arial" charset="0"/>
        </a:defRPr>
      </a:lvl3pPr>
      <a:lvl4pPr algn="ctr" rtl="0" eaLnBrk="1" fontAlgn="base" hangingPunct="1">
        <a:spcBef>
          <a:spcPct val="0"/>
        </a:spcBef>
        <a:spcAft>
          <a:spcPct val="0"/>
        </a:spcAft>
        <a:defRPr sz="3200" u="sng">
          <a:solidFill>
            <a:schemeClr val="tx2"/>
          </a:solidFill>
          <a:latin typeface="Arial" charset="0"/>
          <a:cs typeface="Arial" charset="0"/>
        </a:defRPr>
      </a:lvl4pPr>
      <a:lvl5pPr algn="ctr" rtl="0" eaLnBrk="1" fontAlgn="base" hangingPunct="1">
        <a:spcBef>
          <a:spcPct val="0"/>
        </a:spcBef>
        <a:spcAft>
          <a:spcPct val="0"/>
        </a:spcAft>
        <a:defRPr sz="3200" u="sng">
          <a:solidFill>
            <a:schemeClr val="tx2"/>
          </a:solidFill>
          <a:latin typeface="Arial" charset="0"/>
          <a:cs typeface="Arial" charset="0"/>
        </a:defRPr>
      </a:lvl5pPr>
      <a:lvl6pPr marL="457200" algn="ctr" rtl="0" eaLnBrk="1" fontAlgn="base" hangingPunct="1">
        <a:spcBef>
          <a:spcPct val="0"/>
        </a:spcBef>
        <a:spcAft>
          <a:spcPct val="0"/>
        </a:spcAft>
        <a:defRPr sz="3200" u="sng">
          <a:solidFill>
            <a:schemeClr val="tx2"/>
          </a:solidFill>
          <a:latin typeface="Arial" charset="0"/>
          <a:cs typeface="Arial" charset="0"/>
        </a:defRPr>
      </a:lvl6pPr>
      <a:lvl7pPr marL="914400" algn="ctr" rtl="0" eaLnBrk="1" fontAlgn="base" hangingPunct="1">
        <a:spcBef>
          <a:spcPct val="0"/>
        </a:spcBef>
        <a:spcAft>
          <a:spcPct val="0"/>
        </a:spcAft>
        <a:defRPr sz="3200" u="sng">
          <a:solidFill>
            <a:schemeClr val="tx2"/>
          </a:solidFill>
          <a:latin typeface="Arial" charset="0"/>
          <a:cs typeface="Arial" charset="0"/>
        </a:defRPr>
      </a:lvl7pPr>
      <a:lvl8pPr marL="1371600" algn="ctr" rtl="0" eaLnBrk="1" fontAlgn="base" hangingPunct="1">
        <a:spcBef>
          <a:spcPct val="0"/>
        </a:spcBef>
        <a:spcAft>
          <a:spcPct val="0"/>
        </a:spcAft>
        <a:defRPr sz="3200" u="sng">
          <a:solidFill>
            <a:schemeClr val="tx2"/>
          </a:solidFill>
          <a:latin typeface="Arial" charset="0"/>
          <a:cs typeface="Arial" charset="0"/>
        </a:defRPr>
      </a:lvl8pPr>
      <a:lvl9pPr marL="1828800" algn="ctr" rtl="0" eaLnBrk="1" fontAlgn="base" hangingPunct="1">
        <a:spcBef>
          <a:spcPct val="0"/>
        </a:spcBef>
        <a:spcAft>
          <a:spcPct val="0"/>
        </a:spcAft>
        <a:defRPr sz="3200" u="sng">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cs typeface="+mn-cs"/>
        </a:defRPr>
      </a:lvl2pPr>
      <a:lvl3pPr marL="1143000" indent="-228600" algn="l" rtl="0" eaLnBrk="1" fontAlgn="base" hangingPunct="1">
        <a:spcBef>
          <a:spcPct val="20000"/>
        </a:spcBef>
        <a:spcAft>
          <a:spcPct val="0"/>
        </a:spcAft>
        <a:buChar char="•"/>
        <a:defRPr>
          <a:solidFill>
            <a:schemeClr val="tx1"/>
          </a:solidFill>
          <a:latin typeface="+mn-lt"/>
          <a:cs typeface="+mn-cs"/>
        </a:defRPr>
      </a:lvl3pPr>
      <a:lvl4pPr marL="1600200" indent="-228600" algn="l" rtl="0" eaLnBrk="1" fontAlgn="base" hangingPunct="1">
        <a:spcBef>
          <a:spcPct val="20000"/>
        </a:spcBef>
        <a:spcAft>
          <a:spcPct val="0"/>
        </a:spcAft>
        <a:buChar char="–"/>
        <a:defRPr>
          <a:solidFill>
            <a:schemeClr val="tx1"/>
          </a:solidFill>
          <a:latin typeface="+mn-lt"/>
          <a:cs typeface="+mn-cs"/>
        </a:defRPr>
      </a:lvl4pPr>
      <a:lvl5pPr marL="2057400" indent="-228600" algn="l" rtl="0" eaLnBrk="1" fontAlgn="base" hangingPunct="1">
        <a:spcBef>
          <a:spcPct val="20000"/>
        </a:spcBef>
        <a:spcAft>
          <a:spcPct val="0"/>
        </a:spcAft>
        <a:buChar char="»"/>
        <a:defRPr>
          <a:solidFill>
            <a:schemeClr val="tx1"/>
          </a:solidFill>
          <a:latin typeface="+mn-lt"/>
          <a:cs typeface="+mn-cs"/>
        </a:defRPr>
      </a:lvl5pPr>
      <a:lvl6pPr marL="2514600" indent="-228600" algn="l" rtl="0" eaLnBrk="1" fontAlgn="base" hangingPunct="1">
        <a:spcBef>
          <a:spcPct val="20000"/>
        </a:spcBef>
        <a:spcAft>
          <a:spcPct val="0"/>
        </a:spcAft>
        <a:buChar char="»"/>
        <a:defRPr>
          <a:solidFill>
            <a:schemeClr val="tx1"/>
          </a:solidFill>
          <a:latin typeface="+mn-lt"/>
          <a:cs typeface="+mn-cs"/>
        </a:defRPr>
      </a:lvl6pPr>
      <a:lvl7pPr marL="2971800" indent="-228600" algn="l" rtl="0" eaLnBrk="1" fontAlgn="base" hangingPunct="1">
        <a:spcBef>
          <a:spcPct val="20000"/>
        </a:spcBef>
        <a:spcAft>
          <a:spcPct val="0"/>
        </a:spcAft>
        <a:buChar char="»"/>
        <a:defRPr>
          <a:solidFill>
            <a:schemeClr val="tx1"/>
          </a:solidFill>
          <a:latin typeface="+mn-lt"/>
          <a:cs typeface="+mn-cs"/>
        </a:defRPr>
      </a:lvl7pPr>
      <a:lvl8pPr marL="3429000" indent="-228600" algn="l" rtl="0" eaLnBrk="1" fontAlgn="base" hangingPunct="1">
        <a:spcBef>
          <a:spcPct val="20000"/>
        </a:spcBef>
        <a:spcAft>
          <a:spcPct val="0"/>
        </a:spcAft>
        <a:buChar char="»"/>
        <a:defRPr>
          <a:solidFill>
            <a:schemeClr val="tx1"/>
          </a:solidFill>
          <a:latin typeface="+mn-lt"/>
          <a:cs typeface="+mn-cs"/>
        </a:defRPr>
      </a:lvl8pPr>
      <a:lvl9pPr marL="3886200" indent="-228600" algn="l" rtl="0" eaLnBrk="1" fontAlgn="base" hangingPunct="1">
        <a:spcBef>
          <a:spcPct val="20000"/>
        </a:spcBef>
        <a:spcAft>
          <a:spcPct val="0"/>
        </a:spcAft>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84EA2-B180-433D-ADC5-04E7AF49382B}"/>
              </a:ext>
            </a:extLst>
          </p:cNvPr>
          <p:cNvSpPr>
            <a:spLocks noGrp="1"/>
          </p:cNvSpPr>
          <p:nvPr>
            <p:ph type="ctrTitle"/>
          </p:nvPr>
        </p:nvSpPr>
        <p:spPr/>
        <p:txBody>
          <a:bodyPr>
            <a:normAutofit/>
          </a:bodyPr>
          <a:lstStyle/>
          <a:p>
            <a:r>
              <a:rPr lang="en-US" dirty="0"/>
              <a:t>Advanced Imaging Technology for </a:t>
            </a:r>
            <a:r>
              <a:rPr lang="en-US" dirty="0" err="1"/>
              <a:t>BioTech</a:t>
            </a:r>
            <a:r>
              <a:rPr lang="en-US" dirty="0"/>
              <a:t> </a:t>
            </a:r>
          </a:p>
        </p:txBody>
      </p:sp>
    </p:spTree>
    <p:extLst>
      <p:ext uri="{BB962C8B-B14F-4D97-AF65-F5344CB8AC3E}">
        <p14:creationId xmlns:p14="http://schemas.microsoft.com/office/powerpoint/2010/main" val="3834094230"/>
      </p:ext>
    </p:extLst>
  </p:cSld>
  <p:clrMapOvr>
    <a:masterClrMapping/>
  </p:clrMapOvr>
  <p:transition spd="med" advTm="10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45696-2793-475A-88DE-72FF0E417144}"/>
              </a:ext>
            </a:extLst>
          </p:cNvPr>
          <p:cNvSpPr>
            <a:spLocks noGrp="1"/>
          </p:cNvSpPr>
          <p:nvPr>
            <p:ph type="title"/>
          </p:nvPr>
        </p:nvSpPr>
        <p:spPr/>
        <p:txBody>
          <a:bodyPr/>
          <a:lstStyle/>
          <a:p>
            <a:pPr algn="ctr"/>
            <a:r>
              <a:rPr lang="en-US" dirty="0"/>
              <a:t>F</a:t>
            </a:r>
            <a:r>
              <a:rPr lang="en-US" sz="2400" dirty="0"/>
              <a:t>USE</a:t>
            </a:r>
            <a:r>
              <a:rPr lang="en-US" dirty="0"/>
              <a:t>V</a:t>
            </a:r>
            <a:r>
              <a:rPr lang="en-US" sz="2400" dirty="0"/>
              <a:t>IEW</a:t>
            </a:r>
            <a:r>
              <a:rPr lang="en-US" dirty="0"/>
              <a:t>CF</a:t>
            </a:r>
            <a:r>
              <a:rPr lang="en-US" baseline="30000" dirty="0"/>
              <a:t>TM</a:t>
            </a:r>
            <a:br>
              <a:rPr lang="en-US" dirty="0"/>
            </a:br>
            <a:r>
              <a:rPr lang="en-US" dirty="0"/>
              <a:t>Condensation-Free Sight Glass</a:t>
            </a:r>
          </a:p>
        </p:txBody>
      </p:sp>
      <p:sp>
        <p:nvSpPr>
          <p:cNvPr id="3" name="Content Placeholder 2">
            <a:extLst>
              <a:ext uri="{FF2B5EF4-FFF2-40B4-BE49-F238E27FC236}">
                <a16:creationId xmlns:a16="http://schemas.microsoft.com/office/drawing/2014/main" id="{E1DF6A68-EDDB-44CD-B56E-6CF13FFACE19}"/>
              </a:ext>
            </a:extLst>
          </p:cNvPr>
          <p:cNvSpPr>
            <a:spLocks noGrp="1"/>
          </p:cNvSpPr>
          <p:nvPr>
            <p:ph idx="1"/>
          </p:nvPr>
        </p:nvSpPr>
        <p:spPr/>
        <p:txBody>
          <a:bodyPr/>
          <a:lstStyle/>
          <a:p>
            <a:r>
              <a:rPr lang="en-US" dirty="0"/>
              <a:t>Bioreactors and fermenters are known to be difficult to see inside if not impossible</a:t>
            </a:r>
          </a:p>
          <a:p>
            <a:r>
              <a:rPr lang="en-US" dirty="0"/>
              <a:t>The issue is the heat of the process generates steam in the head space. </a:t>
            </a:r>
          </a:p>
          <a:p>
            <a:r>
              <a:rPr lang="en-US" dirty="0"/>
              <a:t>Canty’s unique heated fused sight glass has overcome this problem by heating and controlling the temperature of the fused glass to closely match the process temperature thereby avoiding condensation which would make the sight glass useless. </a:t>
            </a:r>
          </a:p>
        </p:txBody>
      </p:sp>
      <p:pic>
        <p:nvPicPr>
          <p:cNvPr id="3074" name="Picture 2" descr="N:\115\TA11500-1030\CSD Graphics\TA11500-1030.4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4050" b="34861"/>
          <a:stretch/>
        </p:blipFill>
        <p:spPr bwMode="auto">
          <a:xfrm>
            <a:off x="812883" y="4729724"/>
            <a:ext cx="4981926" cy="15488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9CE3A60-C6EB-4B65-9BA1-6289C20549D4}"/>
              </a:ext>
            </a:extLst>
          </p:cNvPr>
          <p:cNvPicPr>
            <a:picLocks noChangeAspect="1"/>
          </p:cNvPicPr>
          <p:nvPr/>
        </p:nvPicPr>
        <p:blipFill rotWithShape="1">
          <a:blip r:embed="rId3"/>
          <a:srcRect l="67203" t="61003" r="14783" b="16696"/>
          <a:stretch/>
        </p:blipFill>
        <p:spPr>
          <a:xfrm>
            <a:off x="7472230" y="4144973"/>
            <a:ext cx="2641588" cy="1981191"/>
          </a:xfrm>
          <a:prstGeom prst="rect">
            <a:avLst/>
          </a:prstGeom>
        </p:spPr>
      </p:pic>
    </p:spTree>
    <p:extLst>
      <p:ext uri="{BB962C8B-B14F-4D97-AF65-F5344CB8AC3E}">
        <p14:creationId xmlns:p14="http://schemas.microsoft.com/office/powerpoint/2010/main" val="1739874517"/>
      </p:ext>
    </p:extLst>
  </p:cSld>
  <p:clrMapOvr>
    <a:masterClrMapping/>
  </p:clrMapOvr>
  <p:transition advTm="10000">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2D529-8070-4FAC-9EFB-9AFC3B52B620}"/>
              </a:ext>
            </a:extLst>
          </p:cNvPr>
          <p:cNvSpPr>
            <a:spLocks noGrp="1"/>
          </p:cNvSpPr>
          <p:nvPr>
            <p:ph type="ctrTitle"/>
          </p:nvPr>
        </p:nvSpPr>
        <p:spPr>
          <a:xfrm>
            <a:off x="771525" y="1320801"/>
            <a:ext cx="10363200" cy="869949"/>
          </a:xfrm>
        </p:spPr>
        <p:txBody>
          <a:bodyPr/>
          <a:lstStyle/>
          <a:p>
            <a:r>
              <a:rPr lang="en-US" dirty="0"/>
              <a:t>S.U.BIOCAM™ Sanitary Process Camera</a:t>
            </a:r>
          </a:p>
        </p:txBody>
      </p:sp>
      <p:pic>
        <p:nvPicPr>
          <p:cNvPr id="1026" name="Picture 2" descr="http://www.jmcanty.com/wp-content/uploads/2017/07/SUBioca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2321364"/>
            <a:ext cx="4048125" cy="39523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3885" y="2197082"/>
            <a:ext cx="6096000" cy="4062651"/>
          </a:xfrm>
          <a:prstGeom prst="rect">
            <a:avLst/>
          </a:prstGeom>
        </p:spPr>
        <p:txBody>
          <a:bodyPr>
            <a:spAutoFit/>
          </a:bodyPr>
          <a:lstStyle/>
          <a:p>
            <a:pPr marL="285750" indent="-285750">
              <a:buFont typeface="Arial" panose="020B0604020202020204" pitchFamily="34" charset="0"/>
              <a:buChar char="•"/>
            </a:pPr>
            <a:r>
              <a:rPr lang="en-US" sz="2400" dirty="0"/>
              <a:t>Ideal for Single Use Applications</a:t>
            </a:r>
          </a:p>
          <a:p>
            <a:pPr marL="285750" indent="-285750">
              <a:buFont typeface="Arial" panose="020B0604020202020204" pitchFamily="34" charset="0"/>
              <a:buChar char="•"/>
            </a:pPr>
            <a:r>
              <a:rPr lang="en-US" sz="2400" dirty="0"/>
              <a:t>Disposable Single Use Fittings</a:t>
            </a:r>
          </a:p>
          <a:p>
            <a:pPr marL="285750" indent="-285750">
              <a:buFont typeface="Arial" panose="020B0604020202020204" pitchFamily="34" charset="0"/>
              <a:buChar char="•"/>
            </a:pPr>
            <a:r>
              <a:rPr lang="en-US" sz="2400" dirty="0"/>
              <a:t>Clear image at all times</a:t>
            </a:r>
          </a:p>
          <a:p>
            <a:pPr marL="742950" lvl="1" indent="-285750">
              <a:buFont typeface="Arial" panose="020B0604020202020204" pitchFamily="34" charset="0"/>
              <a:buChar char="•"/>
            </a:pPr>
            <a:r>
              <a:rPr lang="en-US" sz="2400" dirty="0"/>
              <a:t>Internal heater prevents condensation</a:t>
            </a:r>
          </a:p>
          <a:p>
            <a:pPr marL="285750" indent="-285750">
              <a:buFont typeface="Arial" panose="020B0604020202020204" pitchFamily="34" charset="0"/>
              <a:buChar char="•"/>
            </a:pPr>
            <a:r>
              <a:rPr lang="en-US" sz="2400" dirty="0"/>
              <a:t>Light-weight camera and light </a:t>
            </a:r>
          </a:p>
          <a:p>
            <a:pPr marL="285750" indent="-285750">
              <a:buFont typeface="Arial" panose="020B0604020202020204" pitchFamily="34" charset="0"/>
              <a:buChar char="•"/>
            </a:pPr>
            <a:r>
              <a:rPr lang="en-US" sz="2400" dirty="0"/>
              <a:t>LED lighting</a:t>
            </a:r>
          </a:p>
          <a:p>
            <a:pPr marL="742950" lvl="1" indent="-285750">
              <a:buFont typeface="Arial" panose="020B0604020202020204" pitchFamily="34" charset="0"/>
              <a:buChar char="•"/>
            </a:pPr>
            <a:r>
              <a:rPr lang="en-US" sz="2400" dirty="0"/>
              <a:t>Built-in strobe</a:t>
            </a:r>
          </a:p>
          <a:p>
            <a:pPr marL="742950" lvl="1" indent="-285750">
              <a:buFont typeface="Arial" panose="020B0604020202020204" pitchFamily="34" charset="0"/>
              <a:buChar char="•"/>
            </a:pPr>
            <a:r>
              <a:rPr lang="en-US" sz="2400" dirty="0"/>
              <a:t>Does not obstruct photosensitive processes</a:t>
            </a:r>
          </a:p>
          <a:p>
            <a:pPr marL="285750" indent="-285750">
              <a:buFont typeface="Arial" panose="020B0604020202020204" pitchFamily="34" charset="0"/>
              <a:buChar char="•"/>
            </a:pPr>
            <a:r>
              <a:rPr lang="en-US" sz="2400" dirty="0"/>
              <a:t>Ethernet camera technology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873203562"/>
      </p:ext>
    </p:extLst>
  </p:cSld>
  <p:clrMapOvr>
    <a:masterClrMapping/>
  </p:clrMapOvr>
  <p:transition spd="med" advTm="10000">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S.U.BIOCAM™ Single Use Fitting</a:t>
            </a:r>
          </a:p>
        </p:txBody>
      </p:sp>
      <p:sp>
        <p:nvSpPr>
          <p:cNvPr id="3" name="Content Placeholder 2"/>
          <p:cNvSpPr>
            <a:spLocks noGrp="1"/>
          </p:cNvSpPr>
          <p:nvPr>
            <p:ph idx="1"/>
          </p:nvPr>
        </p:nvSpPr>
        <p:spPr>
          <a:xfrm>
            <a:off x="7087289" y="2438400"/>
            <a:ext cx="4724400" cy="3535363"/>
          </a:xfrm>
        </p:spPr>
        <p:txBody>
          <a:bodyPr/>
          <a:lstStyle/>
          <a:p>
            <a:r>
              <a:rPr lang="en-US" dirty="0"/>
              <a:t>Protects Camera &amp; Light from Process</a:t>
            </a:r>
          </a:p>
          <a:p>
            <a:r>
              <a:rPr lang="en-US" dirty="0"/>
              <a:t>Disposable </a:t>
            </a:r>
          </a:p>
          <a:p>
            <a:r>
              <a:rPr lang="en-US" dirty="0"/>
              <a:t>1.5” Tri-Clamps</a:t>
            </a:r>
          </a:p>
          <a:p>
            <a:pPr lvl="1"/>
            <a:r>
              <a:rPr lang="en-US" dirty="0"/>
              <a:t> Bag attachment</a:t>
            </a:r>
          </a:p>
          <a:p>
            <a:pPr lvl="1"/>
            <a:r>
              <a:rPr lang="en-US" dirty="0"/>
              <a:t>Camera/Light attachment</a:t>
            </a:r>
          </a:p>
          <a:p>
            <a:r>
              <a:rPr lang="en-US" dirty="0"/>
              <a:t>Single Use Fitting Material Options:</a:t>
            </a:r>
          </a:p>
          <a:p>
            <a:pPr lvl="1"/>
            <a:r>
              <a:rPr lang="en-US" dirty="0"/>
              <a:t>Generic Polycarbonate</a:t>
            </a:r>
          </a:p>
          <a:p>
            <a:pPr lvl="1"/>
            <a:r>
              <a:rPr lang="en-US" dirty="0" err="1"/>
              <a:t>Makrolon</a:t>
            </a:r>
            <a:r>
              <a:rPr lang="en-US" dirty="0"/>
              <a:t> 2458</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217" y="2438400"/>
            <a:ext cx="6330455" cy="3389656"/>
          </a:xfrm>
          <a:prstGeom prst="rect">
            <a:avLst/>
          </a:prstGeom>
        </p:spPr>
      </p:pic>
    </p:spTree>
    <p:extLst>
      <p:ext uri="{BB962C8B-B14F-4D97-AF65-F5344CB8AC3E}">
        <p14:creationId xmlns:p14="http://schemas.microsoft.com/office/powerpoint/2010/main" val="1270279311"/>
      </p:ext>
    </p:extLst>
  </p:cSld>
  <p:clrMapOvr>
    <a:masterClrMapping/>
  </p:clrMapOvr>
  <p:transition advTm="10000">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S.U.BIOCAM</a:t>
            </a:r>
            <a:r>
              <a:rPr lang="en-US" baseline="30000" dirty="0"/>
              <a:t>TM</a:t>
            </a:r>
            <a:r>
              <a:rPr lang="en-US" dirty="0"/>
              <a:t> Installation</a:t>
            </a:r>
            <a:endParaRPr lang="en-US" baseline="30000" dirty="0"/>
          </a:p>
        </p:txBody>
      </p:sp>
      <p:sp>
        <p:nvSpPr>
          <p:cNvPr id="3" name="Content Placeholder 2"/>
          <p:cNvSpPr>
            <a:spLocks noGrp="1"/>
          </p:cNvSpPr>
          <p:nvPr>
            <p:ph idx="1"/>
          </p:nvPr>
        </p:nvSpPr>
        <p:spPr>
          <a:xfrm>
            <a:off x="609600" y="2590801"/>
            <a:ext cx="5643966" cy="3535363"/>
          </a:xfrm>
        </p:spPr>
        <p:txBody>
          <a:bodyPr/>
          <a:lstStyle/>
          <a:p>
            <a:r>
              <a:rPr lang="en-US" sz="2200" dirty="0"/>
              <a:t>Light-weight, Nickel Plated Aluminum Camera &amp; Light on two 1.5” Tri-Clamp Nozzles</a:t>
            </a:r>
          </a:p>
          <a:p>
            <a:r>
              <a:rPr lang="en-US" sz="2200" dirty="0"/>
              <a:t>2 Single Use Fittings</a:t>
            </a:r>
          </a:p>
          <a:p>
            <a:r>
              <a:rPr lang="en-US" sz="2200" dirty="0"/>
              <a:t>Heaters inside light and camera to keep Single Use Fitting condensation free</a:t>
            </a:r>
          </a:p>
          <a:p>
            <a:r>
              <a:rPr lang="en-US" sz="2200" dirty="0"/>
              <a:t>Rotational mount to allow for accommodation with bag</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0576" y="2438400"/>
            <a:ext cx="5251565" cy="3575358"/>
          </a:xfrm>
          <a:prstGeom prst="rect">
            <a:avLst/>
          </a:prstGeom>
        </p:spPr>
      </p:pic>
    </p:spTree>
    <p:extLst>
      <p:ext uri="{BB962C8B-B14F-4D97-AF65-F5344CB8AC3E}">
        <p14:creationId xmlns:p14="http://schemas.microsoft.com/office/powerpoint/2010/main" val="3396878338"/>
      </p:ext>
    </p:extLst>
  </p:cSld>
  <p:clrMapOvr>
    <a:masterClrMapping/>
  </p:clrMapOvr>
  <p:transition advTm="1000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2D529-8070-4FAC-9EFB-9AFC3B52B620}"/>
              </a:ext>
            </a:extLst>
          </p:cNvPr>
          <p:cNvSpPr>
            <a:spLocks noGrp="1"/>
          </p:cNvSpPr>
          <p:nvPr>
            <p:ph type="ctrTitle"/>
          </p:nvPr>
        </p:nvSpPr>
        <p:spPr>
          <a:xfrm>
            <a:off x="771525" y="1320801"/>
            <a:ext cx="10363200" cy="869949"/>
          </a:xfrm>
        </p:spPr>
        <p:txBody>
          <a:bodyPr/>
          <a:lstStyle/>
          <a:p>
            <a:r>
              <a:rPr lang="en-US" dirty="0"/>
              <a:t>S.U.EXTERNAL BIOCAM™ Sanitary Process Camera</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7324724" y="2173464"/>
            <a:ext cx="3810001" cy="4248150"/>
          </a:xfrm>
          <a:prstGeom prst="rect">
            <a:avLst/>
          </a:prstGeom>
        </p:spPr>
      </p:pic>
      <p:sp>
        <p:nvSpPr>
          <p:cNvPr id="3" name="Rectangle 2"/>
          <p:cNvSpPr/>
          <p:nvPr/>
        </p:nvSpPr>
        <p:spPr>
          <a:xfrm>
            <a:off x="1252151" y="2715922"/>
            <a:ext cx="5404022" cy="2554545"/>
          </a:xfrm>
          <a:prstGeom prst="rect">
            <a:avLst/>
          </a:prstGeom>
        </p:spPr>
        <p:txBody>
          <a:bodyPr wrap="square">
            <a:spAutoFit/>
          </a:bodyPr>
          <a:lstStyle/>
          <a:p>
            <a:pPr marL="228600" indent="-228600">
              <a:buAutoNum type="arabicPeriod"/>
            </a:pPr>
            <a:r>
              <a:rPr lang="en-US" sz="1600" dirty="0">
                <a:solidFill>
                  <a:srgbClr val="535353"/>
                </a:solidFill>
                <a:latin typeface="Open Sans"/>
              </a:rPr>
              <a:t>Connect instrumentation to a single use bag which is reusable and avoid contamination.   </a:t>
            </a:r>
          </a:p>
          <a:p>
            <a:pPr marL="228600" indent="-228600">
              <a:buAutoNum type="arabicPeriod"/>
            </a:pPr>
            <a:r>
              <a:rPr lang="en-US" sz="1600" dirty="0">
                <a:solidFill>
                  <a:srgbClr val="535353"/>
                </a:solidFill>
                <a:latin typeface="Open Sans"/>
              </a:rPr>
              <a:t>Able to electronically inspect and illuminate the contents of the single use process without being distorted through the bag. </a:t>
            </a:r>
          </a:p>
          <a:p>
            <a:pPr marL="228600" indent="-228600">
              <a:buAutoNum type="arabicPeriod"/>
            </a:pPr>
            <a:r>
              <a:rPr lang="en-US" sz="1600" dirty="0">
                <a:solidFill>
                  <a:srgbClr val="535353"/>
                </a:solidFill>
                <a:latin typeface="Open Sans"/>
              </a:rPr>
              <a:t>Easily able to attach and detach a camera and light without being contaminated as removing the instrument.</a:t>
            </a:r>
          </a:p>
          <a:p>
            <a:pPr marL="228600" indent="-228600">
              <a:buAutoNum type="arabicPeriod"/>
            </a:pPr>
            <a:r>
              <a:rPr lang="en-US" sz="1600" dirty="0">
                <a:solidFill>
                  <a:srgbClr val="535353"/>
                </a:solidFill>
                <a:latin typeface="Open Sans"/>
              </a:rPr>
              <a:t>Having a power supply for both camera and light together which supports the camera and light.</a:t>
            </a:r>
          </a:p>
        </p:txBody>
      </p:sp>
    </p:spTree>
    <p:extLst>
      <p:ext uri="{BB962C8B-B14F-4D97-AF65-F5344CB8AC3E}">
        <p14:creationId xmlns:p14="http://schemas.microsoft.com/office/powerpoint/2010/main" val="2909911404"/>
      </p:ext>
    </p:extLst>
  </p:cSld>
  <p:clrMapOvr>
    <a:masterClrMapping/>
  </p:clrMapOvr>
  <p:transition spd="med" advTm="10000">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59244"/>
            <a:ext cx="6862119" cy="403654"/>
          </a:xfrm>
        </p:spPr>
        <p:txBody>
          <a:bodyPr/>
          <a:lstStyle/>
          <a:p>
            <a:r>
              <a:rPr lang="en-US"/>
              <a:t>Automated Bubble </a:t>
            </a:r>
            <a:r>
              <a:rPr lang="en-US" dirty="0"/>
              <a:t>Trap/ Filter </a:t>
            </a:r>
          </a:p>
        </p:txBody>
      </p:sp>
      <p:pic>
        <p:nvPicPr>
          <p:cNvPr id="4" name="Content Placeholder 3"/>
          <p:cNvPicPr>
            <a:picLocks noGrp="1"/>
          </p:cNvPicPr>
          <p:nvPr>
            <p:ph idx="1"/>
          </p:nvPr>
        </p:nvPicPr>
        <p:blipFill>
          <a:blip r:embed="rId2"/>
          <a:stretch>
            <a:fillRect/>
          </a:stretch>
        </p:blipFill>
        <p:spPr>
          <a:xfrm>
            <a:off x="8246076" y="1359244"/>
            <a:ext cx="3410465" cy="5058032"/>
          </a:xfrm>
          <a:prstGeom prst="rect">
            <a:avLst/>
          </a:prstGeom>
        </p:spPr>
      </p:pic>
      <p:sp>
        <p:nvSpPr>
          <p:cNvPr id="6" name="Rectangle 5"/>
          <p:cNvSpPr/>
          <p:nvPr/>
        </p:nvSpPr>
        <p:spPr>
          <a:xfrm>
            <a:off x="992659" y="2275344"/>
            <a:ext cx="6096000" cy="3754874"/>
          </a:xfrm>
          <a:prstGeom prst="rect">
            <a:avLst/>
          </a:prstGeom>
        </p:spPr>
        <p:txBody>
          <a:bodyPr>
            <a:spAutoFit/>
          </a:bodyPr>
          <a:lstStyle/>
          <a:p>
            <a:pPr marL="342900" indent="-342900">
              <a:buAutoNum type="arabicPeriod"/>
            </a:pPr>
            <a:r>
              <a:rPr lang="en-US" sz="1400" dirty="0"/>
              <a:t>Bubble trap or outgassing unit with a filter to reduce the overall volume of two individual devices. </a:t>
            </a:r>
          </a:p>
          <a:p>
            <a:pPr marL="342900" indent="-342900">
              <a:buAutoNum type="arabicPeriod"/>
            </a:pPr>
            <a:r>
              <a:rPr lang="en-US" sz="1400" dirty="0"/>
              <a:t>Increase in product yield through a combination of reduced volume and less additional fluid in a single vessel using imaging control systems.</a:t>
            </a:r>
          </a:p>
          <a:p>
            <a:pPr marL="342900" indent="-342900">
              <a:buAutoNum type="arabicPeriod"/>
            </a:pPr>
            <a:r>
              <a:rPr lang="en-US" sz="1400" dirty="0"/>
              <a:t>Able to be CIP and SIP.  </a:t>
            </a:r>
          </a:p>
          <a:p>
            <a:pPr marL="342900" indent="-342900">
              <a:buAutoNum type="arabicPeriod"/>
            </a:pPr>
            <a:r>
              <a:rPr lang="en-US" sz="1400" dirty="0"/>
              <a:t>Imaging base level control and tapered section which allows enough reaction time for control of the off gassing and maintaining of liquid level over the filter element section. </a:t>
            </a:r>
          </a:p>
          <a:p>
            <a:pPr marL="342900" indent="-342900">
              <a:buAutoNum type="arabicPeriod"/>
            </a:pPr>
            <a:r>
              <a:rPr lang="en-US" sz="1400" dirty="0"/>
              <a:t>Level device incorporated into this unique combination which detects the difference between liquid and foam allowing for artificial intelligence to determine the proper course of action to optimize production. </a:t>
            </a:r>
          </a:p>
          <a:p>
            <a:pPr marL="342900" indent="-342900">
              <a:buAutoNum type="arabicPeriod"/>
            </a:pPr>
            <a:r>
              <a:rPr lang="en-US" sz="1400" dirty="0"/>
              <a:t>A rapidly responding gas release device at the top of the bubble trap – filter system that allows for opening and inspection in sensitive applications or other sensitive applications. Where build up or contamination could cause problems. </a:t>
            </a:r>
          </a:p>
        </p:txBody>
      </p:sp>
    </p:spTree>
    <p:extLst>
      <p:ext uri="{BB962C8B-B14F-4D97-AF65-F5344CB8AC3E}">
        <p14:creationId xmlns:p14="http://schemas.microsoft.com/office/powerpoint/2010/main" val="2089341858"/>
      </p:ext>
    </p:extLst>
  </p:cSld>
  <p:clrMapOvr>
    <a:masterClrMapping/>
  </p:clrMapOvr>
  <p:transition advTm="10000">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E6B25-9292-451E-B5F9-F92BF97A89EA}"/>
              </a:ext>
            </a:extLst>
          </p:cNvPr>
          <p:cNvSpPr>
            <a:spLocks noGrp="1"/>
          </p:cNvSpPr>
          <p:nvPr>
            <p:ph type="title"/>
          </p:nvPr>
        </p:nvSpPr>
        <p:spPr/>
        <p:txBody>
          <a:bodyPr/>
          <a:lstStyle/>
          <a:p>
            <a:pPr algn="ctr"/>
            <a:r>
              <a:rPr lang="en-US" dirty="0"/>
              <a:t>Canty Vision Software</a:t>
            </a:r>
          </a:p>
        </p:txBody>
      </p:sp>
      <p:sp>
        <p:nvSpPr>
          <p:cNvPr id="3" name="Content Placeholder 2">
            <a:extLst>
              <a:ext uri="{FF2B5EF4-FFF2-40B4-BE49-F238E27FC236}">
                <a16:creationId xmlns:a16="http://schemas.microsoft.com/office/drawing/2014/main" id="{BADEB963-DFA9-4FD6-A26D-C5B0DB55F97E}"/>
              </a:ext>
            </a:extLst>
          </p:cNvPr>
          <p:cNvSpPr>
            <a:spLocks noGrp="1"/>
          </p:cNvSpPr>
          <p:nvPr>
            <p:ph idx="1"/>
          </p:nvPr>
        </p:nvSpPr>
        <p:spPr>
          <a:xfrm>
            <a:off x="609600" y="2341244"/>
            <a:ext cx="3670570" cy="3789755"/>
          </a:xfrm>
        </p:spPr>
        <p:txBody>
          <a:bodyPr/>
          <a:lstStyle/>
          <a:p>
            <a:r>
              <a:rPr lang="en-US" dirty="0"/>
              <a:t>VCM -  VISION CONTROL MODULE</a:t>
            </a:r>
          </a:p>
          <a:p>
            <a:r>
              <a:rPr lang="en-US" dirty="0"/>
              <a:t>6 x Gigabyte Ethernet </a:t>
            </a:r>
            <a:r>
              <a:rPr lang="en-US" dirty="0" err="1"/>
              <a:t>BioCam</a:t>
            </a:r>
            <a:r>
              <a:rPr lang="en-US" dirty="0"/>
              <a:t> inputs </a:t>
            </a:r>
          </a:p>
          <a:p>
            <a:r>
              <a:rPr lang="en-US" dirty="0"/>
              <a:t>8 x 4-20 ma outputs</a:t>
            </a:r>
          </a:p>
          <a:p>
            <a:r>
              <a:rPr lang="en-US" dirty="0"/>
              <a:t>OPC interface</a:t>
            </a:r>
          </a:p>
          <a:p>
            <a:r>
              <a:rPr lang="en-US" dirty="0"/>
              <a:t>Modbus interface</a:t>
            </a:r>
          </a:p>
          <a:p>
            <a:r>
              <a:rPr lang="en-US" dirty="0"/>
              <a:t>Remote support via user provided internet connection, </a:t>
            </a:r>
            <a:r>
              <a:rPr lang="en-US" dirty="0" err="1"/>
              <a:t>wifi</a:t>
            </a:r>
            <a:r>
              <a:rPr lang="en-US" dirty="0"/>
              <a:t> or hotspot</a:t>
            </a:r>
          </a:p>
          <a:p>
            <a:r>
              <a:rPr lang="en-US" dirty="0"/>
              <a:t>Solid state industrial processor. </a:t>
            </a:r>
          </a:p>
          <a:p>
            <a:endParaRPr lang="en-US" dirty="0"/>
          </a:p>
          <a:p>
            <a:endParaRPr lang="en-US" dirty="0"/>
          </a:p>
        </p:txBody>
      </p:sp>
      <p:pic>
        <p:nvPicPr>
          <p:cNvPr id="5122" name="Picture 2" descr="L:\Data Sheets\Photos\VCM\Software Images_VCM\IMG_16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609327" y="2696317"/>
            <a:ext cx="4106148" cy="3079611"/>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L:\Data Sheets\Photos\VCM\Software Images_VCM\Datacommunication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9054" y="3109639"/>
            <a:ext cx="2638500" cy="2252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765062"/>
      </p:ext>
    </p:extLst>
  </p:cSld>
  <p:clrMapOvr>
    <a:masterClrMapping/>
  </p:clrMapOvr>
  <p:transition advTm="10000">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for control of foam levels = CANTY</a:t>
            </a:r>
          </a:p>
        </p:txBody>
      </p:sp>
      <p:sp>
        <p:nvSpPr>
          <p:cNvPr id="3" name="Content Placeholder 2"/>
          <p:cNvSpPr>
            <a:spLocks noGrp="1"/>
          </p:cNvSpPr>
          <p:nvPr>
            <p:ph idx="1"/>
          </p:nvPr>
        </p:nvSpPr>
        <p:spPr/>
        <p:txBody>
          <a:bodyPr/>
          <a:lstStyle/>
          <a:p>
            <a:r>
              <a:rPr lang="en-US" sz="2800" dirty="0"/>
              <a:t>Automatic control of anti-foam for optimal and repeatable runs</a:t>
            </a:r>
          </a:p>
          <a:p>
            <a:r>
              <a:rPr lang="en-US" sz="2800" dirty="0"/>
              <a:t>Increased number of batches</a:t>
            </a:r>
          </a:p>
          <a:p>
            <a:r>
              <a:rPr lang="en-US" sz="2800" dirty="0"/>
              <a:t>Decreasing the amount of anti-foam</a:t>
            </a:r>
          </a:p>
          <a:p>
            <a:pPr lvl="1"/>
            <a:r>
              <a:rPr lang="en-US" sz="2800" dirty="0"/>
              <a:t>Increases cell growth</a:t>
            </a:r>
          </a:p>
          <a:p>
            <a:pPr lvl="1"/>
            <a:r>
              <a:rPr lang="en-US" sz="2800" dirty="0"/>
              <a:t>Decreases purification costs downstream</a:t>
            </a:r>
          </a:p>
          <a:p>
            <a:r>
              <a:rPr lang="en-US" sz="2800" b="1" dirty="0"/>
              <a:t>Great Business Decision!!</a:t>
            </a:r>
          </a:p>
        </p:txBody>
      </p:sp>
    </p:spTree>
    <p:extLst>
      <p:ext uri="{BB962C8B-B14F-4D97-AF65-F5344CB8AC3E}">
        <p14:creationId xmlns:p14="http://schemas.microsoft.com/office/powerpoint/2010/main" val="3626262444"/>
      </p:ext>
    </p:extLst>
  </p:cSld>
  <p:clrMapOvr>
    <a:masterClrMapping/>
  </p:clrMapOvr>
  <p:transition advTm="1000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B8E1D-802C-4F37-A374-4090372BC304}"/>
              </a:ext>
            </a:extLst>
          </p:cNvPr>
          <p:cNvSpPr>
            <a:spLocks noGrp="1"/>
          </p:cNvSpPr>
          <p:nvPr>
            <p:ph type="title"/>
          </p:nvPr>
        </p:nvSpPr>
        <p:spPr>
          <a:xfrm>
            <a:off x="580417" y="1266218"/>
            <a:ext cx="10972800" cy="1143000"/>
          </a:xfrm>
        </p:spPr>
        <p:txBody>
          <a:bodyPr/>
          <a:lstStyle/>
          <a:p>
            <a:pPr algn="ctr"/>
            <a:r>
              <a:rPr lang="en-US" dirty="0"/>
              <a:t>Foam Control Level</a:t>
            </a:r>
            <a:br>
              <a:rPr lang="en-US" dirty="0"/>
            </a:br>
            <a:r>
              <a:rPr lang="en-US" dirty="0"/>
              <a:t>Imaging Based Control</a:t>
            </a:r>
          </a:p>
        </p:txBody>
      </p:sp>
      <p:sp>
        <p:nvSpPr>
          <p:cNvPr id="3" name="Content Placeholder 2">
            <a:extLst>
              <a:ext uri="{FF2B5EF4-FFF2-40B4-BE49-F238E27FC236}">
                <a16:creationId xmlns:a16="http://schemas.microsoft.com/office/drawing/2014/main" id="{7C6430B5-877D-4A6F-BDE7-6A1BC29A8A82}"/>
              </a:ext>
            </a:extLst>
          </p:cNvPr>
          <p:cNvSpPr>
            <a:spLocks noGrp="1"/>
          </p:cNvSpPr>
          <p:nvPr>
            <p:ph idx="1"/>
          </p:nvPr>
        </p:nvSpPr>
        <p:spPr>
          <a:xfrm>
            <a:off x="609601" y="2590801"/>
            <a:ext cx="2636498" cy="3535363"/>
          </a:xfrm>
        </p:spPr>
        <p:txBody>
          <a:bodyPr/>
          <a:lstStyle/>
          <a:p>
            <a:r>
              <a:rPr lang="en-US" dirty="0"/>
              <a:t>Application Overview</a:t>
            </a:r>
          </a:p>
          <a:p>
            <a:r>
              <a:rPr lang="en-US" dirty="0"/>
              <a:t>B</a:t>
            </a:r>
            <a:r>
              <a:rPr lang="en-US" sz="1400" dirty="0"/>
              <a:t>IO</a:t>
            </a:r>
            <a:r>
              <a:rPr lang="en-US" dirty="0"/>
              <a:t>C</a:t>
            </a:r>
            <a:r>
              <a:rPr lang="en-US" sz="1400" dirty="0"/>
              <a:t>AM</a:t>
            </a:r>
            <a:r>
              <a:rPr lang="en-US" baseline="30000" dirty="0"/>
              <a:t>TM</a:t>
            </a:r>
          </a:p>
          <a:p>
            <a:r>
              <a:rPr lang="en-US" dirty="0"/>
              <a:t>S.U.B</a:t>
            </a:r>
            <a:r>
              <a:rPr lang="en-US" sz="1400" dirty="0"/>
              <a:t>IO</a:t>
            </a:r>
            <a:r>
              <a:rPr lang="en-US" dirty="0"/>
              <a:t>C</a:t>
            </a:r>
            <a:r>
              <a:rPr lang="en-US" sz="1400" dirty="0"/>
              <a:t>AM</a:t>
            </a:r>
            <a:r>
              <a:rPr lang="en-US" baseline="30000" dirty="0"/>
              <a:t>TM</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9240" y="2587557"/>
            <a:ext cx="4091274" cy="3054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6098" y="2579754"/>
            <a:ext cx="4099080" cy="3070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6405931"/>
      </p:ext>
    </p:extLst>
  </p:cSld>
  <p:clrMapOvr>
    <a:masterClrMapping/>
  </p:clrMapOvr>
  <p:transition advTm="1000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9C688-A574-4C46-8606-772326047414}"/>
              </a:ext>
            </a:extLst>
          </p:cNvPr>
          <p:cNvSpPr>
            <a:spLocks noGrp="1"/>
          </p:cNvSpPr>
          <p:nvPr>
            <p:ph type="title"/>
          </p:nvPr>
        </p:nvSpPr>
        <p:spPr/>
        <p:txBody>
          <a:bodyPr/>
          <a:lstStyle/>
          <a:p>
            <a:pPr algn="ctr"/>
            <a:r>
              <a:rPr lang="en-US" sz="3600" dirty="0"/>
              <a:t> Why control foam levels?</a:t>
            </a:r>
          </a:p>
        </p:txBody>
      </p:sp>
      <p:sp>
        <p:nvSpPr>
          <p:cNvPr id="3" name="Content Placeholder 2">
            <a:extLst>
              <a:ext uri="{FF2B5EF4-FFF2-40B4-BE49-F238E27FC236}">
                <a16:creationId xmlns:a16="http://schemas.microsoft.com/office/drawing/2014/main" id="{F36ACBE9-52FA-46EC-AA1E-AC2915D38434}"/>
              </a:ext>
            </a:extLst>
          </p:cNvPr>
          <p:cNvSpPr>
            <a:spLocks noGrp="1"/>
          </p:cNvSpPr>
          <p:nvPr>
            <p:ph idx="1"/>
          </p:nvPr>
        </p:nvSpPr>
        <p:spPr>
          <a:xfrm>
            <a:off x="609600" y="2590801"/>
            <a:ext cx="10972800" cy="3801373"/>
          </a:xfrm>
        </p:spPr>
        <p:txBody>
          <a:bodyPr>
            <a:normAutofit/>
          </a:bodyPr>
          <a:lstStyle/>
          <a:p>
            <a:r>
              <a:rPr lang="en-US" sz="3600" dirty="0"/>
              <a:t>Prevents lost batches </a:t>
            </a:r>
          </a:p>
          <a:p>
            <a:r>
              <a:rPr lang="en-US" sz="3600" dirty="0"/>
              <a:t>Limit over dispense of foam which reduces fermentation yield</a:t>
            </a:r>
          </a:p>
          <a:p>
            <a:r>
              <a:rPr lang="en-US" sz="3600" dirty="0"/>
              <a:t>Anti-foam inhibits cell growth &amp; increases </a:t>
            </a:r>
            <a:r>
              <a:rPr lang="en-US" sz="3600" dirty="0" err="1"/>
              <a:t>sparging</a:t>
            </a:r>
            <a:endParaRPr lang="en-US" sz="3600" dirty="0"/>
          </a:p>
          <a:p>
            <a:r>
              <a:rPr lang="en-US" sz="3600" dirty="0"/>
              <a:t>Less foam equals less downstream purification</a:t>
            </a:r>
          </a:p>
          <a:p>
            <a:endParaRPr lang="en-US" sz="3600" dirty="0"/>
          </a:p>
          <a:p>
            <a:endParaRPr lang="en-US" sz="3600" dirty="0"/>
          </a:p>
        </p:txBody>
      </p:sp>
    </p:spTree>
    <p:extLst>
      <p:ext uri="{BB962C8B-B14F-4D97-AF65-F5344CB8AC3E}">
        <p14:creationId xmlns:p14="http://schemas.microsoft.com/office/powerpoint/2010/main" val="1300004736"/>
      </p:ext>
    </p:extLst>
  </p:cSld>
  <p:clrMapOvr>
    <a:masterClrMapping/>
  </p:clrMapOvr>
  <p:transition advTm="1000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
            </a:r>
            <a:r>
              <a:rPr lang="en-US" sz="2400" dirty="0"/>
              <a:t>IO</a:t>
            </a:r>
            <a:r>
              <a:rPr lang="en-US" dirty="0"/>
              <a:t>C</a:t>
            </a:r>
            <a:r>
              <a:rPr lang="en-US" sz="2400" dirty="0"/>
              <a:t>AM</a:t>
            </a:r>
            <a:r>
              <a:rPr lang="en-US" baseline="30000" dirty="0"/>
              <a:t>TM</a:t>
            </a:r>
            <a:r>
              <a:rPr lang="en-US" dirty="0"/>
              <a:t> Sanitary Process Camera</a:t>
            </a:r>
          </a:p>
        </p:txBody>
      </p:sp>
      <p:sp>
        <p:nvSpPr>
          <p:cNvPr id="3" name="Content Placeholder 2"/>
          <p:cNvSpPr>
            <a:spLocks noGrp="1"/>
          </p:cNvSpPr>
          <p:nvPr>
            <p:ph idx="1"/>
          </p:nvPr>
        </p:nvSpPr>
        <p:spPr>
          <a:xfrm>
            <a:off x="609600" y="2590801"/>
            <a:ext cx="5667214" cy="3535363"/>
          </a:xfrm>
        </p:spPr>
        <p:txBody>
          <a:bodyPr/>
          <a:lstStyle/>
          <a:p>
            <a:r>
              <a:rPr lang="en-US" sz="2000" dirty="0"/>
              <a:t>Compact, sanitary, no additional external power supply for operation </a:t>
            </a:r>
          </a:p>
          <a:p>
            <a:r>
              <a:rPr lang="en-US" sz="2000" dirty="0"/>
              <a:t>LED lighting </a:t>
            </a:r>
          </a:p>
          <a:p>
            <a:pPr lvl="1"/>
            <a:r>
              <a:rPr lang="en-US" sz="2000" dirty="0"/>
              <a:t>Built-in strobe</a:t>
            </a:r>
          </a:p>
          <a:p>
            <a:pPr lvl="1"/>
            <a:r>
              <a:rPr lang="en-US" sz="2000" dirty="0"/>
              <a:t>Does not obstruct photosensitive processes</a:t>
            </a:r>
          </a:p>
          <a:p>
            <a:r>
              <a:rPr lang="en-US" sz="2000" dirty="0"/>
              <a:t>Ethernet camera technology </a:t>
            </a:r>
          </a:p>
          <a:p>
            <a:r>
              <a:rPr lang="en-US" sz="2000" dirty="0"/>
              <a:t>Clear image at all times</a:t>
            </a:r>
          </a:p>
          <a:p>
            <a:pPr lvl="1"/>
            <a:r>
              <a:rPr lang="en-US" sz="2000" dirty="0"/>
              <a:t>Internal heater prevents condensation</a:t>
            </a:r>
          </a:p>
        </p:txBody>
      </p:sp>
      <p:pic>
        <p:nvPicPr>
          <p:cNvPr id="5" name="Picture 4">
            <a:extLst>
              <a:ext uri="{FF2B5EF4-FFF2-40B4-BE49-F238E27FC236}">
                <a16:creationId xmlns:a16="http://schemas.microsoft.com/office/drawing/2014/main" id="{2580292D-A7E8-428E-8138-900F9C19ADF5}"/>
              </a:ext>
            </a:extLst>
          </p:cNvPr>
          <p:cNvPicPr>
            <a:picLocks noChangeAspect="1"/>
          </p:cNvPicPr>
          <p:nvPr/>
        </p:nvPicPr>
        <p:blipFill rotWithShape="1">
          <a:blip r:embed="rId3"/>
          <a:srcRect l="53672" t="47138" r="24462" b="23367"/>
          <a:stretch/>
        </p:blipFill>
        <p:spPr>
          <a:xfrm>
            <a:off x="6853380" y="2590801"/>
            <a:ext cx="4036291" cy="3298314"/>
          </a:xfrm>
          <a:prstGeom prst="rect">
            <a:avLst/>
          </a:prstGeom>
        </p:spPr>
      </p:pic>
    </p:spTree>
    <p:extLst>
      <p:ext uri="{BB962C8B-B14F-4D97-AF65-F5344CB8AC3E}">
        <p14:creationId xmlns:p14="http://schemas.microsoft.com/office/powerpoint/2010/main" val="1697294419"/>
      </p:ext>
    </p:extLst>
  </p:cSld>
  <p:clrMapOvr>
    <a:masterClrMapping/>
  </p:clrMapOvr>
  <p:transition advTm="1000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C8CEF-0C70-423A-86DF-42DA92FE4343}"/>
              </a:ext>
            </a:extLst>
          </p:cNvPr>
          <p:cNvSpPr>
            <a:spLocks noGrp="1"/>
          </p:cNvSpPr>
          <p:nvPr>
            <p:ph type="title"/>
          </p:nvPr>
        </p:nvSpPr>
        <p:spPr/>
        <p:txBody>
          <a:bodyPr>
            <a:normAutofit fontScale="90000"/>
          </a:bodyPr>
          <a:lstStyle/>
          <a:p>
            <a:pPr algn="ctr"/>
            <a:r>
              <a:rPr lang="en-US" dirty="0"/>
              <a:t>LED </a:t>
            </a:r>
            <a:br>
              <a:rPr lang="en-US" dirty="0"/>
            </a:br>
            <a:r>
              <a:rPr lang="en-US" dirty="0"/>
              <a:t>Originally developed for Subsea -5 year life </a:t>
            </a:r>
            <a:br>
              <a:rPr lang="en-US" dirty="0"/>
            </a:br>
            <a:endParaRPr lang="en-US" dirty="0"/>
          </a:p>
        </p:txBody>
      </p:sp>
      <p:sp>
        <p:nvSpPr>
          <p:cNvPr id="3" name="Content Placeholder 2">
            <a:extLst>
              <a:ext uri="{FF2B5EF4-FFF2-40B4-BE49-F238E27FC236}">
                <a16:creationId xmlns:a16="http://schemas.microsoft.com/office/drawing/2014/main" id="{6B1B7B76-BA7E-47B7-9F59-5B0B9BBA1D13}"/>
              </a:ext>
            </a:extLst>
          </p:cNvPr>
          <p:cNvSpPr>
            <a:spLocks noGrp="1"/>
          </p:cNvSpPr>
          <p:nvPr>
            <p:ph idx="1"/>
          </p:nvPr>
        </p:nvSpPr>
        <p:spPr/>
        <p:txBody>
          <a:bodyPr/>
          <a:lstStyle/>
          <a:p>
            <a:r>
              <a:rPr lang="en-US" dirty="0"/>
              <a:t>Strobed light allows for optimized illumination without interfering with photosensitive processes. </a:t>
            </a:r>
          </a:p>
          <a:p>
            <a:endParaRPr lang="en-US" dirty="0"/>
          </a:p>
          <a:p>
            <a:r>
              <a:rPr lang="en-US" dirty="0"/>
              <a:t>Canty software controls strobing based on user/process conditions</a:t>
            </a:r>
          </a:p>
          <a:p>
            <a:pPr lvl="1"/>
            <a:r>
              <a:rPr lang="en-US" dirty="0"/>
              <a:t>Easy to alter</a:t>
            </a:r>
          </a:p>
          <a:p>
            <a:pPr lvl="1"/>
            <a:r>
              <a:rPr lang="en-US" dirty="0"/>
              <a:t>Variety of pulse ranges: 30 times a second, Once per second , once per minute. Once per hour etc.</a:t>
            </a:r>
          </a:p>
          <a:p>
            <a:pPr lvl="1"/>
            <a:r>
              <a:rPr lang="en-US" dirty="0"/>
              <a:t>and all connections to the processor are the single Gigabyte </a:t>
            </a:r>
            <a:r>
              <a:rPr lang="en-US" dirty="0" err="1"/>
              <a:t>ethernet</a:t>
            </a:r>
            <a:r>
              <a:rPr lang="en-US" dirty="0"/>
              <a:t> connection.</a:t>
            </a:r>
          </a:p>
          <a:p>
            <a:endParaRPr lang="en-US" dirty="0"/>
          </a:p>
          <a:p>
            <a:r>
              <a:rPr lang="en-US" dirty="0"/>
              <a:t>The more active the foam i.e., the faster the  rate of change the more often the system would want to analyze the fluid surface for foam. </a:t>
            </a:r>
          </a:p>
          <a:p>
            <a:endParaRPr lang="en-US" dirty="0"/>
          </a:p>
        </p:txBody>
      </p:sp>
    </p:spTree>
    <p:extLst>
      <p:ext uri="{BB962C8B-B14F-4D97-AF65-F5344CB8AC3E}">
        <p14:creationId xmlns:p14="http://schemas.microsoft.com/office/powerpoint/2010/main" val="3207458572"/>
      </p:ext>
    </p:extLst>
  </p:cSld>
  <p:clrMapOvr>
    <a:masterClrMapping/>
  </p:clrMapOvr>
  <p:transition advTm="1000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75FE3-CEC6-4925-9793-8E6A2E95F361}"/>
              </a:ext>
            </a:extLst>
          </p:cNvPr>
          <p:cNvSpPr>
            <a:spLocks noGrp="1"/>
          </p:cNvSpPr>
          <p:nvPr>
            <p:ph type="title"/>
          </p:nvPr>
        </p:nvSpPr>
        <p:spPr/>
        <p:txBody>
          <a:bodyPr/>
          <a:lstStyle/>
          <a:p>
            <a:pPr algn="ctr"/>
            <a:r>
              <a:rPr lang="en-US" dirty="0"/>
              <a:t>Canty Fused Glass</a:t>
            </a:r>
            <a:br>
              <a:rPr lang="en-US" dirty="0"/>
            </a:br>
            <a:endParaRPr lang="en-US" dirty="0"/>
          </a:p>
        </p:txBody>
      </p:sp>
      <p:sp>
        <p:nvSpPr>
          <p:cNvPr id="3" name="Content Placeholder 2">
            <a:extLst>
              <a:ext uri="{FF2B5EF4-FFF2-40B4-BE49-F238E27FC236}">
                <a16:creationId xmlns:a16="http://schemas.microsoft.com/office/drawing/2014/main" id="{BBBB4C98-19AB-47E3-81A5-5027AEEDB581}"/>
              </a:ext>
            </a:extLst>
          </p:cNvPr>
          <p:cNvSpPr>
            <a:spLocks noGrp="1"/>
          </p:cNvSpPr>
          <p:nvPr>
            <p:ph idx="1"/>
          </p:nvPr>
        </p:nvSpPr>
        <p:spPr>
          <a:xfrm>
            <a:off x="609600" y="2590801"/>
            <a:ext cx="3665838" cy="3535363"/>
          </a:xfrm>
        </p:spPr>
        <p:txBody>
          <a:bodyPr/>
          <a:lstStyle/>
          <a:p>
            <a:r>
              <a:rPr lang="en-US" dirty="0"/>
              <a:t>Fused Glass is the ASME BPE standard process interface</a:t>
            </a:r>
          </a:p>
          <a:p>
            <a:endParaRPr lang="en-US" dirty="0"/>
          </a:p>
          <a:p>
            <a:endParaRPr lang="en-US" dirty="0"/>
          </a:p>
        </p:txBody>
      </p:sp>
      <p:pic>
        <p:nvPicPr>
          <p:cNvPr id="2051" name="Picture 3" descr="N:\115\TA11500-1030\CSD Graphics\TA11500-1030.4j.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0909" y="2101944"/>
            <a:ext cx="6206247" cy="4122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011301"/>
      </p:ext>
    </p:extLst>
  </p:cSld>
  <p:clrMapOvr>
    <a:masterClrMapping/>
  </p:clrMapOvr>
  <p:transition advTm="1000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75FE3-CEC6-4925-9793-8E6A2E95F361}"/>
              </a:ext>
            </a:extLst>
          </p:cNvPr>
          <p:cNvSpPr>
            <a:spLocks noGrp="1"/>
          </p:cNvSpPr>
          <p:nvPr>
            <p:ph type="title"/>
          </p:nvPr>
        </p:nvSpPr>
        <p:spPr/>
        <p:txBody>
          <a:bodyPr/>
          <a:lstStyle/>
          <a:p>
            <a:pPr algn="ctr"/>
            <a:r>
              <a:rPr lang="en-US" dirty="0"/>
              <a:t>B</a:t>
            </a:r>
            <a:r>
              <a:rPr lang="en-US" sz="2400" dirty="0"/>
              <a:t>IO</a:t>
            </a:r>
            <a:r>
              <a:rPr lang="en-US" dirty="0"/>
              <a:t>C</a:t>
            </a:r>
            <a:r>
              <a:rPr lang="en-US" sz="2400" dirty="0"/>
              <a:t>AM</a:t>
            </a:r>
            <a:r>
              <a:rPr lang="en-US" baseline="30000" dirty="0"/>
              <a:t>TM</a:t>
            </a:r>
            <a:r>
              <a:rPr lang="en-US" dirty="0"/>
              <a:t> Installation</a:t>
            </a:r>
            <a:br>
              <a:rPr lang="en-US" dirty="0"/>
            </a:br>
            <a:endParaRPr lang="en-US" dirty="0"/>
          </a:p>
        </p:txBody>
      </p:sp>
      <p:sp>
        <p:nvSpPr>
          <p:cNvPr id="3" name="Content Placeholder 2">
            <a:extLst>
              <a:ext uri="{FF2B5EF4-FFF2-40B4-BE49-F238E27FC236}">
                <a16:creationId xmlns:a16="http://schemas.microsoft.com/office/drawing/2014/main" id="{BBBB4C98-19AB-47E3-81A5-5027AEEDB581}"/>
              </a:ext>
            </a:extLst>
          </p:cNvPr>
          <p:cNvSpPr>
            <a:spLocks noGrp="1"/>
          </p:cNvSpPr>
          <p:nvPr>
            <p:ph idx="1"/>
          </p:nvPr>
        </p:nvSpPr>
        <p:spPr>
          <a:xfrm>
            <a:off x="658238" y="2464341"/>
            <a:ext cx="5197814" cy="3535363"/>
          </a:xfrm>
        </p:spPr>
        <p:txBody>
          <a:bodyPr/>
          <a:lstStyle/>
          <a:p>
            <a:r>
              <a:rPr lang="en-US" sz="2400" dirty="0"/>
              <a:t>B</a:t>
            </a:r>
            <a:r>
              <a:rPr lang="en-US" dirty="0"/>
              <a:t>IO</a:t>
            </a:r>
            <a:r>
              <a:rPr lang="en-US" sz="2400" dirty="0"/>
              <a:t>C</a:t>
            </a:r>
            <a:r>
              <a:rPr lang="en-US" dirty="0"/>
              <a:t>AM</a:t>
            </a:r>
            <a:r>
              <a:rPr lang="en-US" sz="2400" baseline="30000" dirty="0"/>
              <a:t>TM</a:t>
            </a:r>
            <a:r>
              <a:rPr lang="en-US" sz="2400" dirty="0"/>
              <a:t> only needs 1 nozzle!</a:t>
            </a:r>
          </a:p>
          <a:p>
            <a:r>
              <a:rPr lang="en-US" sz="2400" dirty="0"/>
              <a:t>Light &amp; camera are combined into one housing for accurate foam detection, reduction in space, and easy calibration</a:t>
            </a:r>
          </a:p>
          <a:p>
            <a:r>
              <a:rPr lang="en-US" sz="2400" dirty="0"/>
              <a:t>Cost savings as we only need 1 nozzle for two pieces of equipment</a:t>
            </a:r>
          </a:p>
        </p:txBody>
      </p:sp>
      <p:pic>
        <p:nvPicPr>
          <p:cNvPr id="4098" name="Picture 2" descr="N:\115\TA11500-1030\CSD Graphics\TA11500-1030.5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4068" y="2123756"/>
            <a:ext cx="5439162" cy="4366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2144231"/>
      </p:ext>
    </p:extLst>
  </p:cSld>
  <p:clrMapOvr>
    <a:masterClrMapping/>
  </p:clrMapOvr>
  <p:transition advTm="1000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28368" y="1178011"/>
            <a:ext cx="11294075" cy="5247503"/>
          </a:xfrm>
          <a:prstGeom prst="rect">
            <a:avLst/>
          </a:prstGeom>
        </p:spPr>
      </p:pic>
    </p:spTree>
    <p:extLst>
      <p:ext uri="{BB962C8B-B14F-4D97-AF65-F5344CB8AC3E}">
        <p14:creationId xmlns:p14="http://schemas.microsoft.com/office/powerpoint/2010/main" val="3854935574"/>
      </p:ext>
    </p:extLst>
  </p:cSld>
  <p:clrMapOvr>
    <a:masterClrMapping/>
  </p:clrMapOvr>
  <p:transition advTm="10000">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20F02-EA81-4A1E-B0A6-B367F0A23F9E}"/>
              </a:ext>
            </a:extLst>
          </p:cNvPr>
          <p:cNvSpPr>
            <a:spLocks noGrp="1"/>
          </p:cNvSpPr>
          <p:nvPr>
            <p:ph type="title"/>
          </p:nvPr>
        </p:nvSpPr>
        <p:spPr/>
        <p:txBody>
          <a:bodyPr/>
          <a:lstStyle/>
          <a:p>
            <a:pPr algn="ctr"/>
            <a:r>
              <a:rPr lang="en-US" dirty="0"/>
              <a:t>B</a:t>
            </a:r>
            <a:r>
              <a:rPr lang="en-US" sz="2400" dirty="0"/>
              <a:t>IO</a:t>
            </a:r>
            <a:r>
              <a:rPr lang="en-US" dirty="0"/>
              <a:t>C</a:t>
            </a:r>
            <a:r>
              <a:rPr lang="en-US" sz="2400" dirty="0"/>
              <a:t>AM</a:t>
            </a:r>
            <a:r>
              <a:rPr lang="en-US" baseline="30000" dirty="0"/>
              <a:t>TM</a:t>
            </a:r>
          </a:p>
        </p:txBody>
      </p:sp>
      <p:sp>
        <p:nvSpPr>
          <p:cNvPr id="3" name="Content Placeholder 2">
            <a:extLst>
              <a:ext uri="{FF2B5EF4-FFF2-40B4-BE49-F238E27FC236}">
                <a16:creationId xmlns:a16="http://schemas.microsoft.com/office/drawing/2014/main" id="{B694E8B1-4627-4626-8335-DB383E3E0111}"/>
              </a:ext>
            </a:extLst>
          </p:cNvPr>
          <p:cNvSpPr>
            <a:spLocks noGrp="1"/>
          </p:cNvSpPr>
          <p:nvPr>
            <p:ph sz="half" idx="1"/>
          </p:nvPr>
        </p:nvSpPr>
        <p:spPr/>
        <p:txBody>
          <a:bodyPr>
            <a:normAutofit fontScale="55000" lnSpcReduction="20000"/>
          </a:bodyPr>
          <a:lstStyle/>
          <a:p>
            <a:r>
              <a:rPr lang="en-US" dirty="0"/>
              <a:t>Built in LED light source - maintenance free</a:t>
            </a:r>
          </a:p>
          <a:p>
            <a:r>
              <a:rPr lang="en-US" dirty="0"/>
              <a:t>Compact all-in-one design</a:t>
            </a:r>
          </a:p>
          <a:p>
            <a:r>
              <a:rPr lang="en-US" dirty="0"/>
              <a:t>Sanitary 316L S.S. Housing</a:t>
            </a:r>
          </a:p>
          <a:p>
            <a:r>
              <a:rPr lang="en-US" dirty="0"/>
              <a:t>No external power supplies required</a:t>
            </a:r>
          </a:p>
          <a:p>
            <a:r>
              <a:rPr lang="en-US" dirty="0"/>
              <a:t>Available in 24V DC, 120V AC, 240V AC</a:t>
            </a:r>
          </a:p>
          <a:p>
            <a:r>
              <a:rPr lang="en-US" dirty="0"/>
              <a:t>Strobed light allows for optimized illumination without interfering with photosensitive processes</a:t>
            </a:r>
          </a:p>
          <a:p>
            <a:r>
              <a:rPr lang="en-US" dirty="0"/>
              <a:t>Built in heater to prevent fog and condensation</a:t>
            </a:r>
          </a:p>
          <a:p>
            <a:r>
              <a:rPr lang="en-US" dirty="0"/>
              <a:t>One-piece streamlined design</a:t>
            </a:r>
          </a:p>
          <a:p>
            <a:r>
              <a:rPr lang="en-US" dirty="0"/>
              <a:t>Includes </a:t>
            </a:r>
            <a:r>
              <a:rPr lang="en-US" dirty="0" err="1"/>
              <a:t>CantyVision</a:t>
            </a:r>
            <a:r>
              <a:rPr lang="en-US" dirty="0"/>
              <a:t>™ software standard for analytics and feedback</a:t>
            </a:r>
          </a:p>
          <a:p>
            <a:r>
              <a:rPr lang="en-US" dirty="0"/>
              <a:t>System outputs via OPC or 4-20mA to a DCS or</a:t>
            </a:r>
          </a:p>
          <a:p>
            <a:r>
              <a:rPr lang="en-US" dirty="0"/>
              <a:t>PLC for complete, closed-loop control</a:t>
            </a:r>
          </a:p>
          <a:p>
            <a:r>
              <a:rPr lang="en-US" dirty="0"/>
              <a:t>Ideal system for foam detection - </a:t>
            </a:r>
            <a:r>
              <a:rPr lang="en-US" dirty="0" err="1"/>
              <a:t>CantyVision™can</a:t>
            </a:r>
            <a:r>
              <a:rPr lang="en-US" dirty="0"/>
              <a:t> output and control the addition of anti-foam</a:t>
            </a:r>
          </a:p>
        </p:txBody>
      </p:sp>
      <p:pic>
        <p:nvPicPr>
          <p:cNvPr id="5" name="Picture 3" descr="L:\Data Sheets\Photos\BioCam\_BP463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46323" y="2394768"/>
            <a:ext cx="5554494" cy="3679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823597"/>
      </p:ext>
    </p:extLst>
  </p:cSld>
  <p:clrMapOvr>
    <a:masterClrMapping/>
  </p:clrMapOvr>
  <p:transition advTm="10000">
    <p:fade/>
  </p:transition>
</p:sld>
</file>

<file path=ppt/theme/theme1.xml><?xml version="1.0" encoding="utf-8"?>
<a:theme xmlns:a="http://schemas.openxmlformats.org/drawingml/2006/main" name="Canty PPT Them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Canty PPT Theme</Template>
  <TotalTime>680</TotalTime>
  <Words>1122</Words>
  <Application>Microsoft Office PowerPoint</Application>
  <PresentationFormat>Widescreen</PresentationFormat>
  <Paragraphs>142</Paragraphs>
  <Slides>17</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Open Sans</vt:lpstr>
      <vt:lpstr>Tahoma</vt:lpstr>
      <vt:lpstr>Canty PPT Theme</vt:lpstr>
      <vt:lpstr>Advanced Imaging Technology for BioTech </vt:lpstr>
      <vt:lpstr>Foam Control Level Imaging Based Control</vt:lpstr>
      <vt:lpstr> Why control foam levels?</vt:lpstr>
      <vt:lpstr>BIOCAMTM Sanitary Process Camera</vt:lpstr>
      <vt:lpstr>LED  Originally developed for Subsea -5 year life  </vt:lpstr>
      <vt:lpstr>Canty Fused Glass </vt:lpstr>
      <vt:lpstr>BIOCAMTM Installation </vt:lpstr>
      <vt:lpstr>PowerPoint Presentation</vt:lpstr>
      <vt:lpstr>BIOCAMTM</vt:lpstr>
      <vt:lpstr>FUSEVIEWCFTM Condensation-Free Sight Glass</vt:lpstr>
      <vt:lpstr>S.U.BIOCAM™ Sanitary Process Camera</vt:lpstr>
      <vt:lpstr>S.U.BIOCAM™ Single Use Fitting</vt:lpstr>
      <vt:lpstr>S.U.BIOCAMTM Installation</vt:lpstr>
      <vt:lpstr>S.U.EXTERNAL BIOCAM™ Sanitary Process Camera</vt:lpstr>
      <vt:lpstr>Automated Bubble Trap/ Filter </vt:lpstr>
      <vt:lpstr>Canty Vision Software</vt:lpstr>
      <vt:lpstr>Solution for control of foam levels = CANTY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Novel Process Analytical Technology (PAT) Applications Using Advanced Imaging Technology</dc:title>
  <dc:creator>Tod Canty</dc:creator>
  <cp:lastModifiedBy>Jena Deck</cp:lastModifiedBy>
  <cp:revision>48</cp:revision>
  <dcterms:created xsi:type="dcterms:W3CDTF">2017-12-11T00:28:42Z</dcterms:created>
  <dcterms:modified xsi:type="dcterms:W3CDTF">2019-01-15T14:16:46Z</dcterms:modified>
</cp:coreProperties>
</file>