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427" r:id="rId3"/>
    <p:sldId id="426" r:id="rId4"/>
    <p:sldId id="464" r:id="rId5"/>
    <p:sldId id="449" r:id="rId6"/>
    <p:sldId id="457" r:id="rId7"/>
    <p:sldId id="447" r:id="rId8"/>
    <p:sldId id="448" r:id="rId9"/>
    <p:sldId id="450" r:id="rId10"/>
    <p:sldId id="429" r:id="rId11"/>
    <p:sldId id="452" r:id="rId12"/>
    <p:sldId id="431" r:id="rId13"/>
    <p:sldId id="451" r:id="rId14"/>
    <p:sldId id="301" r:id="rId15"/>
    <p:sldId id="302" r:id="rId16"/>
    <p:sldId id="453" r:id="rId17"/>
    <p:sldId id="454" r:id="rId18"/>
    <p:sldId id="456" r:id="rId19"/>
    <p:sldId id="404" r:id="rId20"/>
    <p:sldId id="347" r:id="rId21"/>
    <p:sldId id="459" r:id="rId22"/>
    <p:sldId id="458" r:id="rId23"/>
    <p:sldId id="461" r:id="rId24"/>
  </p:sldIdLst>
  <p:sldSz cx="9906000" cy="6858000" type="A4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EAEAEA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4" autoAdjust="0"/>
    <p:restoredTop sz="96110" autoAdjust="0"/>
  </p:normalViewPr>
  <p:slideViewPr>
    <p:cSldViewPr>
      <p:cViewPr varScale="1">
        <p:scale>
          <a:sx n="125" d="100"/>
          <a:sy n="125" d="100"/>
        </p:scale>
        <p:origin x="402" y="114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6DB94AF-93B2-490C-B182-43B8587EE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9550" y="525463"/>
            <a:ext cx="37973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657CFFCD-0C2B-440C-A8AD-E9CBAE91E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7028C-E78B-4D63-9015-88ED62F8EF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7028C-E78B-4D63-9015-88ED62F8EF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7028C-E78B-4D63-9015-88ED62F8EF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EBB427-9649-48B6-AAC9-DEE21F45504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EC9343-3672-4044-AF59-D7C6A2C531AF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EBB427-9649-48B6-AAC9-DEE21F45504F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4C9ED6-CB28-48CC-BA4E-253C822B0EF0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35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4C9ED6-CB28-48CC-BA4E-253C822B0EF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47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2C348CB-B3EC-4932-AD00-54A10C2D2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7A08C3-BA35-4CC9-BD25-FEA8E1A76A93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E42BC2C8-96D1-4267-84D4-96695D3EF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85DF500-A365-4B2D-AA12-37A6DA56C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90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0422B02-017A-4824-BC15-083636171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2A0F6-2A87-42ED-92D4-0EB3D873B781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F577C4B-1088-40A4-B512-6A163AE45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77AEC77-9591-4CB9-A462-7EA7A671B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0422B02-017A-4824-BC15-083636171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2A0F6-2A87-42ED-92D4-0EB3D873B781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F577C4B-1088-40A4-B512-6A163AE45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77AEC77-9591-4CB9-A462-7EA7A671B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0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7028C-E78B-4D63-9015-88ED62F8EF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9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7028C-E78B-4D63-9015-88ED62F8EFA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0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9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9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6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4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5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66AA-B312-451E-B4DF-B02D3346CA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0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4CAA-CC6A-4C69-A0CE-30B3FF425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A3EF-C6E0-4182-8966-98D98775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EB93-1B51-475F-A482-5666AC16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1E5E-59B8-43EF-A395-011C5AD9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C48E-396E-4D29-922B-FDCAC21C6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66EB-FB62-490B-B1D1-88FA0D7D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9A6C-1840-4058-AB32-9D304993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E4F3-B17E-493D-AC6F-E2089DFA6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85C3-CA1F-402F-A2EC-92CD721FF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A1EB-88A4-4D1E-B329-70816FA1D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300B-1454-485F-AB30-F70EA9FD3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1760D4-BCE0-4FA6-AAA3-761ADC7D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5300" y="3048000"/>
            <a:ext cx="8915400" cy="12954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NUTSCHE FILTER OPTIMIZATION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0F4CC6A-C7CF-46D3-89DC-069AED5C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43" y="2324100"/>
            <a:ext cx="5562600" cy="38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45749D-B6DF-48E0-BEBF-E1669D4F3665}"/>
              </a:ext>
            </a:extLst>
          </p:cNvPr>
          <p:cNvSpPr txBox="1"/>
          <p:nvPr/>
        </p:nvSpPr>
        <p:spPr>
          <a:xfrm>
            <a:off x="533383" y="2496973"/>
            <a:ext cx="1858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LED LIGHT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92EA9-453A-493C-87C4-95EB440072CE}"/>
              </a:ext>
            </a:extLst>
          </p:cNvPr>
          <p:cNvSpPr txBox="1"/>
          <p:nvPr/>
        </p:nvSpPr>
        <p:spPr>
          <a:xfrm>
            <a:off x="4972569" y="2578051"/>
            <a:ext cx="206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LEG FIBRE OPTIC BUNDLE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7250C-CB32-401A-A075-1AD215DE8994}"/>
              </a:ext>
            </a:extLst>
          </p:cNvPr>
          <p:cNvSpPr txBox="1"/>
          <p:nvPr/>
        </p:nvSpPr>
        <p:spPr>
          <a:xfrm>
            <a:off x="7578984" y="4553648"/>
            <a:ext cx="2271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CONNECTION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(FUSED GLASS FRONT CAP)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DAC24-06E3-4CEF-B05C-AA48362DBC15}"/>
              </a:ext>
            </a:extLst>
          </p:cNvPr>
          <p:cNvSpPr txBox="1"/>
          <p:nvPr/>
        </p:nvSpPr>
        <p:spPr>
          <a:xfrm>
            <a:off x="6478920" y="3408576"/>
            <a:ext cx="2926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HOUSING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4D0FCC-DCAB-4849-918C-68D9EA9BA540}"/>
              </a:ext>
            </a:extLst>
          </p:cNvPr>
          <p:cNvCxnSpPr/>
          <p:nvPr/>
        </p:nvCxnSpPr>
        <p:spPr>
          <a:xfrm>
            <a:off x="1602305" y="2801183"/>
            <a:ext cx="1265238" cy="405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5DA7EE-5A2B-4EF9-9F45-B1F53ED2B9A0}"/>
              </a:ext>
            </a:extLst>
          </p:cNvPr>
          <p:cNvCxnSpPr/>
          <p:nvPr/>
        </p:nvCxnSpPr>
        <p:spPr>
          <a:xfrm flipV="1">
            <a:off x="3781943" y="4789950"/>
            <a:ext cx="2209800" cy="461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F3FE20-902A-46D6-8C41-FAC5F6CB203E}"/>
              </a:ext>
            </a:extLst>
          </p:cNvPr>
          <p:cNvCxnSpPr>
            <a:cxnSpLocks/>
          </p:cNvCxnSpPr>
          <p:nvPr/>
        </p:nvCxnSpPr>
        <p:spPr>
          <a:xfrm flipH="1">
            <a:off x="5991743" y="3714077"/>
            <a:ext cx="790057" cy="546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A00B5B-6764-450A-97EB-6C01531CA523}"/>
              </a:ext>
            </a:extLst>
          </p:cNvPr>
          <p:cNvCxnSpPr/>
          <p:nvPr/>
        </p:nvCxnSpPr>
        <p:spPr>
          <a:xfrm flipV="1">
            <a:off x="5229743" y="5082338"/>
            <a:ext cx="1295400" cy="707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6CF7F-7103-44D5-9846-DDC4FED0398A}"/>
              </a:ext>
            </a:extLst>
          </p:cNvPr>
          <p:cNvCxnSpPr>
            <a:cxnSpLocks/>
          </p:cNvCxnSpPr>
          <p:nvPr/>
        </p:nvCxnSpPr>
        <p:spPr>
          <a:xfrm flipH="1">
            <a:off x="7210943" y="4953000"/>
            <a:ext cx="591739" cy="129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2EAD52-5106-4992-A2FF-46A6B4305B30}"/>
              </a:ext>
            </a:extLst>
          </p:cNvPr>
          <p:cNvCxnSpPr>
            <a:cxnSpLocks/>
          </p:cNvCxnSpPr>
          <p:nvPr/>
        </p:nvCxnSpPr>
        <p:spPr>
          <a:xfrm flipH="1">
            <a:off x="5001144" y="3144203"/>
            <a:ext cx="380999" cy="876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E6E6E2-6621-4F8F-BAD9-175357D356FE}"/>
              </a:ext>
            </a:extLst>
          </p:cNvPr>
          <p:cNvSpPr txBox="1"/>
          <p:nvPr/>
        </p:nvSpPr>
        <p:spPr>
          <a:xfrm>
            <a:off x="2730408" y="508233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576D9A-9276-4DA0-A047-84F095B99C5C}"/>
              </a:ext>
            </a:extLst>
          </p:cNvPr>
          <p:cNvSpPr txBox="1"/>
          <p:nvPr/>
        </p:nvSpPr>
        <p:spPr>
          <a:xfrm>
            <a:off x="4422102" y="5678358"/>
            <a:ext cx="9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97ABBE-9EB3-4E24-8FCA-B20301BFEAF5}"/>
              </a:ext>
            </a:extLst>
          </p:cNvPr>
          <p:cNvSpPr txBox="1">
            <a:spLocks/>
          </p:cNvSpPr>
          <p:nvPr/>
        </p:nvSpPr>
        <p:spPr bwMode="auto">
          <a:xfrm>
            <a:off x="2312753" y="1190156"/>
            <a:ext cx="489819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 / Light Refresher</a:t>
            </a:r>
          </a:p>
        </p:txBody>
      </p:sp>
    </p:spTree>
    <p:extLst>
      <p:ext uri="{BB962C8B-B14F-4D97-AF65-F5344CB8AC3E}">
        <p14:creationId xmlns:p14="http://schemas.microsoft.com/office/powerpoint/2010/main" val="30686200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pic>
        <p:nvPicPr>
          <p:cNvPr id="4" name="Picture 4" descr="C:\JM Canty\Docs\Pictures\000_1714.JPG">
            <a:extLst>
              <a:ext uri="{FF2B5EF4-FFF2-40B4-BE49-F238E27FC236}">
                <a16:creationId xmlns:a16="http://schemas.microsoft.com/office/drawing/2014/main" id="{E59358F8-C59B-404E-85BD-1726F80FD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9593" r="4632"/>
          <a:stretch/>
        </p:blipFill>
        <p:spPr bwMode="auto">
          <a:xfrm>
            <a:off x="685800" y="2202914"/>
            <a:ext cx="4233375" cy="365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:\JM Canty\Docs\Industry Catalogs\Chemical - Copy\Chemical Brochure\Process Camera 2.JPG">
            <a:extLst>
              <a:ext uri="{FF2B5EF4-FFF2-40B4-BE49-F238E27FC236}">
                <a16:creationId xmlns:a16="http://schemas.microsoft.com/office/drawing/2014/main" id="{63698CC4-2D3C-4739-AA42-30AE6E907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12273" r="15570" b="10690"/>
          <a:stretch/>
        </p:blipFill>
        <p:spPr bwMode="auto">
          <a:xfrm>
            <a:off x="5410200" y="2207268"/>
            <a:ext cx="3769939" cy="36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DEBC48-52D9-4D26-8C67-5A37659C1560}"/>
              </a:ext>
            </a:extLst>
          </p:cNvPr>
          <p:cNvSpPr txBox="1">
            <a:spLocks/>
          </p:cNvSpPr>
          <p:nvPr/>
        </p:nvSpPr>
        <p:spPr bwMode="auto">
          <a:xfrm>
            <a:off x="2312753" y="1190156"/>
            <a:ext cx="489819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 / Light Refresher</a:t>
            </a:r>
          </a:p>
        </p:txBody>
      </p:sp>
    </p:spTree>
    <p:extLst>
      <p:ext uri="{BB962C8B-B14F-4D97-AF65-F5344CB8AC3E}">
        <p14:creationId xmlns:p14="http://schemas.microsoft.com/office/powerpoint/2010/main" val="1378599208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nty_title with 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DEBC48-52D9-4D26-8C67-5A37659C1560}"/>
              </a:ext>
            </a:extLst>
          </p:cNvPr>
          <p:cNvSpPr txBox="1">
            <a:spLocks/>
          </p:cNvSpPr>
          <p:nvPr/>
        </p:nvSpPr>
        <p:spPr bwMode="auto">
          <a:xfrm>
            <a:off x="2312753" y="1190156"/>
            <a:ext cx="489819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 / Light Refresher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C278C0C-84B3-4ACF-BEDF-0A7FADB7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2614"/>
            <a:ext cx="3248982" cy="286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Jet Spray1.mp4">
            <a:hlinkClick r:id="" action="ppaction://media"/>
            <a:extLst>
              <a:ext uri="{FF2B5EF4-FFF2-40B4-BE49-F238E27FC236}">
                <a16:creationId xmlns:a16="http://schemas.microsoft.com/office/drawing/2014/main" id="{E12BE932-5A47-4CCE-9A55-31C7C142DD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308" r="12726"/>
          <a:stretch/>
        </p:blipFill>
        <p:spPr>
          <a:xfrm>
            <a:off x="4126391" y="1915508"/>
            <a:ext cx="5181600" cy="3884977"/>
          </a:xfrm>
          <a:prstGeom prst="rect">
            <a:avLst/>
          </a:prstGeom>
        </p:spPr>
      </p:pic>
      <p:pic>
        <p:nvPicPr>
          <p:cNvPr id="15" name="Picture 14" descr="C:\JM Canty\Docs\Industry Catalogs\Chemical\TA10700-1 IMAGES\TA10700-100 6F.tif">
            <a:extLst>
              <a:ext uri="{FF2B5EF4-FFF2-40B4-BE49-F238E27FC236}">
                <a16:creationId xmlns:a16="http://schemas.microsoft.com/office/drawing/2014/main" id="{50AD7AE6-882B-4C62-95EB-5245205B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4837193"/>
            <a:ext cx="1046956" cy="9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JM Canty\Docs\Industry Catalogs\Chemical\TA10700-1 IMAGES\TA10700-100 6G.tif">
            <a:extLst>
              <a:ext uri="{FF2B5EF4-FFF2-40B4-BE49-F238E27FC236}">
                <a16:creationId xmlns:a16="http://schemas.microsoft.com/office/drawing/2014/main" id="{EA0985BF-D81D-431A-AF22-33B8F97E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4836641"/>
            <a:ext cx="1046956" cy="9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JM Canty\Docs\Industry Catalogs\Chemical\TA10700-1 IMAGES\TA10700-100 6H.tif">
            <a:extLst>
              <a:ext uri="{FF2B5EF4-FFF2-40B4-BE49-F238E27FC236}">
                <a16:creationId xmlns:a16="http://schemas.microsoft.com/office/drawing/2014/main" id="{1AAE1044-A90A-40E2-A86B-647DA67C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36641"/>
            <a:ext cx="1046058" cy="9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245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9F102-BAD2-4281-84DA-026EEE8FB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4680" r="21042" b="11811"/>
          <a:stretch/>
        </p:blipFill>
        <p:spPr>
          <a:xfrm>
            <a:off x="6046787" y="2082533"/>
            <a:ext cx="3389610" cy="2818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2109A-3E46-4D59-8C88-2ED350E1D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181600"/>
            <a:ext cx="3389610" cy="12795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CE0AE0-160D-48B6-8E0F-47440D689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4" y="2278062"/>
            <a:ext cx="48529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73025" indent="-73025" algn="l" defTabSz="742950" rtl="0" eaLnBrk="0" fontAlgn="base" hangingPunct="0">
              <a:lnSpc>
                <a:spcPct val="110000"/>
              </a:lnSpc>
              <a:spcBef>
                <a:spcPts val="975"/>
              </a:spcBef>
              <a:spcAft>
                <a:spcPts val="163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11150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460375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608013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57238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8937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6251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18751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812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Options to simultaneously run between 3 and 6 cameras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Multiple outputs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	Video Display</a:t>
            </a:r>
          </a:p>
          <a:p>
            <a:pPr marL="708012" lvl="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4-20mA</a:t>
            </a:r>
          </a:p>
          <a:p>
            <a:pPr marL="609600" lvl="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	OPC </a:t>
            </a:r>
          </a:p>
          <a:p>
            <a:pPr marL="609600" lvl="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	MODBUS TCP/IP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Ease of Remote Support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763E6E-B27C-47A9-90BB-3F7CFCEB344C}"/>
              </a:ext>
            </a:extLst>
          </p:cNvPr>
          <p:cNvSpPr txBox="1">
            <a:spLocks/>
          </p:cNvSpPr>
          <p:nvPr/>
        </p:nvSpPr>
        <p:spPr bwMode="auto">
          <a:xfrm>
            <a:off x="3179784" y="1194333"/>
            <a:ext cx="302124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VCM Refresher</a:t>
            </a:r>
          </a:p>
        </p:txBody>
      </p:sp>
    </p:spTree>
    <p:extLst>
      <p:ext uri="{BB962C8B-B14F-4D97-AF65-F5344CB8AC3E}">
        <p14:creationId xmlns:p14="http://schemas.microsoft.com/office/powerpoint/2010/main" val="1146021385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nty_title with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Cake Detection Using CANTYVISION</a:t>
            </a:r>
          </a:p>
        </p:txBody>
      </p:sp>
      <p:pic>
        <p:nvPicPr>
          <p:cNvPr id="2151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962400"/>
            <a:ext cx="6324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17"/>
          <p:cNvSpPr txBox="1">
            <a:spLocks noChangeArrowheads="1"/>
          </p:cNvSpPr>
          <p:nvPr/>
        </p:nvSpPr>
        <p:spPr bwMode="auto">
          <a:xfrm>
            <a:off x="838200" y="2133600"/>
            <a:ext cx="8153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integral light source on the camera system causes a reflection on the liquid surface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cake emerges, the reflection of light disappears which can be detected by the software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2297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nty_title with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1242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7" b="11910"/>
          <a:stretch/>
        </p:blipFill>
        <p:spPr bwMode="auto">
          <a:xfrm>
            <a:off x="457199" y="2057400"/>
            <a:ext cx="499028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5638800" y="4191000"/>
            <a:ext cx="3810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pixel within the intensity measurement zone is assigned a grayscale value from 0-255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cake emerges the monitored grayscale changes on which alarms can be based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1AF0C0D1-92E9-41E0-A037-13C120D3F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Cake Detection Using CANTYVISION</a:t>
            </a:r>
          </a:p>
        </p:txBody>
      </p:sp>
    </p:spTree>
    <p:extLst>
      <p:ext uri="{BB962C8B-B14F-4D97-AF65-F5344CB8AC3E}">
        <p14:creationId xmlns:p14="http://schemas.microsoft.com/office/powerpoint/2010/main" val="2210835610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nty_title with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Measurement Using CANTYVISION</a:t>
            </a:r>
          </a:p>
        </p:txBody>
      </p:sp>
      <p:sp>
        <p:nvSpPr>
          <p:cNvPr id="21511" name="Text Box 17"/>
          <p:cNvSpPr txBox="1">
            <a:spLocks noChangeArrowheads="1"/>
          </p:cNvSpPr>
          <p:nvPr/>
        </p:nvSpPr>
        <p:spPr bwMode="auto">
          <a:xfrm>
            <a:off x="836022" y="2892236"/>
            <a:ext cx="8079378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liquid level at the start of the batch is the batch size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of cake can be measured on the filter wall after liquid passes through the cake layer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Yield is the level of the cake as a percentage of the starting level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2976F505-6825-4B41-8230-156E87A4D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22" y="2006590"/>
            <a:ext cx="84963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in the Nutsche Filter can be used to determine the yield of the crystallizer</a:t>
            </a:r>
          </a:p>
        </p:txBody>
      </p:sp>
    </p:spTree>
    <p:extLst>
      <p:ext uri="{BB962C8B-B14F-4D97-AF65-F5344CB8AC3E}">
        <p14:creationId xmlns:p14="http://schemas.microsoft.com/office/powerpoint/2010/main" val="3485415457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anty_title with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289B673-DB9E-4533-B3A3-825A0B28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They Washing Their Product Away?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F3E81D5B-ACFC-4BBD-BB3F-84FD9344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70" y="2206213"/>
            <a:ext cx="79792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filtration and washing stages, some particulate (money) may be removed with the liquid!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FEEBB-0D30-47AA-B8C4-3DA35FA49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429000"/>
            <a:ext cx="3997933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FAEC37-EF8F-4B2F-A265-BF9EAC37C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272" y="3329939"/>
            <a:ext cx="3997933" cy="29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7511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anty_title with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289B673-DB9E-4533-B3A3-825A0B28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They Washing Their Product Away?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F3E81D5B-ACFC-4BBD-BB3F-84FD9344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73838"/>
            <a:ext cx="355963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InFlow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analyzer can be used on the fluid discharge line to monitor the concentration being removed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operation, limited amount will be removed and can be recovered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Larger amounts indicate a problem with the filter screen / cloth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BC9AD-AF6A-400D-AE79-7E7B9E33C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924050"/>
            <a:ext cx="4082912" cy="43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81015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nty_title with web">
            <a:extLst>
              <a:ext uri="{FF2B5EF4-FFF2-40B4-BE49-F238E27FC236}">
                <a16:creationId xmlns:a16="http://schemas.microsoft.com/office/drawing/2014/main" id="{5ADB6D91-5696-474B-B02F-A813F81A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77F4A52F-1D20-4885-BC9F-E0A6D324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anose="020B0604030504040204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7F3277F-15EE-445D-99E7-4206156E7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pic>
        <p:nvPicPr>
          <p:cNvPr id="45062" name="Picture 6" descr="FLOWCELL 2">
            <a:extLst>
              <a:ext uri="{FF2B5EF4-FFF2-40B4-BE49-F238E27FC236}">
                <a16:creationId xmlns:a16="http://schemas.microsoft.com/office/drawing/2014/main" id="{4EE76D84-FDC8-427A-B2DB-1879C4AA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6400"/>
            <a:ext cx="84582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2286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72BBAB-ABD1-42A9-9BA1-44C57708E803}"/>
              </a:ext>
            </a:extLst>
          </p:cNvPr>
          <p:cNvSpPr txBox="1">
            <a:spLocks/>
          </p:cNvSpPr>
          <p:nvPr/>
        </p:nvSpPr>
        <p:spPr bwMode="auto">
          <a:xfrm>
            <a:off x="3962400" y="1270000"/>
            <a:ext cx="1981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B36590-EAED-489C-AD98-667E56B9F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826500" cy="39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73025" indent="-73025" algn="l" defTabSz="742950" rtl="0" eaLnBrk="0" fontAlgn="base" hangingPunct="0">
              <a:lnSpc>
                <a:spcPct val="110000"/>
              </a:lnSpc>
              <a:spcBef>
                <a:spcPts val="975"/>
              </a:spcBef>
              <a:spcAft>
                <a:spcPts val="163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11150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460375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608013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57238" indent="-147638" algn="l" defTabSz="742950" rtl="0" eaLnBrk="0" fontAlgn="base" hangingPunct="0">
              <a:spcBef>
                <a:spcPts val="163"/>
              </a:spcBef>
              <a:spcAft>
                <a:spcPts val="325"/>
              </a:spcAft>
              <a:buFont typeface="Calibri" pitchFamily="34" charset="0"/>
              <a:buChar char="◦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8937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6251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18751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812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sz="2200" dirty="0"/>
              <a:t>What is a Nutsche Filter and Where are They Used?</a:t>
            </a:r>
            <a:endParaRPr lang="en-IE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sz="22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sz="2200" dirty="0"/>
              <a:t>Process Vessel Cameras;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	Brief Hardware Overview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	Cake Detection Using the Camera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	Level Measurement Using the Camera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endParaRPr lang="en-US" altLang="en-US" sz="22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200" dirty="0" err="1"/>
              <a:t>InFlow</a:t>
            </a:r>
            <a:r>
              <a:rPr lang="en-US" altLang="en-US" sz="2200" dirty="0"/>
              <a:t> Analyzer;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	Brief Hardware Overview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	Filter Breakthrough Measurement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altLang="en-US" sz="22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altLang="en-US" sz="2200" dirty="0"/>
          </a:p>
        </p:txBody>
      </p:sp>
      <p:pic>
        <p:nvPicPr>
          <p:cNvPr id="1026" name="Picture 2" descr="Agendas of upcoming local government meetings - Palo Alto Daily Post">
            <a:extLst>
              <a:ext uri="{FF2B5EF4-FFF2-40B4-BE49-F238E27FC236}">
                <a16:creationId xmlns:a16="http://schemas.microsoft.com/office/drawing/2014/main" id="{1EC3C4C4-D0F1-44AE-BE4B-4594AA8D0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2335" r="26671" b="11554"/>
          <a:stretch/>
        </p:blipFill>
        <p:spPr bwMode="auto">
          <a:xfrm>
            <a:off x="6629400" y="3151414"/>
            <a:ext cx="2590800" cy="28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72464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nty_title with web">
            <a:extLst>
              <a:ext uri="{FF2B5EF4-FFF2-40B4-BE49-F238E27FC236}">
                <a16:creationId xmlns:a16="http://schemas.microsoft.com/office/drawing/2014/main" id="{895F5625-BE14-4B4D-B6FC-72699599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588C9AD3-2FAD-4273-BAED-4FFF6563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anose="020B0604030504040204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DBD4FAC-0E81-4BF2-8876-48114AD8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C751E2E-B64A-4BF5-B890-21826303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Turbidity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InFlow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DADCD2DE-987F-402F-98AD-59AAB32F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954976"/>
            <a:ext cx="4470400" cy="5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Magnification System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Refined Measurement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Expensive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CANTYVISION software measures the intensity of light entering the camera chip, which is correlated with the turbidity of the fluid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Unaffected by air bubbles so will only base turbidity reading on fluid / solids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8" descr="C:\Users\alano\Desktop\1.jpg">
            <a:extLst>
              <a:ext uri="{FF2B5EF4-FFF2-40B4-BE49-F238E27FC236}">
                <a16:creationId xmlns:a16="http://schemas.microsoft.com/office/drawing/2014/main" id="{57602F76-0ABF-4D43-97C7-D03153E4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6311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nty_title with web">
            <a:extLst>
              <a:ext uri="{FF2B5EF4-FFF2-40B4-BE49-F238E27FC236}">
                <a16:creationId xmlns:a16="http://schemas.microsoft.com/office/drawing/2014/main" id="{895F5625-BE14-4B4D-B6FC-72699599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588C9AD3-2FAD-4273-BAED-4FFF6563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Tahoma" panose="020B0604030504040204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>
                <a:solidFill>
                  <a:schemeClr val="bg1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DBD4FAC-0E81-4BF2-8876-48114AD8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00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C751E2E-B64A-4BF5-B890-21826303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Particle Analysis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InFlow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DADCD2DE-987F-402F-98AD-59AAB32F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2592304"/>
            <a:ext cx="5530850" cy="289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Magnification System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CANTYVISION software measures the size and shape of individual particles as small as 0.7µm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Differentiates between particle types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concentration measurement in the ppm range</a:t>
            </a:r>
          </a:p>
        </p:txBody>
      </p:sp>
      <p:pic>
        <p:nvPicPr>
          <p:cNvPr id="8" name="Picture 8" descr="ps process">
            <a:extLst>
              <a:ext uri="{FF2B5EF4-FFF2-40B4-BE49-F238E27FC236}">
                <a16:creationId xmlns:a16="http://schemas.microsoft.com/office/drawing/2014/main" id="{D6849D8F-FDCD-40AC-8DFB-74055478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421063"/>
            <a:ext cx="18018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75B342B-5936-42BA-B8A1-1A797A98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879600"/>
            <a:ext cx="3111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986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C1BACC4-83C0-4740-9DEB-A4925430A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$$$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Payback </a:t>
            </a:r>
            <a:r>
              <a:rPr lang="en-US" altLang="en-US" sz="2800" dirty="0">
                <a:solidFill>
                  <a:srgbClr val="00B050"/>
                </a:solidFill>
              </a:rPr>
              <a:t>$$$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D4878A4F-381F-48D1-8B9C-CEF5D4141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08013"/>
            <a:ext cx="8947150" cy="40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Cake detection prevents cracking, which results in fewer wash cycles being required. With each wash cycle some product is lost, so fewer washes result in a higher yield.  1 batch could be worth $100,000 or more, so even a 2% increase in yield is a $2,000 saving per batch!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washing also means less utility cost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cake detection means less personnel resources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camera pays for itself!</a:t>
            </a:r>
          </a:p>
        </p:txBody>
      </p:sp>
      <p:pic>
        <p:nvPicPr>
          <p:cNvPr id="5122" name="Picture 2" descr="From Investment Of Rs 1,000 To Property Of Millions | Ratopati | No.1  Nepali News Portal">
            <a:extLst>
              <a:ext uri="{FF2B5EF4-FFF2-40B4-BE49-F238E27FC236}">
                <a16:creationId xmlns:a16="http://schemas.microsoft.com/office/drawing/2014/main" id="{8E487665-36A3-4314-8F3F-7C147E1F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54740"/>
            <a:ext cx="1450975" cy="13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77776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400300" y="2362200"/>
            <a:ext cx="5105400" cy="2133600"/>
          </a:xfrm>
        </p:spPr>
        <p:txBody>
          <a:bodyPr/>
          <a:lstStyle/>
          <a:p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b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b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58359315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2286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A5107D-FC96-49A1-86FB-7B74F6C39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5128" y="2094344"/>
            <a:ext cx="8447472" cy="185371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Nutsche Filter is a machine used to separate solids from a slurry by using positive pressure or vacuum</a:t>
            </a:r>
          </a:p>
          <a:p>
            <a:pPr marL="0" indent="0"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Typically the feed is from a Crystallization Process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FB40A03-A9C8-4FCD-B5A1-CCBFB2B9F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28" y="3811190"/>
            <a:ext cx="4191000" cy="25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Liquid of the slurry is forced through a screen or cloth so that the solids can be collected</a:t>
            </a:r>
          </a:p>
          <a:p>
            <a:pPr marL="0" indent="0"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Retained solids are then washed and discharged from the vessel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871F8D-BEB9-42DB-B498-786D32606740}"/>
              </a:ext>
            </a:extLst>
          </p:cNvPr>
          <p:cNvSpPr txBox="1">
            <a:spLocks/>
          </p:cNvSpPr>
          <p:nvPr/>
        </p:nvSpPr>
        <p:spPr bwMode="auto">
          <a:xfrm>
            <a:off x="2647950" y="1185545"/>
            <a:ext cx="46101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Nutsche Filter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D58CB-A01F-4697-BC68-16C50DD14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14" y="3948062"/>
            <a:ext cx="4114800" cy="23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0479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A5107D-FC96-49A1-86FB-7B74F6C39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0200" y="2056820"/>
            <a:ext cx="8447472" cy="3505779"/>
          </a:xfrm>
        </p:spPr>
        <p:txBody>
          <a:bodyPr/>
          <a:lstStyle/>
          <a:p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Yield</a:t>
            </a:r>
          </a:p>
          <a:p>
            <a:pPr marL="0" indent="0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Value Product which are costly to make.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more commodity type products tend to use centrifuges which are 	less expensive to run, with quicker batch times, but with lower yields</a:t>
            </a:r>
          </a:p>
          <a:p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exposure to the process is harmful to workers</a:t>
            </a:r>
          </a:p>
          <a:p>
            <a:pPr marL="0" indent="0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of contamination to the product is high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871F8D-BEB9-42DB-B498-786D32606740}"/>
              </a:ext>
            </a:extLst>
          </p:cNvPr>
          <p:cNvSpPr txBox="1">
            <a:spLocks/>
          </p:cNvSpPr>
          <p:nvPr/>
        </p:nvSpPr>
        <p:spPr bwMode="auto">
          <a:xfrm>
            <a:off x="943428" y="1185545"/>
            <a:ext cx="863237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Use a Nutsche Filter vs Centrifuge</a:t>
            </a:r>
          </a:p>
        </p:txBody>
      </p:sp>
      <p:pic>
        <p:nvPicPr>
          <p:cNvPr id="9" name="Picture 2" descr="Filter Dryer">
            <a:extLst>
              <a:ext uri="{FF2B5EF4-FFF2-40B4-BE49-F238E27FC236}">
                <a16:creationId xmlns:a16="http://schemas.microsoft.com/office/drawing/2014/main" id="{9B7C0531-56EB-4504-88D4-82E82ABD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92011"/>
            <a:ext cx="2604589" cy="24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9236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pic>
        <p:nvPicPr>
          <p:cNvPr id="8" name="Nutche Process">
            <a:hlinkClick r:id="" action="ppaction://media"/>
            <a:extLst>
              <a:ext uri="{FF2B5EF4-FFF2-40B4-BE49-F238E27FC236}">
                <a16:creationId xmlns:a16="http://schemas.microsoft.com/office/drawing/2014/main" id="{A887D0F3-DDF4-4A4D-9AD6-1BBCC9DD479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92" end="365"/>
                </p14:media>
              </p:ext>
            </p:extLst>
          </p:nvPr>
        </p:nvPicPr>
        <p:blipFill rotWithShape="1">
          <a:blip r:embed="rId6"/>
          <a:srcRect/>
          <a:stretch/>
        </p:blipFill>
        <p:spPr>
          <a:xfrm>
            <a:off x="1600200" y="1234984"/>
            <a:ext cx="6705600" cy="5089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2834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pic>
        <p:nvPicPr>
          <p:cNvPr id="2050" name="Picture 2" descr="September | 2016 | The Skeptical OB">
            <a:extLst>
              <a:ext uri="{FF2B5EF4-FFF2-40B4-BE49-F238E27FC236}">
                <a16:creationId xmlns:a16="http://schemas.microsoft.com/office/drawing/2014/main" id="{AF5EF7DC-D191-42AC-B0AB-D16859129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20" r="27568" b="-20"/>
          <a:stretch/>
        </p:blipFill>
        <p:spPr bwMode="auto">
          <a:xfrm>
            <a:off x="4076700" y="1828800"/>
            <a:ext cx="1828800" cy="42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D4EC9159-40A5-4607-96FB-B5A5A5E16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2738519"/>
            <a:ext cx="3124200" cy="22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should run the same way for each batch fed with the same volume of slurry from the crystallization process 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A38B7EB-461A-4DAD-99B0-11289F40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942" y="2490885"/>
            <a:ext cx="3124200" cy="29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small differences in the particle size, shape &amp; concentration in the slurry from the crystallization process, will cause differences in how the filtration process in the Nutsche filter performs 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3281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Surprising Key to Leadership Success — Stellar Coaching + Consulting">
            <a:extLst>
              <a:ext uri="{FF2B5EF4-FFF2-40B4-BE49-F238E27FC236}">
                <a16:creationId xmlns:a16="http://schemas.microsoft.com/office/drawing/2014/main" id="{D4D2451F-FF3A-4A2D-AE4E-45007459A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0000" r="6667" b="26666"/>
          <a:stretch/>
        </p:blipFill>
        <p:spPr bwMode="auto">
          <a:xfrm>
            <a:off x="5964882" y="1864002"/>
            <a:ext cx="3388928" cy="11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6058C3-E90D-4E6A-9408-394D3A758EDB}"/>
              </a:ext>
            </a:extLst>
          </p:cNvPr>
          <p:cNvSpPr txBox="1">
            <a:spLocks/>
          </p:cNvSpPr>
          <p:nvPr/>
        </p:nvSpPr>
        <p:spPr bwMode="auto">
          <a:xfrm>
            <a:off x="2362200" y="1200150"/>
            <a:ext cx="5791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Keys To Process Optimization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9332222-1FDA-43A4-B660-6F5CAF5AC2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6338" y="2437549"/>
            <a:ext cx="8447472" cy="358890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Detecting the Filtration End Point!</a:t>
            </a:r>
          </a:p>
          <a:p>
            <a:pPr marL="0" indent="0" algn="just">
              <a:buNone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the point where the liquid has just filtered through the top surface of the cake and is the optimum time to start washing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washing too late – the cake surface has dried out and cracked, so wash solution flows preferentially through the cracks</a:t>
            </a:r>
          </a:p>
          <a:p>
            <a:pPr marL="0" indent="0" algn="just"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washing too early and the wash fluid mixes with residual mother liquor from the original slurry, so it’s effectiveness is reduced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6113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6058C3-E90D-4E6A-9408-394D3A758EDB}"/>
              </a:ext>
            </a:extLst>
          </p:cNvPr>
          <p:cNvSpPr txBox="1">
            <a:spLocks/>
          </p:cNvSpPr>
          <p:nvPr/>
        </p:nvSpPr>
        <p:spPr bwMode="auto">
          <a:xfrm>
            <a:off x="2362200" y="1200150"/>
            <a:ext cx="5791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Keys To Process Optimization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9332222-1FDA-43A4-B660-6F5CAF5AC2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5128" y="2094343"/>
            <a:ext cx="8447472" cy="171565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of these situations;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utility (wash fluid) use – more cost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yield – more wash cycles means more lost product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processing time </a:t>
            </a: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D15CD3-16AD-43E9-BBD6-266C7105E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7400"/>
            <a:ext cx="844747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2200" kern="0" dirty="0">
                <a:solidFill>
                  <a:srgbClr val="FF0000"/>
                </a:solidFill>
              </a:rPr>
              <a:t>So….. What can Canty do?</a:t>
            </a:r>
            <a:endParaRPr lang="en-US" altLang="en-US" sz="2000" kern="0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FontTx/>
              <a:buNone/>
            </a:pPr>
            <a:r>
              <a:rPr lang="en-US" alt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just">
              <a:buFontTx/>
              <a:buNone/>
            </a:pP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E76E7-E594-475F-AC8B-09FD8E93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940" y="3513876"/>
            <a:ext cx="5483860" cy="22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782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924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0200" y="6477000"/>
            <a:ext cx="92456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52400"/>
            <a:ext cx="92456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6058C3-E90D-4E6A-9408-394D3A758EDB}"/>
              </a:ext>
            </a:extLst>
          </p:cNvPr>
          <p:cNvSpPr txBox="1">
            <a:spLocks/>
          </p:cNvSpPr>
          <p:nvPr/>
        </p:nvSpPr>
        <p:spPr bwMode="auto">
          <a:xfrm>
            <a:off x="1834164" y="1200150"/>
            <a:ext cx="6629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Cake Detection via Image Analysis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9332222-1FDA-43A4-B660-6F5CAF5AC2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5128" y="2094343"/>
            <a:ext cx="8447472" cy="171565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 / Light mounted to the head of the vessel feeding live images back to a Canty VCM running our image analysis software  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D928F6-076E-493A-8937-6CBB98AD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348" y="2888093"/>
            <a:ext cx="5140234" cy="3462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91A7DF-3BFC-4BB1-926E-8144D38CE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4" y="3041650"/>
            <a:ext cx="2160246" cy="31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4358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14903</TotalTime>
  <Words>1661</Words>
  <Application>Microsoft Office PowerPoint</Application>
  <PresentationFormat>A4 Paper (210x297 mm)</PresentationFormat>
  <Paragraphs>171</Paragraphs>
  <Slides>23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Sorts</vt:lpstr>
      <vt:lpstr>Tahoma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 Answers</vt:lpstr>
    </vt:vector>
  </TitlesOfParts>
  <Company>JM Canty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richb</dc:creator>
  <cp:lastModifiedBy>CantyOffice 3</cp:lastModifiedBy>
  <cp:revision>430</cp:revision>
  <dcterms:created xsi:type="dcterms:W3CDTF">2008-08-07T20:56:52Z</dcterms:created>
  <dcterms:modified xsi:type="dcterms:W3CDTF">2022-06-30T14:35:19Z</dcterms:modified>
</cp:coreProperties>
</file>