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notesMasterIdLst>
    <p:notesMasterId r:id="rId27"/>
  </p:notesMasterIdLst>
  <p:sldIdLst>
    <p:sldId id="300" r:id="rId2"/>
    <p:sldId id="288" r:id="rId3"/>
    <p:sldId id="264" r:id="rId4"/>
    <p:sldId id="293" r:id="rId5"/>
    <p:sldId id="257" r:id="rId6"/>
    <p:sldId id="312" r:id="rId7"/>
    <p:sldId id="311" r:id="rId8"/>
    <p:sldId id="313" r:id="rId9"/>
    <p:sldId id="258" r:id="rId10"/>
    <p:sldId id="305" r:id="rId11"/>
    <p:sldId id="318" r:id="rId12"/>
    <p:sldId id="296" r:id="rId13"/>
    <p:sldId id="319" r:id="rId14"/>
    <p:sldId id="317" r:id="rId15"/>
    <p:sldId id="315" r:id="rId16"/>
    <p:sldId id="314" r:id="rId17"/>
    <p:sldId id="322" r:id="rId18"/>
    <p:sldId id="320" r:id="rId19"/>
    <p:sldId id="281" r:id="rId20"/>
    <p:sldId id="321" r:id="rId21"/>
    <p:sldId id="323" r:id="rId22"/>
    <p:sldId id="259" r:id="rId23"/>
    <p:sldId id="324" r:id="rId24"/>
    <p:sldId id="277" r:id="rId25"/>
    <p:sldId id="27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Quin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74" autoAdjust="0"/>
  </p:normalViewPr>
  <p:slideViewPr>
    <p:cSldViewPr>
      <p:cViewPr varScale="1">
        <p:scale>
          <a:sx n="107" d="100"/>
          <a:sy n="107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3BBC68-D1CC-49B9-91DE-D6487EE7F9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7A409-424A-4A5F-99CB-4A8C4013923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4553A8-7361-403F-A62E-8152C3E4F2B2}" type="datetimeFigureOut">
              <a:rPr lang="en-US"/>
              <a:pPr>
                <a:defRPr/>
              </a:pPr>
              <a:t>6/8/2022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1AC780C-F5A3-4105-8E0C-5B9BBA20B3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7106006-4BE4-481D-AEDE-0A296DE0C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514E4-4B8D-4CD4-89D3-05B992D9A8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0D391-EC3C-49FA-BC0B-F87D945E7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25D793D-AF63-4B3A-964D-F972E9B281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426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71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627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94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383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54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989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49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55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678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878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793D-AF63-4B3A-964D-F972E9B281F2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1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645152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905744" y="4474741"/>
            <a:ext cx="7406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57C1F-0357-478F-BAC9-B71BC60AA1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032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DD8F87-58F3-45AE-AF31-8BFF86AE28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55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8766C-519B-49C8-9586-0714203D0B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90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30025-BA9A-4A31-AAAA-89E22F72E55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46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663440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905744" y="4485132"/>
            <a:ext cx="7406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CC7D71-4683-430E-8B5F-F1DFFCEFCC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06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120900"/>
            <a:ext cx="3479802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58" y="2120900"/>
            <a:ext cx="3479802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1B251-8E39-41E7-A242-CFB956252E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57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057400"/>
            <a:ext cx="3479802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958275"/>
            <a:ext cx="3479802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6958" y="2057400"/>
            <a:ext cx="3479802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6958" y="2958274"/>
            <a:ext cx="3479802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F5BDA-3D48-4191-B1C3-375E9660207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45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4BFA8-91CC-48BB-9931-81D452B578F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17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E7B531-6CA9-4511-AA5A-C2C84A9E1B9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84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2" y="0"/>
            <a:ext cx="3490722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786384"/>
            <a:ext cx="2638175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238" y="812800"/>
            <a:ext cx="4446258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599" y="3043051"/>
            <a:ext cx="2638175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598" y="6446521"/>
            <a:ext cx="2638176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94238" y="6446521"/>
            <a:ext cx="4000514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0F64FAF-190D-4335-BE8B-F297A7871FC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29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9141619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799362"/>
            <a:ext cx="7585234" cy="743682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715000"/>
            <a:ext cx="7584948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2959" y="6446839"/>
            <a:ext cx="5113697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54211-2F18-4241-A8BD-47A9143069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29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108202"/>
            <a:ext cx="75438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63819" y="6446839"/>
            <a:ext cx="1938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59" y="6446839"/>
            <a:ext cx="5113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186" y="6446839"/>
            <a:ext cx="585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B2D401-7F0F-44AF-A62A-75A782CEC43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895149" y="1897380"/>
            <a:ext cx="74752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47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25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11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Tx/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Tx/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Tx/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Tx/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31D6B-73DF-4919-9EBC-B18A9A03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9251" y="-27384"/>
            <a:ext cx="9143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6AB78-18D8-4E9F-A4E3-2591F9E8B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9251" y="4082619"/>
            <a:ext cx="6696679" cy="3169675"/>
          </a:xfrm>
        </p:spPr>
        <p:txBody>
          <a:bodyPr anchor="t">
            <a:normAutofit/>
          </a:bodyPr>
          <a:lstStyle/>
          <a:p>
            <a:r>
              <a:rPr lang="en-US" sz="4950" dirty="0">
                <a:solidFill>
                  <a:schemeClr val="bg1"/>
                </a:solidFill>
              </a:rPr>
              <a:t>Centrifuge Camera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5F7D8B-20D2-400F-88FB-130F96C37A3C}"/>
              </a:ext>
            </a:extLst>
          </p:cNvPr>
          <p:cNvSpPr txBox="1">
            <a:spLocks/>
          </p:cNvSpPr>
          <p:nvPr/>
        </p:nvSpPr>
        <p:spPr>
          <a:xfrm>
            <a:off x="113100" y="1060767"/>
            <a:ext cx="8664955" cy="316967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50" dirty="0">
                <a:solidFill>
                  <a:schemeClr val="bg1"/>
                </a:solidFill>
                <a:latin typeface="Microgramma D Extended" pitchFamily="50" charset="0"/>
              </a:rPr>
              <a:t>CANTY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E70D8A-2C53-442C-BFB7-70CE44B88B16}"/>
              </a:ext>
            </a:extLst>
          </p:cNvPr>
          <p:cNvSpPr txBox="1">
            <a:spLocks/>
          </p:cNvSpPr>
          <p:nvPr/>
        </p:nvSpPr>
        <p:spPr>
          <a:xfrm>
            <a:off x="113100" y="1607334"/>
            <a:ext cx="8664955" cy="316967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50" dirty="0">
                <a:solidFill>
                  <a:schemeClr val="bg1"/>
                </a:solidFill>
                <a:latin typeface="+mn-lt"/>
              </a:rPr>
              <a:t>PROCESS TECHNOLOGY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6EE472B-A3F2-4762-B423-73985541F793}"/>
              </a:ext>
            </a:extLst>
          </p:cNvPr>
          <p:cNvSpPr txBox="1">
            <a:spLocks/>
          </p:cNvSpPr>
          <p:nvPr/>
        </p:nvSpPr>
        <p:spPr>
          <a:xfrm>
            <a:off x="6377298" y="5583183"/>
            <a:ext cx="8664955" cy="316967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50" dirty="0">
                <a:solidFill>
                  <a:schemeClr val="bg1"/>
                </a:solidFill>
                <a:latin typeface="+mn-lt"/>
              </a:rPr>
              <a:t>WWW.JMCANTY.COM</a:t>
            </a:r>
          </a:p>
        </p:txBody>
      </p:sp>
    </p:spTree>
    <p:extLst>
      <p:ext uri="{BB962C8B-B14F-4D97-AF65-F5344CB8AC3E}">
        <p14:creationId xmlns:p14="http://schemas.microsoft.com/office/powerpoint/2010/main" val="1727511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473D2-07B4-4E8E-B8B3-CBAA5061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465355"/>
            <a:ext cx="7543800" cy="1450757"/>
          </a:xfrm>
        </p:spPr>
        <p:txBody>
          <a:bodyPr>
            <a:normAutofit/>
          </a:bodyPr>
          <a:lstStyle/>
          <a:p>
            <a:r>
              <a:rPr lang="en-US" sz="3600" dirty="0"/>
              <a:t>Cake Thickness/Fill Level: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11A578-75E2-4BFB-AD02-B565F5B90A8F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407290"/>
            <a:ext cx="8229600" cy="5762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100000"/>
              </a:lnSpc>
              <a:spcBef>
                <a:spcPts val="150"/>
              </a:spcBef>
              <a:spcAft>
                <a:spcPts val="300"/>
              </a:spcAft>
              <a:buClrTx/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100000"/>
              </a:lnSpc>
              <a:spcBef>
                <a:spcPts val="150"/>
              </a:spcBef>
              <a:spcAft>
                <a:spcPts val="300"/>
              </a:spcAft>
              <a:buClrTx/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100000"/>
              </a:lnSpc>
              <a:spcBef>
                <a:spcPts val="150"/>
              </a:spcBef>
              <a:spcAft>
                <a:spcPts val="300"/>
              </a:spcAft>
              <a:buClrTx/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100000"/>
              </a:lnSpc>
              <a:spcBef>
                <a:spcPts val="150"/>
              </a:spcBef>
              <a:spcAft>
                <a:spcPts val="300"/>
              </a:spcAft>
              <a:buClrTx/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B0B00-3238-4296-9C6A-992006BD2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3F3DD2-843D-4BEE-9EA1-00BD3330DC94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114380-0300-4200-A966-3A16B31FB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916112"/>
            <a:ext cx="7709480" cy="1512887"/>
          </a:xfrm>
        </p:spPr>
        <p:txBody>
          <a:bodyPr>
            <a:normAutofit/>
          </a:bodyPr>
          <a:lstStyle/>
          <a:p>
            <a:r>
              <a:rPr lang="en-US" sz="265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9A5E75-F815-4F29-B9C6-E45FE86A8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" y="1983554"/>
            <a:ext cx="4745742" cy="439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82D273-1852-492A-B948-953B55FFE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54" y="1983553"/>
            <a:ext cx="4331146" cy="440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1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>
            <a:extLst>
              <a:ext uri="{FF2B5EF4-FFF2-40B4-BE49-F238E27FC236}">
                <a16:creationId xmlns:a16="http://schemas.microsoft.com/office/drawing/2014/main" id="{9A7F1198-410B-4C6C-B870-39B930949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1002001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3600" dirty="0"/>
              <a:t>Cake Thickness/Fill Level:</a:t>
            </a:r>
            <a:br>
              <a:rPr lang="en-IE" altLang="en-US" sz="4000" dirty="0"/>
            </a:br>
            <a:endParaRPr lang="en-US" altLang="en-US" sz="4000" dirty="0"/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DF068800-EC5E-4D5A-9290-4853F521566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850" y="1916113"/>
            <a:ext cx="8568630" cy="43932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Level measurement allows for accurate tracking of filling to prevent over filling and product loss.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Track the color line in continuous centrifuge systems. Prevent liquid carry over.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Continuous Cake thickness measurement.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 panose="020F0502020204030204"/>
                <a:ea typeface="+mn-ea"/>
                <a:cs typeface="+mn-cs"/>
              </a:rPr>
              <a:t>Accuracy of up to 2mm/0.8” (basket size dependent)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Measurements output in mm/inches/percent Via 4-20mA, OPC DA, OPC UA, Modbus.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Use multiple level tools over full view area for increased accuracy or redundancy measurements.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None/>
              <a:tabLst/>
              <a:defRPr/>
            </a:pPr>
            <a:endParaRPr kumimoji="0" lang="en-US" alt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2BDB2-DBFA-4076-A7EE-C035E61C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412F7-F533-4A51-B130-5C3FFCEF38C1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  <p:extLst>
      <p:ext uri="{BB962C8B-B14F-4D97-AF65-F5344CB8AC3E}">
        <p14:creationId xmlns:p14="http://schemas.microsoft.com/office/powerpoint/2010/main" val="502501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B6350-C0D9-499B-BEFA-355370F7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356967"/>
            <a:ext cx="7543800" cy="550108"/>
          </a:xfrm>
        </p:spPr>
        <p:txBody>
          <a:bodyPr>
            <a:noAutofit/>
          </a:bodyPr>
          <a:lstStyle/>
          <a:p>
            <a:r>
              <a:rPr lang="en-IE" altLang="en-US" sz="3600" dirty="0" err="1"/>
              <a:t>Color</a:t>
            </a:r>
            <a:r>
              <a:rPr lang="en-IE" altLang="en-US" sz="3600" dirty="0"/>
              <a:t>/Wash Optimization: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55E7C-FF14-463B-B35B-1B8317356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9A425-5DBF-4ADD-8EC8-E1115BC32280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C249E-951D-43C1-8396-3B7CDA83D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907076"/>
            <a:ext cx="7543800" cy="396201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24B7E-8BEF-4D94-AC5B-65DBD26EF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07075"/>
            <a:ext cx="4608512" cy="4474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6E28D3-3740-4C70-9618-B51F86C7A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8840"/>
            <a:ext cx="446449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53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>
            <a:extLst>
              <a:ext uri="{FF2B5EF4-FFF2-40B4-BE49-F238E27FC236}">
                <a16:creationId xmlns:a16="http://schemas.microsoft.com/office/drawing/2014/main" id="{9A7F1198-410B-4C6C-B870-39B930949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1002001"/>
            <a:ext cx="7543800" cy="145075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IE" altLang="en-US" sz="3600" dirty="0" err="1"/>
              <a:t>Color</a:t>
            </a:r>
            <a:r>
              <a:rPr lang="en-IE" altLang="en-US" sz="3600" dirty="0"/>
              <a:t> / Wash Optimization:</a:t>
            </a:r>
            <a:br>
              <a:rPr lang="en-IE" altLang="en-US" sz="4000" dirty="0"/>
            </a:br>
            <a:endParaRPr lang="en-US" altLang="en-US" sz="4000" dirty="0"/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DF068800-EC5E-4D5A-9290-4853F521566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850" y="1916113"/>
            <a:ext cx="8568630" cy="43211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Provides repeatability batch to batch.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Optimize product washing.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Detect early filtration issues such as filter plugging or excess washing fluid.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Calibrate to various color scales such as ICUMSA, NTU, FTU.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Increase yield by up to 12%.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Measurements output Via 4-20mA, OPC DA, OPC UA, Modbus.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Payback for system in a matter of weeks!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2BDB2-DBFA-4076-A7EE-C035E61C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412F7-F533-4A51-B130-5C3FFCEF38C1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  <p:extLst>
      <p:ext uri="{BB962C8B-B14F-4D97-AF65-F5344CB8AC3E}">
        <p14:creationId xmlns:p14="http://schemas.microsoft.com/office/powerpoint/2010/main" val="301595303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B6350-C0D9-499B-BEFA-355370F7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412776"/>
            <a:ext cx="7543800" cy="550108"/>
          </a:xfrm>
        </p:spPr>
        <p:txBody>
          <a:bodyPr>
            <a:noAutofit/>
          </a:bodyPr>
          <a:lstStyle/>
          <a:p>
            <a:endParaRPr lang="en-US" sz="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55E7C-FF14-463B-B35B-1B8317356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9A425-5DBF-4ADD-8EC8-E1115BC32280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C249E-951D-43C1-8396-3B7CDA83D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650" dirty="0"/>
          </a:p>
          <a:p>
            <a:endParaRPr lang="en-US" dirty="0"/>
          </a:p>
        </p:txBody>
      </p:sp>
      <p:pic>
        <p:nvPicPr>
          <p:cNvPr id="8" name="CantyVision Industrial Toolbox 2020-07-21 13-35-33">
            <a:hlinkClick r:id="" action="ppaction://media"/>
            <a:extLst>
              <a:ext uri="{FF2B5EF4-FFF2-40B4-BE49-F238E27FC236}">
                <a16:creationId xmlns:a16="http://schemas.microsoft.com/office/drawing/2014/main" id="{CEBE14DB-D672-470E-AAEE-93D947F15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52736"/>
            <a:ext cx="9144000" cy="53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6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B6350-C0D9-499B-BEFA-355370F7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412776"/>
            <a:ext cx="7543800" cy="550108"/>
          </a:xfrm>
        </p:spPr>
        <p:txBody>
          <a:bodyPr>
            <a:noAutofit/>
          </a:bodyPr>
          <a:lstStyle/>
          <a:p>
            <a:r>
              <a:rPr lang="en-US" sz="3600" dirty="0"/>
              <a:t> Camera Hardware</a:t>
            </a:r>
            <a:endParaRPr lang="en-US" sz="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55E7C-FF14-463B-B35B-1B8317356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9A425-5DBF-4ADD-8EC8-E1115BC32280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C249E-951D-43C1-8396-3B7CDA83D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65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582D7-CEEE-47AD-BD23-48E2E8260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1934699"/>
            <a:ext cx="9121140" cy="439159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D9FBD4-E6F3-49B9-99A4-D315B4D1E3B6}"/>
              </a:ext>
            </a:extLst>
          </p:cNvPr>
          <p:cNvCxnSpPr>
            <a:cxnSpLocks/>
          </p:cNvCxnSpPr>
          <p:nvPr/>
        </p:nvCxnSpPr>
        <p:spPr>
          <a:xfrm flipV="1">
            <a:off x="2771800" y="2636912"/>
            <a:ext cx="792088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5486D3-9BED-491F-B318-312451DBAD4F}"/>
              </a:ext>
            </a:extLst>
          </p:cNvPr>
          <p:cNvSpPr txBox="1"/>
          <p:nvPr/>
        </p:nvSpPr>
        <p:spPr>
          <a:xfrm>
            <a:off x="2145392" y="2408096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LED light Source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AD3976-68E6-44C9-B2DD-EB135AF97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07931">
            <a:off x="5276763" y="4544272"/>
            <a:ext cx="877900" cy="158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91D897-179F-431B-B813-B44AEC14A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532297"/>
            <a:ext cx="877900" cy="15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8BCC05-4A56-4BE2-88FA-F7F38C64D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981" y="4130496"/>
            <a:ext cx="877900" cy="1585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C8DFD5-4878-42C1-9ADA-0DE7A5C672AA}"/>
              </a:ext>
            </a:extLst>
          </p:cNvPr>
          <p:cNvSpPr txBox="1"/>
          <p:nvPr/>
        </p:nvSpPr>
        <p:spPr>
          <a:xfrm>
            <a:off x="6182464" y="3082063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Ethernet from Camera to VCM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D639C7-453C-4486-9C5B-A19C723918B0}"/>
              </a:ext>
            </a:extLst>
          </p:cNvPr>
          <p:cNvSpPr txBox="1"/>
          <p:nvPr/>
        </p:nvSpPr>
        <p:spPr>
          <a:xfrm>
            <a:off x="2733866" y="4042098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to camera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E1EE9-C2F4-49C0-ACC7-5E6F3D0578F8}"/>
              </a:ext>
            </a:extLst>
          </p:cNvPr>
          <p:cNvSpPr txBox="1"/>
          <p:nvPr/>
        </p:nvSpPr>
        <p:spPr>
          <a:xfrm>
            <a:off x="6182464" y="4427710"/>
            <a:ext cx="1341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Anodized aluminum housing</a:t>
            </a:r>
          </a:p>
        </p:txBody>
      </p:sp>
    </p:spTree>
    <p:extLst>
      <p:ext uri="{BB962C8B-B14F-4D97-AF65-F5344CB8AC3E}">
        <p14:creationId xmlns:p14="http://schemas.microsoft.com/office/powerpoint/2010/main" val="163926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B6350-C0D9-499B-BEFA-355370F7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412776"/>
            <a:ext cx="7543800" cy="550108"/>
          </a:xfrm>
        </p:spPr>
        <p:txBody>
          <a:bodyPr>
            <a:noAutofit/>
          </a:bodyPr>
          <a:lstStyle/>
          <a:p>
            <a:r>
              <a:rPr lang="en-US" sz="3600" dirty="0"/>
              <a:t> Camera Hardware</a:t>
            </a:r>
            <a:endParaRPr lang="en-US" sz="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55E7C-FF14-463B-B35B-1B8317356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9A425-5DBF-4ADD-8EC8-E1115BC32280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C249E-951D-43C1-8396-3B7CDA83D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650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7EE4F-C184-428E-B1D0-6D0400273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7"/>
            <a:ext cx="9144000" cy="4320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4296E-6636-4899-A7EB-64D067C49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983323"/>
            <a:ext cx="877900" cy="158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4DA7E8-7277-4D3D-93F5-C00E67FA6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1328">
            <a:off x="4360274" y="4725343"/>
            <a:ext cx="877900" cy="158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579734-2D9A-4564-8879-8EF4F4E4F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54966">
            <a:off x="6016690" y="5887801"/>
            <a:ext cx="877900" cy="158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38F9A5-A3FF-49F7-9444-5543750E8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78687">
            <a:off x="5439828" y="5060616"/>
            <a:ext cx="890093" cy="2255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AE94FD-CDC9-4982-83DA-92EC9CA6C0B8}"/>
              </a:ext>
            </a:extLst>
          </p:cNvPr>
          <p:cNvSpPr txBox="1"/>
          <p:nvPr/>
        </p:nvSpPr>
        <p:spPr>
          <a:xfrm>
            <a:off x="3025003" y="3344033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Leg Fiber Optic Bundle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C55630-A1B8-4F8B-B06D-2D2ECD9F802F}"/>
              </a:ext>
            </a:extLst>
          </p:cNvPr>
          <p:cNvSpPr txBox="1"/>
          <p:nvPr/>
        </p:nvSpPr>
        <p:spPr>
          <a:xfrm>
            <a:off x="6798624" y="5567482"/>
            <a:ext cx="2237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Integrated Spray Ring Cleaning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49821-A971-4BEE-B431-56690729E87B}"/>
              </a:ext>
            </a:extLst>
          </p:cNvPr>
          <p:cNvSpPr txBox="1"/>
          <p:nvPr/>
        </p:nvSpPr>
        <p:spPr>
          <a:xfrm>
            <a:off x="3578736" y="4696341"/>
            <a:ext cx="106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Hi-Res Camera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DF34FF-F83E-4CA7-A7D3-97EE30A5A26C}"/>
              </a:ext>
            </a:extLst>
          </p:cNvPr>
          <p:cNvSpPr txBox="1"/>
          <p:nvPr/>
        </p:nvSpPr>
        <p:spPr>
          <a:xfrm>
            <a:off x="6180186" y="4580868"/>
            <a:ext cx="10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Camera Lens</a:t>
            </a:r>
          </a:p>
        </p:txBody>
      </p:sp>
    </p:spTree>
    <p:extLst>
      <p:ext uri="{BB962C8B-B14F-4D97-AF65-F5344CB8AC3E}">
        <p14:creationId xmlns:p14="http://schemas.microsoft.com/office/powerpoint/2010/main" val="132750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B6350-C0D9-499B-BEFA-355370F7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412776"/>
            <a:ext cx="7543800" cy="550108"/>
          </a:xfrm>
        </p:spPr>
        <p:txBody>
          <a:bodyPr>
            <a:noAutofit/>
          </a:bodyPr>
          <a:lstStyle/>
          <a:p>
            <a:r>
              <a:rPr lang="en-US" sz="3600" dirty="0"/>
              <a:t> Camera Hardware</a:t>
            </a:r>
            <a:endParaRPr lang="en-US" sz="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55E7C-FF14-463B-B35B-1B8317356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9A425-5DBF-4ADD-8EC8-E1115BC32280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C249E-951D-43C1-8396-3B7CDA83D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650" dirty="0"/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910D96-4AC5-4C3D-A3CD-7F97E314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884"/>
            <a:ext cx="9144000" cy="44184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3FC4A3-328B-418A-B812-29402228B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57563">
            <a:off x="5152937" y="5908287"/>
            <a:ext cx="877900" cy="1585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8A2D7C-E92C-49A7-B7C2-6B1895A12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8" y="5589464"/>
            <a:ext cx="890093" cy="2011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B4DB71-3FC7-4228-A7F7-B761DC7A114D}"/>
              </a:ext>
            </a:extLst>
          </p:cNvPr>
          <p:cNvSpPr txBox="1"/>
          <p:nvPr/>
        </p:nvSpPr>
        <p:spPr>
          <a:xfrm>
            <a:off x="2921085" y="5158690"/>
            <a:ext cx="1210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Angled 6” OD Mounting plate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17EB1A-520D-40EE-8138-EE9393A1F77F}"/>
              </a:ext>
            </a:extLst>
          </p:cNvPr>
          <p:cNvSpPr txBox="1"/>
          <p:nvPr/>
        </p:nvSpPr>
        <p:spPr>
          <a:xfrm>
            <a:off x="5983536" y="5677284"/>
            <a:ext cx="217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Fused Glass front cap.</a:t>
            </a:r>
          </a:p>
        </p:txBody>
      </p:sp>
    </p:spTree>
    <p:extLst>
      <p:ext uri="{BB962C8B-B14F-4D97-AF65-F5344CB8AC3E}">
        <p14:creationId xmlns:p14="http://schemas.microsoft.com/office/powerpoint/2010/main" val="364510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>
            <a:extLst>
              <a:ext uri="{FF2B5EF4-FFF2-40B4-BE49-F238E27FC236}">
                <a16:creationId xmlns:a16="http://schemas.microsoft.com/office/drawing/2014/main" id="{9A7F1198-410B-4C6C-B870-39B930949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1002001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3600" dirty="0"/>
              <a:t>Camera installation Layout</a:t>
            </a:r>
            <a:br>
              <a:rPr lang="en-IE" altLang="en-US" sz="4000" dirty="0"/>
            </a:br>
            <a:endParaRPr lang="en-US" altLang="en-US" sz="4000" dirty="0"/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DF068800-EC5E-4D5A-9290-4853F521566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850" y="1916113"/>
            <a:ext cx="8568630" cy="432119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265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	</a:t>
            </a:r>
            <a:endParaRPr kumimoji="0" lang="en-US" alt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2BDB2-DBFA-4076-A7EE-C035E61C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412F7-F533-4A51-B130-5C3FFCEF38C1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68D332-38EB-4D4D-88A7-556CD4097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112"/>
            <a:ext cx="9144000" cy="44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3523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>
            <a:extLst>
              <a:ext uri="{FF2B5EF4-FFF2-40B4-BE49-F238E27FC236}">
                <a16:creationId xmlns:a16="http://schemas.microsoft.com/office/drawing/2014/main" id="{A494ABD5-57AA-4B10-AEEA-F5BE4658C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6721" y="77383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IE" altLang="en-US" sz="3200" dirty="0"/>
              <a:t>VCM -  VISION CONTROL MODULE</a:t>
            </a: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98700AA3-FE7D-489A-8C13-0C73232AF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907528"/>
            <a:ext cx="5688632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SzTx/>
              <a:buFont typeface="Tahoma" panose="020B0604030504040204" pitchFamily="34" charset="0"/>
              <a:buChar char="‒"/>
              <a:defRPr/>
            </a:pPr>
            <a:r>
              <a:rPr lang="en-US" altLang="en-US" sz="2800" dirty="0">
                <a:latin typeface="+mn-lt"/>
              </a:rPr>
              <a:t>Allows for input up to 6 cameras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Tahoma" panose="020B0604030504040204" pitchFamily="34" charset="0"/>
              <a:buChar char="‒"/>
              <a:defRPr/>
            </a:pPr>
            <a:r>
              <a:rPr lang="en-US" altLang="en-US" sz="2800" dirty="0">
                <a:latin typeface="+mn-lt"/>
              </a:rPr>
              <a:t>Multiple outputs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800" dirty="0">
                <a:latin typeface="+mn-lt"/>
              </a:rPr>
              <a:t> 	-4-20mA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800" dirty="0">
                <a:latin typeface="+mn-lt"/>
              </a:rPr>
              <a:t>	-OPC (OPC UA now available)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800" dirty="0">
                <a:latin typeface="+mn-lt"/>
              </a:rPr>
              <a:t>	-Modbus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800" dirty="0">
                <a:latin typeface="+mn-lt"/>
              </a:rPr>
              <a:t>	-Video Display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800" dirty="0">
                <a:latin typeface="+mn-lt"/>
              </a:rPr>
              <a:t>          -ONVIF Conformant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Tahoma" panose="020B0604030504040204" pitchFamily="34" charset="0"/>
              <a:buChar char="‒"/>
              <a:defRPr/>
            </a:pPr>
            <a:r>
              <a:rPr lang="en-US" altLang="en-US" sz="2800" dirty="0">
                <a:latin typeface="+mn-lt"/>
              </a:rPr>
              <a:t>Ease of Remote Support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406A2D-DC16-4BA7-9934-C5D1B8C59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571" y="4913192"/>
            <a:ext cx="3505504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2ECAB7-386B-4CD2-A3D9-BB11D0448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725" y="2060848"/>
            <a:ext cx="2816596" cy="2774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79B347-4666-4306-8B0A-E2ED245B0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3"/>
            <a:ext cx="9144000" cy="1051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4EA712-91D4-4DF7-87CB-99E6FEEECAB9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4247-5AF3-4775-86F4-41B01D0CD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6302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50973-488C-4E3C-9C20-A298CA55B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7361"/>
            <a:ext cx="8229600" cy="4643967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4000" dirty="0"/>
              <a:t>Introduction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4000" dirty="0"/>
              <a:t>What is a Centrifuge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4000" dirty="0"/>
              <a:t>Centrifuge types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4000" dirty="0"/>
              <a:t>CANTY Centrifuge Camera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4000" dirty="0"/>
              <a:t>Applications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4000" dirty="0"/>
              <a:t>VCM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4000" dirty="0"/>
              <a:t>Competitive Features &amp; Advantages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4000" dirty="0"/>
              <a:t>Summary &amp; Benefits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4000" dirty="0"/>
              <a:t>Typical Industries &amp; Customer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4D0B6-A606-4AD0-8227-7D30E301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6B4B3-00A6-4BFA-BB56-9AA35CA73BD8}"/>
              </a:ext>
            </a:extLst>
          </p:cNvPr>
          <p:cNvSpPr txBox="1"/>
          <p:nvPr/>
        </p:nvSpPr>
        <p:spPr>
          <a:xfrm>
            <a:off x="0" y="6381328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schemeClr val="bg1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schemeClr val="bg1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 J.M. CANTY INTL. ASIA | PHUKET THAILAND | +66 83 9689548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>
            <a:extLst>
              <a:ext uri="{FF2B5EF4-FFF2-40B4-BE49-F238E27FC236}">
                <a16:creationId xmlns:a16="http://schemas.microsoft.com/office/drawing/2014/main" id="{B86FAB8D-8942-4B1F-9C39-BCED68C55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908720"/>
            <a:ext cx="7543800" cy="145075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IE" altLang="en-US" sz="4000" dirty="0">
                <a:latin typeface="+mn-lt"/>
              </a:rPr>
              <a:t>Competitive Features:</a:t>
            </a:r>
            <a:br>
              <a:rPr lang="en-IE" altLang="en-US" sz="4000" dirty="0"/>
            </a:br>
            <a:endParaRPr lang="en-US" altLang="en-US" sz="4000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4930100-4C3E-4571-A1F9-CB0CD91889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960280"/>
            <a:ext cx="8229600" cy="44214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Fused Glass front cap provides barrier between optics and Process.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Easily replaces existing sight glass &amp; light set-up.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Unrivalled remote view in to the process from the control room for increased operator safety.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Once installed, no further calibration is required.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Virtually maintenance free.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Provides Level tracking and wash optimization all in one system.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Record images for archive purposes.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 err="1"/>
              <a:t>Atex</a:t>
            </a:r>
            <a:r>
              <a:rPr lang="en-US" altLang="en-US" sz="2400" dirty="0"/>
              <a:t>/</a:t>
            </a:r>
            <a:r>
              <a:rPr lang="en-US" altLang="en-US" sz="2400" dirty="0" err="1"/>
              <a:t>IECex</a:t>
            </a:r>
            <a:r>
              <a:rPr lang="en-US" altLang="en-US" sz="2400" dirty="0"/>
              <a:t>/FM/CSA certified.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2400" dirty="0"/>
          </a:p>
          <a:p>
            <a:pPr>
              <a:lnSpc>
                <a:spcPct val="80000"/>
              </a:lnSpc>
              <a:buClr>
                <a:schemeClr val="tx1"/>
              </a:buClr>
              <a:defRPr/>
            </a:pPr>
            <a:endParaRPr lang="en-IE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97521-9ED5-43A6-AED3-05171D32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2"/>
            <a:ext cx="9144000" cy="1051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C8AD2-108E-4E54-8882-596B9C74DFD2}"/>
              </a:ext>
            </a:extLst>
          </p:cNvPr>
          <p:cNvSpPr txBox="1"/>
          <p:nvPr/>
        </p:nvSpPr>
        <p:spPr>
          <a:xfrm>
            <a:off x="0" y="638175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  <p:extLst>
      <p:ext uri="{BB962C8B-B14F-4D97-AF65-F5344CB8AC3E}">
        <p14:creationId xmlns:p14="http://schemas.microsoft.com/office/powerpoint/2010/main" val="3482040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>
            <a:extLst>
              <a:ext uri="{FF2B5EF4-FFF2-40B4-BE49-F238E27FC236}">
                <a16:creationId xmlns:a16="http://schemas.microsoft.com/office/drawing/2014/main" id="{B86FAB8D-8942-4B1F-9C39-BCED68C55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908720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4000" dirty="0">
                <a:latin typeface="+mn-lt"/>
              </a:rPr>
              <a:t>Particle Analysis/Fines Recovery:</a:t>
            </a:r>
            <a:br>
              <a:rPr lang="en-IE" altLang="en-US" sz="4000" dirty="0"/>
            </a:br>
            <a:endParaRPr lang="en-US" altLang="en-US" sz="4000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4930100-4C3E-4571-A1F9-CB0CD91889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960280"/>
            <a:ext cx="8229600" cy="44214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97521-9ED5-43A6-AED3-05171D32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2"/>
            <a:ext cx="9144000" cy="1051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C8AD2-108E-4E54-8882-596B9C74DFD2}"/>
              </a:ext>
            </a:extLst>
          </p:cNvPr>
          <p:cNvSpPr txBox="1"/>
          <p:nvPr/>
        </p:nvSpPr>
        <p:spPr>
          <a:xfrm>
            <a:off x="0" y="638175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62006-8371-4715-934E-482AE9F44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32" y="1988840"/>
            <a:ext cx="7427268" cy="43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69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>
            <a:extLst>
              <a:ext uri="{FF2B5EF4-FFF2-40B4-BE49-F238E27FC236}">
                <a16:creationId xmlns:a16="http://schemas.microsoft.com/office/drawing/2014/main" id="{B86FAB8D-8942-4B1F-9C39-BCED68C55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908720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4000" dirty="0">
                <a:latin typeface="+mn-lt"/>
              </a:rPr>
              <a:t>Particle Analysis/Fines Recovery:</a:t>
            </a:r>
            <a:br>
              <a:rPr lang="en-IE" altLang="en-US" sz="4000" dirty="0"/>
            </a:br>
            <a:endParaRPr lang="en-US" altLang="en-US" sz="4000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4930100-4C3E-4571-A1F9-CB0CD91889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960280"/>
            <a:ext cx="8229600" cy="44214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Recover fines that maybe other wise lost to drain.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Receive real time particle analysis information straight to you DCS such as % Solids, Parts Per Million (PPM), Particle size.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Detect screen breaks or filtration issues early!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Size down to 0.7</a:t>
            </a:r>
            <a:r>
              <a:rPr lang="el-GR" altLang="en-US" sz="2400" dirty="0"/>
              <a:t>μ</a:t>
            </a:r>
            <a:r>
              <a:rPr lang="en-US" altLang="en-US" sz="2400" dirty="0"/>
              <a:t>m.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Record images for off-line analysis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Combine Particle analysis system and centrifuge camera system on the same VCM for measurement outputs &amp; ultimate optimization.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97521-9ED5-43A6-AED3-05171D32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2"/>
            <a:ext cx="9144000" cy="1051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C8AD2-108E-4E54-8882-596B9C74DFD2}"/>
              </a:ext>
            </a:extLst>
          </p:cNvPr>
          <p:cNvSpPr txBox="1"/>
          <p:nvPr/>
        </p:nvSpPr>
        <p:spPr>
          <a:xfrm>
            <a:off x="0" y="638175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>
            <a:extLst>
              <a:ext uri="{FF2B5EF4-FFF2-40B4-BE49-F238E27FC236}">
                <a16:creationId xmlns:a16="http://schemas.microsoft.com/office/drawing/2014/main" id="{B86FAB8D-8942-4B1F-9C39-BCED68C55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908720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br>
              <a:rPr lang="en-IE" altLang="en-US" sz="4000" dirty="0"/>
            </a:br>
            <a:endParaRPr lang="en-US" altLang="en-US" sz="4000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4930100-4C3E-4571-A1F9-CB0CD91889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960280"/>
            <a:ext cx="8229600" cy="44214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97521-9ED5-43A6-AED3-05171D325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2"/>
            <a:ext cx="9144000" cy="1051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C8AD2-108E-4E54-8882-596B9C74DFD2}"/>
              </a:ext>
            </a:extLst>
          </p:cNvPr>
          <p:cNvSpPr txBox="1"/>
          <p:nvPr/>
        </p:nvSpPr>
        <p:spPr>
          <a:xfrm>
            <a:off x="0" y="638175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pic>
        <p:nvPicPr>
          <p:cNvPr id="6" name="Solids Particle Sizing - Overview">
            <a:hlinkClick r:id="" action="ppaction://media"/>
            <a:extLst>
              <a:ext uri="{FF2B5EF4-FFF2-40B4-BE49-F238E27FC236}">
                <a16:creationId xmlns:a16="http://schemas.microsoft.com/office/drawing/2014/main" id="{AC72B4E0-3817-4345-829E-B629DFEA61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114" end="23937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55752"/>
            <a:ext cx="9144000" cy="532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9DAB6726-0F40-44F9-936E-CF66AF2A2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1268760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IE" dirty="0"/>
              <a:t>Summary &amp; Benefits</a:t>
            </a:r>
            <a:br>
              <a:rPr lang="en-IE" dirty="0"/>
            </a:br>
            <a:endParaRPr lang="en-US" dirty="0"/>
          </a:p>
        </p:txBody>
      </p:sp>
      <p:sp>
        <p:nvSpPr>
          <p:cNvPr id="30723" name="TextBox 2">
            <a:extLst>
              <a:ext uri="{FF2B5EF4-FFF2-40B4-BE49-F238E27FC236}">
                <a16:creationId xmlns:a16="http://schemas.microsoft.com/office/drawing/2014/main" id="{8B02F5FD-B08D-4880-B0CB-195537F9B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988840"/>
            <a:ext cx="7632700" cy="476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 panose="020F0502020204030204"/>
                <a:ea typeface="+mn-ea"/>
                <a:cs typeface="+mn-cs"/>
              </a:rPr>
              <a:t>Increase yield &amp; optimize cycle time by up to 12% through level</a:t>
            </a: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 tracking and wash optimization.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Combine Particle analysis system with Centrifuge camera system for ultimate yield increase &amp; product recovery. 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Early fault detection.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Real time measurements.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Non-contact measurements.</a:t>
            </a:r>
            <a:endParaRPr lang="en-US" altLang="en-US" sz="3000" dirty="0">
              <a:solidFill>
                <a:prstClr val="black">
                  <a:lumMod val="75000"/>
                  <a:lumOff val="25000"/>
                </a:prstClr>
              </a:solidFill>
              <a:latin typeface="Avenir Next LT Pro" panose="020F0502020204030204"/>
            </a:endParaRP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Accurate and repeatable measurements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Easily replaces current sight glass and light set-up.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Archive data/images/video.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en-US" altLang="en-US" sz="2400" dirty="0">
              <a:solidFill>
                <a:prstClr val="black">
                  <a:lumMod val="75000"/>
                  <a:lumOff val="25000"/>
                </a:prstClr>
              </a:solidFill>
              <a:latin typeface="Avenir Next LT Pro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FF69C-0525-48D9-B108-A66A99E0F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4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807EBF-E4F5-46D8-A184-E2355C6394A6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>
            <a:extLst>
              <a:ext uri="{FF2B5EF4-FFF2-40B4-BE49-F238E27FC236}">
                <a16:creationId xmlns:a16="http://schemas.microsoft.com/office/drawing/2014/main" id="{C228B41A-FE8A-4D94-ABDF-83F99CFEC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844675"/>
            <a:ext cx="532923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IE" altLang="en-US" sz="4000"/>
              <a:t>Questions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IE" altLang="en-US" sz="4000"/>
              <a:t>         and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IE" altLang="en-US" sz="4000"/>
              <a:t>            Answers</a:t>
            </a:r>
            <a:endParaRPr lang="en-US" altLang="en-US" sz="4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FDBA9-8D06-4F8B-BF94-A4F940F3B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4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B370A8-5532-437A-A021-0D41D8A00890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D06FD76-3994-4377-AE2D-CD3EDF25F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960" y="286604"/>
            <a:ext cx="7543800" cy="16302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3600" dirty="0"/>
              <a:t>Introduction</a:t>
            </a:r>
            <a:endParaRPr lang="en-US" altLang="en-US" sz="3600" dirty="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272560D-22A7-4BFB-A287-79BF1989A2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1916832"/>
            <a:ext cx="7239524" cy="4464496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IE" altLang="en-US" sz="2400" dirty="0"/>
              <a:t>A centrifuge is a device that applies rotational force to separate solids from liquid with the view to removing moisture.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IE" altLang="en-US" sz="2400" dirty="0"/>
              <a:t>The principle is similar to what you would see in your clothing dryer in your house.</a:t>
            </a:r>
          </a:p>
          <a:p>
            <a:pPr>
              <a:buNone/>
              <a:defRPr/>
            </a:pPr>
            <a:r>
              <a:rPr lang="en-US" sz="2400" dirty="0"/>
              <a:t>The centrifuge operates in the same manner but instead of drying your clothes, it separates the solids from the liquid.</a:t>
            </a:r>
          </a:p>
          <a:p>
            <a:pPr>
              <a:buNone/>
              <a:defRPr/>
            </a:pPr>
            <a:r>
              <a:rPr lang="en-IE" altLang="en-US" sz="2400" dirty="0"/>
              <a:t>The product is typically transferred from the crystallizer to the centrifuge for drying.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8D0C60-0214-4EA8-9968-58654B49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8723E6-C49A-4C1D-83E0-27285E68287D}"/>
              </a:ext>
            </a:extLst>
          </p:cNvPr>
          <p:cNvSpPr txBox="1"/>
          <p:nvPr/>
        </p:nvSpPr>
        <p:spPr>
          <a:xfrm>
            <a:off x="0" y="6381328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schemeClr val="bg1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schemeClr val="bg1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 J.M. CANTY INTL. ASIA | PHUKET THAILAND | +66 83 9689548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66258-068D-44CA-9AFF-05C7847B3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044" y="2636912"/>
            <a:ext cx="1323975" cy="27241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B7C1-3C95-4035-9D7F-DE238434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630228"/>
          </a:xfrm>
        </p:spPr>
        <p:txBody>
          <a:bodyPr/>
          <a:lstStyle/>
          <a:p>
            <a:r>
              <a:rPr lang="en-US" sz="3600" dirty="0"/>
              <a:t>Introduction</a:t>
            </a:r>
            <a:r>
              <a:rPr lang="en-US" dirty="0"/>
              <a:t> </a:t>
            </a:r>
            <a:r>
              <a:rPr lang="en-US" sz="1500" dirty="0"/>
              <a:t>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A00E9-1320-4000-9F5F-4E6CBAF2E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108202"/>
            <a:ext cx="8280920" cy="4273126"/>
          </a:xfrm>
        </p:spPr>
        <p:txBody>
          <a:bodyPr>
            <a:normAutofit/>
          </a:bodyPr>
          <a:lstStyle/>
          <a:p>
            <a:r>
              <a:rPr lang="en-US" sz="2400" dirty="0"/>
              <a:t>The centrifuge, like your dryer has a drum (basket) that allows the solids to settle on its inner surface through use of a high rotation speed.</a:t>
            </a:r>
          </a:p>
          <a:p>
            <a:r>
              <a:rPr lang="en-IE" altLang="en-US" sz="2400" dirty="0"/>
              <a:t>Once the solids settle out on the inner surface (cake) the washing of the ‘cake’ will be carried out via spray nozzles.</a:t>
            </a:r>
          </a:p>
          <a:p>
            <a:r>
              <a:rPr lang="en-US" sz="2400" dirty="0"/>
              <a:t>The centrifuge will accelerate to maximum allowable speed to remove the remaining moisture.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4E5F7-03E4-4613-BE0C-966CCC19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6F337B-B08A-4537-8188-6B981D349E81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  <p:extLst>
      <p:ext uri="{BB962C8B-B14F-4D97-AF65-F5344CB8AC3E}">
        <p14:creationId xmlns:p14="http://schemas.microsoft.com/office/powerpoint/2010/main" val="272234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>
            <a:extLst>
              <a:ext uri="{FF2B5EF4-FFF2-40B4-BE49-F238E27FC236}">
                <a16:creationId xmlns:a16="http://schemas.microsoft.com/office/drawing/2014/main" id="{FAAD3059-EA96-45F2-8A45-6F934EDE6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1165117"/>
            <a:ext cx="7543800" cy="125577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3600" dirty="0"/>
              <a:t>Centrifuge Types</a:t>
            </a:r>
            <a:br>
              <a:rPr lang="en-IE" altLang="en-US" sz="3600" dirty="0">
                <a:latin typeface="+mn-lt"/>
              </a:rPr>
            </a:br>
            <a:endParaRPr lang="en-US" altLang="en-US" sz="3600" dirty="0">
              <a:latin typeface="+mn-lt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8A44450-054F-4B20-A50C-2C4D17963D2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7504" y="2132856"/>
            <a:ext cx="6336704" cy="42862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cs typeface="Tahoma" charset="0"/>
              </a:rPr>
              <a:t>Batch Centrifuge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>
                <a:cs typeface="Tahoma" charset="0"/>
              </a:rPr>
              <a:t>Such as basket OR peeler are commonly used in the Pharmaceutical, Chemical and Food industries.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>
                <a:cs typeface="Tahoma" charset="0"/>
              </a:rPr>
              <a:t>Tend to operate at variable speeds.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>
                <a:cs typeface="Tahoma" charset="0"/>
              </a:rPr>
              <a:t>Discharge is typically done through inverting the basket or ‘knife’ discharge at the end of a cycle.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>
                <a:cs typeface="Tahoma" charset="0"/>
              </a:rPr>
              <a:t>Batch centrifuges allow for higher purity of the final product. This is due to the higher separation efficiency of the solids and liquid from the slurry.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800" dirty="0">
              <a:cs typeface="Tahoma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800" dirty="0">
              <a:cs typeface="Tahoma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altLang="en-US" sz="2000" dirty="0">
              <a:cs typeface="Tahom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8F481C-2479-41A4-8F2E-5E72975D2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701"/>
            <a:ext cx="9144000" cy="105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77BD2F-C85D-46C4-B16C-22E32B94753C}"/>
              </a:ext>
            </a:extLst>
          </p:cNvPr>
          <p:cNvSpPr txBox="1"/>
          <p:nvPr/>
        </p:nvSpPr>
        <p:spPr>
          <a:xfrm>
            <a:off x="-1" y="6381328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21F2F-EEF6-4815-99A6-0A2843C4A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952009"/>
            <a:ext cx="251460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>
            <a:extLst>
              <a:ext uri="{FF2B5EF4-FFF2-40B4-BE49-F238E27FC236}">
                <a16:creationId xmlns:a16="http://schemas.microsoft.com/office/drawing/2014/main" id="{FAAD3059-EA96-45F2-8A45-6F934EDE6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1165117"/>
            <a:ext cx="7543800" cy="125577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3600" dirty="0"/>
              <a:t>Centrifuge Types</a:t>
            </a:r>
            <a:br>
              <a:rPr lang="en-IE" altLang="en-US" sz="3600" dirty="0">
                <a:latin typeface="+mn-lt"/>
              </a:rPr>
            </a:br>
            <a:endParaRPr lang="en-US" altLang="en-US" sz="3600" dirty="0">
              <a:latin typeface="+mn-lt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8A44450-054F-4B20-A50C-2C4D17963D2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8750" y="2132856"/>
            <a:ext cx="6492720" cy="41764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cs typeface="Tahoma" charset="0"/>
              </a:rPr>
              <a:t>Continuous centrifuge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>
                <a:cs typeface="Tahoma" charset="0"/>
              </a:rPr>
              <a:t>Continuous centrifuges such as pusher OR decanter have a wide range of use in the Chemical, Wastewater treatment, Iron Ore, Oil and Food industries.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>
                <a:cs typeface="Tahoma" charset="0"/>
              </a:rPr>
              <a:t>They tend to operate at a constant speed which can save time and energy costs.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>
                <a:cs typeface="Tahoma" charset="0"/>
              </a:rPr>
              <a:t>Not as high of purity as the batch version but 3</a:t>
            </a:r>
            <a:r>
              <a:rPr lang="en-US" altLang="en-US" sz="2400" baseline="30000" dirty="0">
                <a:cs typeface="Tahoma" charset="0"/>
              </a:rPr>
              <a:t>rd</a:t>
            </a:r>
            <a:r>
              <a:rPr lang="en-US" altLang="en-US" sz="2400" dirty="0">
                <a:cs typeface="Tahoma" charset="0"/>
              </a:rPr>
              <a:t> generations have improved immensely.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800" dirty="0">
              <a:cs typeface="Tahom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8F481C-2479-41A4-8F2E-5E72975D2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701"/>
            <a:ext cx="9144000" cy="105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77BD2F-C85D-46C4-B16C-22E32B94753C}"/>
              </a:ext>
            </a:extLst>
          </p:cNvPr>
          <p:cNvSpPr txBox="1"/>
          <p:nvPr/>
        </p:nvSpPr>
        <p:spPr>
          <a:xfrm>
            <a:off x="-1" y="6381328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5E2D2-C9BB-40BA-8FB0-D47F16B2B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52" y="1910494"/>
            <a:ext cx="2169418" cy="2310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AEDFB-CE9D-4D47-98A1-00BD1D925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52" y="4221088"/>
            <a:ext cx="233390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1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>
            <a:extLst>
              <a:ext uri="{FF2B5EF4-FFF2-40B4-BE49-F238E27FC236}">
                <a16:creationId xmlns:a16="http://schemas.microsoft.com/office/drawing/2014/main" id="{FAAD3059-EA96-45F2-8A45-6F934EDE6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1165117"/>
            <a:ext cx="7543800" cy="125577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3600" dirty="0"/>
              <a:t>Current Measurement Techniques:</a:t>
            </a:r>
            <a:br>
              <a:rPr lang="en-IE" altLang="en-US" sz="3600" dirty="0">
                <a:latin typeface="+mn-lt"/>
              </a:rPr>
            </a:br>
            <a:endParaRPr lang="en-US" altLang="en-US" sz="3600" dirty="0">
              <a:latin typeface="+mn-lt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8A44450-054F-4B20-A50C-2C4D17963D2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8750" y="1916832"/>
            <a:ext cx="6707604" cy="4392488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cs typeface="Tahoma" charset="0"/>
              </a:rPr>
              <a:t>Clients have a multitude of inaccurate ways to determining when filling is complete OR if the ‘cake’ is dry/washing complete.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2800" dirty="0">
                <a:cs typeface="Tahoma" charset="0"/>
              </a:rPr>
              <a:t>Examples are: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 panose="020F0502020204030204"/>
                <a:ea typeface="+mn-ea"/>
                <a:cs typeface="Tahoma" charset="0"/>
              </a:rPr>
              <a:t>Operator viewing through a window.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  <a:cs typeface="Tahoma" charset="0"/>
              </a:rPr>
              <a:t>Pre-determined cycle times.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  <a:cs typeface="Tahoma" charset="0"/>
              </a:rPr>
              <a:t>Devices that measure color after the product has been removed from the centrifuge.</a:t>
            </a:r>
          </a:p>
          <a:p>
            <a:pPr marL="68580" marR="0" lvl="0" indent="-68580" algn="l" defTabSz="685800" rtl="0" eaLnBrk="1" fontAlgn="auto" latinLnBrk="0" hangingPunct="1">
              <a:lnSpc>
                <a:spcPct val="8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 panose="020F0502020204030204"/>
                <a:ea typeface="+mn-ea"/>
                <a:cs typeface="Tahoma" charset="0"/>
              </a:rPr>
              <a:t>Multiple devices for determining the filling level.</a:t>
            </a:r>
          </a:p>
          <a:p>
            <a:pPr>
              <a:lnSpc>
                <a:spcPct val="80000"/>
              </a:lnSpc>
              <a:defRPr/>
            </a:pPr>
            <a:endParaRPr lang="en-US" altLang="en-US" sz="2800" dirty="0">
              <a:cs typeface="Tahom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8F481C-2479-41A4-8F2E-5E72975D2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701"/>
            <a:ext cx="9144000" cy="105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77BD2F-C85D-46C4-B16C-22E32B94753C}"/>
              </a:ext>
            </a:extLst>
          </p:cNvPr>
          <p:cNvSpPr txBox="1"/>
          <p:nvPr/>
        </p:nvSpPr>
        <p:spPr>
          <a:xfrm>
            <a:off x="-1" y="6381328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9E0DE-D00F-4C77-8D91-09F40FD88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354" y="2636912"/>
            <a:ext cx="21431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16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>
            <a:extLst>
              <a:ext uri="{FF2B5EF4-FFF2-40B4-BE49-F238E27FC236}">
                <a16:creationId xmlns:a16="http://schemas.microsoft.com/office/drawing/2014/main" id="{9A7F1198-410B-4C6C-B870-39B930949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1002001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3600" dirty="0"/>
              <a:t>Problems encountered:</a:t>
            </a:r>
            <a:br>
              <a:rPr lang="en-IE" altLang="en-US" sz="4000" dirty="0"/>
            </a:br>
            <a:endParaRPr lang="en-US" altLang="en-US" sz="4000" dirty="0"/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DF068800-EC5E-4D5A-9290-4853F521566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850" y="1916113"/>
            <a:ext cx="8568630" cy="432119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650" dirty="0"/>
              <a:t>Previously mentioned systems rely on product quality from the crystallizer being the same each and every time.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650" dirty="0"/>
              <a:t>The operator determining the cake has been washed &amp; separated to the same standard each time.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650" dirty="0"/>
              <a:t>Color measurement after the centrifuge detects the issues too late.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650" dirty="0"/>
              <a:t>This leads to poor quality product and lower yield, as it is impossible to have repeatability.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650" dirty="0"/>
              <a:t>Repeatability on centrifuges can only truly be achieved through use of the CANTY Centrifuge Camera System!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2BDB2-DBFA-4076-A7EE-C035E61C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412F7-F533-4A51-B130-5C3FFCEF38C1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  <p:extLst>
      <p:ext uri="{BB962C8B-B14F-4D97-AF65-F5344CB8AC3E}">
        <p14:creationId xmlns:p14="http://schemas.microsoft.com/office/powerpoint/2010/main" val="155764541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>
            <a:extLst>
              <a:ext uri="{FF2B5EF4-FFF2-40B4-BE49-F238E27FC236}">
                <a16:creationId xmlns:a16="http://schemas.microsoft.com/office/drawing/2014/main" id="{9A7F1198-410B-4C6C-B870-39B930949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1002001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altLang="en-US" sz="3600" dirty="0"/>
              <a:t>CANTY Centrifuge Camera:</a:t>
            </a:r>
            <a:br>
              <a:rPr lang="en-IE" altLang="en-US" sz="4000" dirty="0"/>
            </a:br>
            <a:endParaRPr lang="en-US" altLang="en-US" sz="4000" dirty="0"/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DF068800-EC5E-4D5A-9290-4853F521566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850" y="1916113"/>
            <a:ext cx="8568630" cy="432119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2650" dirty="0"/>
              <a:t>The Canty Centrifuge Camera system carries out real time measurements that are transmitted to the control system (4-20mA, OPC, Modbus) to ensure a repeatable, homogeneous product. This is achieved by: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z="2650" dirty="0"/>
              <a:t>Level Measurement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en-US" altLang="en-US" sz="2500" dirty="0"/>
              <a:t> Continuous level measurement allows for accurate tracking of filling.</a:t>
            </a:r>
          </a:p>
          <a:p>
            <a:pPr marL="68580" marR="0" lvl="0" indent="-6858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6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 panose="020F0502020204030204"/>
                <a:ea typeface="+mn-ea"/>
                <a:cs typeface="+mn-cs"/>
              </a:rPr>
              <a:t>Cake Drying/Color Measurement.</a:t>
            </a:r>
          </a:p>
          <a:p>
            <a:pPr marL="288036" marR="0" lvl="1" indent="-137160" algn="l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Next LT Pro" panose="020F0502020204030204"/>
                <a:ea typeface="+mn-ea"/>
                <a:cs typeface="+mn-cs"/>
              </a:rPr>
              <a:t> Color measurement is carried out to determine when the drying has been complete or to determine product quality. </a:t>
            </a:r>
            <a:r>
              <a:rPr lang="en-US" altLang="en-US" sz="265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 LT Pro" panose="020F0502020204030204"/>
              </a:rPr>
              <a:t>	</a:t>
            </a:r>
            <a:endParaRPr kumimoji="0" lang="en-US" alt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nir Next LT Pro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2BDB2-DBFA-4076-A7EE-C035E61C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412F7-F533-4A51-B130-5C3FFCEF38C1}"/>
              </a:ext>
            </a:extLst>
          </p:cNvPr>
          <p:cNvSpPr txBox="1"/>
          <p:nvPr/>
        </p:nvSpPr>
        <p:spPr>
          <a:xfrm>
            <a:off x="0" y="63813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J.M. CANTY INC. | BUFFALO NY | (716) 625-4227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| DUBLIN, IRELAND | +353 (1) 882-9621 </a:t>
            </a:r>
            <a:r>
              <a:rPr lang="en-US" sz="1300" dirty="0">
                <a:solidFill>
                  <a:prstClr val="white"/>
                </a:solidFill>
                <a:sym typeface="Wingdings" panose="05000000000000000000" pitchFamily="2" charset="2"/>
              </a:rPr>
              <a:t></a:t>
            </a:r>
            <a:r>
              <a:rPr lang="en-US" sz="1300" dirty="0">
                <a:solidFill>
                  <a:schemeClr val="bg1"/>
                </a:solidFill>
              </a:rPr>
              <a:t> J.M. CANTY INTL. ASIA | PHUKET THAILAND | +66 83 9689548 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Avenir Next LT Pro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7AD09266328E428C04578C45C0E013" ma:contentTypeVersion="2" ma:contentTypeDescription="Create a new document." ma:contentTypeScope="" ma:versionID="95819b67204bc40577b952272000d0b6">
  <xsd:schema xmlns:xsd="http://www.w3.org/2001/XMLSchema" xmlns:xs="http://www.w3.org/2001/XMLSchema" xmlns:p="http://schemas.microsoft.com/office/2006/metadata/properties" xmlns:ns2="c513aa2b-a282-4229-97e5-3579a0da8ca5" targetNamespace="http://schemas.microsoft.com/office/2006/metadata/properties" ma:root="true" ma:fieldsID="595731a03c04a9c229c98baa8e9f8220" ns2:_="">
    <xsd:import namespace="c513aa2b-a282-4229-97e5-3579a0da8c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3aa2b-a282-4229-97e5-3579a0da8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C712CB-6773-4CD1-96B0-E600DA7E0F7A}"/>
</file>

<file path=customXml/itemProps2.xml><?xml version="1.0" encoding="utf-8"?>
<ds:datastoreItem xmlns:ds="http://schemas.openxmlformats.org/officeDocument/2006/customXml" ds:itemID="{14FDE14E-940D-4891-AE5D-0DD96BD46B0B}"/>
</file>

<file path=customXml/itemProps3.xml><?xml version="1.0" encoding="utf-8"?>
<ds:datastoreItem xmlns:ds="http://schemas.openxmlformats.org/officeDocument/2006/customXml" ds:itemID="{02E9D870-5F77-4E4B-9016-07F112E2958A}"/>
</file>

<file path=docProps/app.xml><?xml version="1.0" encoding="utf-8"?>
<Properties xmlns="http://schemas.openxmlformats.org/officeDocument/2006/extended-properties" xmlns:vt="http://schemas.openxmlformats.org/officeDocument/2006/docPropsVTypes">
  <Template>TA12500-1006</Template>
  <TotalTime>8007</TotalTime>
  <Words>2302</Words>
  <Application>Microsoft Office PowerPoint</Application>
  <PresentationFormat>On-screen Show (4:3)</PresentationFormat>
  <Paragraphs>168</Paragraphs>
  <Slides>25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Avenir Next LT Pro</vt:lpstr>
      <vt:lpstr>Avenir Next LT Pro Light</vt:lpstr>
      <vt:lpstr>Calibri</vt:lpstr>
      <vt:lpstr>Courier New</vt:lpstr>
      <vt:lpstr>Microgramma D Extended</vt:lpstr>
      <vt:lpstr>Tahoma</vt:lpstr>
      <vt:lpstr>Wingdings</vt:lpstr>
      <vt:lpstr>RetrospectVTI</vt:lpstr>
      <vt:lpstr>Centrifuge Camera</vt:lpstr>
      <vt:lpstr>Topics</vt:lpstr>
      <vt:lpstr>Introduction</vt:lpstr>
      <vt:lpstr>Introduction (cont’d)</vt:lpstr>
      <vt:lpstr>Centrifuge Types </vt:lpstr>
      <vt:lpstr>Centrifuge Types </vt:lpstr>
      <vt:lpstr>Current Measurement Techniques: </vt:lpstr>
      <vt:lpstr>Problems encountered: </vt:lpstr>
      <vt:lpstr>CANTY Centrifuge Camera: </vt:lpstr>
      <vt:lpstr>Cake Thickness/Fill Level:</vt:lpstr>
      <vt:lpstr>Cake Thickness/Fill Level: </vt:lpstr>
      <vt:lpstr>Color/Wash Optimization:</vt:lpstr>
      <vt:lpstr>Color / Wash Optimization: </vt:lpstr>
      <vt:lpstr>PowerPoint Presentation</vt:lpstr>
      <vt:lpstr> Camera Hardware</vt:lpstr>
      <vt:lpstr> Camera Hardware</vt:lpstr>
      <vt:lpstr> Camera Hardware</vt:lpstr>
      <vt:lpstr>Camera installation Layout </vt:lpstr>
      <vt:lpstr>VCM -  VISION CONTROL MODULE</vt:lpstr>
      <vt:lpstr>Competitive Features: </vt:lpstr>
      <vt:lpstr>Particle Analysis/Fines Recovery: </vt:lpstr>
      <vt:lpstr>Particle Analysis/Fines Recovery: </vt:lpstr>
      <vt:lpstr> </vt:lpstr>
      <vt:lpstr>Summary &amp; Benefits </vt:lpstr>
      <vt:lpstr>PowerPoint Presentation</vt:lpstr>
    </vt:vector>
  </TitlesOfParts>
  <Company>JM Canty International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Temperature Cameras</dc:title>
  <dc:creator>Alan O'Donoghue</dc:creator>
  <cp:lastModifiedBy>Tod Canty, Jr.</cp:lastModifiedBy>
  <cp:revision>250</cp:revision>
  <dcterms:created xsi:type="dcterms:W3CDTF">2008-03-21T14:08:52Z</dcterms:created>
  <dcterms:modified xsi:type="dcterms:W3CDTF">2022-06-08T13:28:22Z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0x010100137AD09266328E428C04578C45C0E013</vt:lpwstr>
  </property>
</Properties>
</file>