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2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09" d="100"/>
          <a:sy n="109" d="100"/>
        </p:scale>
        <p:origin x="25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16F41B-09AC-48BE-9725-587C14B13BAE}"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294201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16F41B-09AC-48BE-9725-587C14B13BAE}"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4068641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16F41B-09AC-48BE-9725-587C14B13BAE}"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189056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16F41B-09AC-48BE-9725-587C14B13BAE}"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1024516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16F41B-09AC-48BE-9725-587C14B13BAE}"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4285976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16F41B-09AC-48BE-9725-587C14B13BAE}"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3786087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16F41B-09AC-48BE-9725-587C14B13BAE}" type="datetimeFigureOut">
              <a:rPr lang="en-US" smtClean="0"/>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3529071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16F41B-09AC-48BE-9725-587C14B13BAE}" type="datetimeFigureOut">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93987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6F41B-09AC-48BE-9725-587C14B13BAE}"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1712298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16F41B-09AC-48BE-9725-587C14B13BAE}"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353518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16F41B-09AC-48BE-9725-587C14B13BAE}"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2512881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6F41B-09AC-48BE-9725-587C14B13BAE}" type="datetimeFigureOut">
              <a:rPr lang="en-US" smtClean="0"/>
              <a:t>9/14/2021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C897C-F71B-48A4-A5CF-83EEC91ED7E4}" type="slidenum">
              <a:rPr lang="en-US" smtClean="0"/>
              <a:t>‹#›</a:t>
            </a:fld>
            <a:endParaRPr lang="en-US"/>
          </a:p>
        </p:txBody>
      </p:sp>
    </p:spTree>
    <p:extLst>
      <p:ext uri="{BB962C8B-B14F-4D97-AF65-F5344CB8AC3E}">
        <p14:creationId xmlns:p14="http://schemas.microsoft.com/office/powerpoint/2010/main" val="2769479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131D6B-73DF-4919-9EBC-B18A9A03680A}"/>
              </a:ext>
            </a:extLst>
          </p:cNvPr>
          <p:cNvPicPr>
            <a:picLocks noChangeAspect="1"/>
          </p:cNvPicPr>
          <p:nvPr/>
        </p:nvPicPr>
        <p:blipFill rotWithShape="1">
          <a:blip r:embed="rId2"/>
          <a:srcRect/>
          <a:stretch/>
        </p:blipFill>
        <p:spPr>
          <a:xfrm>
            <a:off x="-7102" y="0"/>
            <a:ext cx="12199102" cy="6861985"/>
          </a:xfrm>
          <a:prstGeom prst="rect">
            <a:avLst/>
          </a:prstGeom>
        </p:spPr>
      </p:pic>
      <p:sp>
        <p:nvSpPr>
          <p:cNvPr id="2" name="Title 1">
            <a:extLst>
              <a:ext uri="{FF2B5EF4-FFF2-40B4-BE49-F238E27FC236}">
                <a16:creationId xmlns:a16="http://schemas.microsoft.com/office/drawing/2014/main" id="{2506AB78-18D8-4E9F-A4E3-2591F9E8BE5D}"/>
              </a:ext>
            </a:extLst>
          </p:cNvPr>
          <p:cNvSpPr>
            <a:spLocks noGrp="1"/>
          </p:cNvSpPr>
          <p:nvPr>
            <p:ph type="ctrTitle"/>
          </p:nvPr>
        </p:nvSpPr>
        <p:spPr>
          <a:xfrm>
            <a:off x="1321018" y="1130919"/>
            <a:ext cx="9212833" cy="4441568"/>
          </a:xfrm>
          <a:ln w="19050">
            <a:noFill/>
          </a:ln>
        </p:spPr>
        <p:txBody>
          <a:bodyPr anchor="t">
            <a:normAutofit fontScale="90000"/>
          </a:bodyPr>
          <a:lstStyle/>
          <a:p>
            <a:pPr>
              <a:lnSpc>
                <a:spcPct val="100000"/>
              </a:lnSpc>
              <a:spcBef>
                <a:spcPts val="0"/>
              </a:spcBef>
            </a:pPr>
            <a:r>
              <a:rPr lang="en-US" sz="6600" b="1" dirty="0">
                <a:ln w="28575">
                  <a:solidFill>
                    <a:schemeClr val="bg1"/>
                  </a:solidFill>
                </a:ln>
                <a:solidFill>
                  <a:srgbClr val="00B0F0"/>
                </a:solidFill>
                <a:latin typeface="Microgramma D Extended" pitchFamily="50" charset="0"/>
              </a:rPr>
              <a:t>Dayton Fuel Conference 2020</a:t>
            </a:r>
            <a:br>
              <a:rPr lang="en-US" sz="6600" b="1" dirty="0">
                <a:ln w="28575">
                  <a:solidFill>
                    <a:schemeClr val="bg1"/>
                  </a:solidFill>
                </a:ln>
                <a:solidFill>
                  <a:srgbClr val="00B0F0"/>
                </a:solidFill>
                <a:latin typeface="Microgramma D Extended" pitchFamily="50" charset="0"/>
              </a:rPr>
            </a:br>
            <a:br>
              <a:rPr lang="en-US" sz="6600" b="1" dirty="0">
                <a:solidFill>
                  <a:schemeClr val="bg1"/>
                </a:solidFill>
              </a:rPr>
            </a:br>
            <a:r>
              <a:rPr lang="en-US" sz="3600" dirty="0">
                <a:solidFill>
                  <a:schemeClr val="bg1"/>
                </a:solidFill>
              </a:rPr>
              <a:t>Using Shape Recognition Capacity of Dynamic Imaging to Achieve a More Accurate Analysis of Fluids</a:t>
            </a:r>
            <a:br>
              <a:rPr lang="en-US" sz="2800" dirty="0">
                <a:solidFill>
                  <a:schemeClr val="bg1"/>
                </a:solidFill>
              </a:rPr>
            </a:br>
            <a:endParaRPr lang="en-US" sz="6600" b="1" dirty="0">
              <a:solidFill>
                <a:schemeClr val="bg1"/>
              </a:solidFill>
            </a:endParaRPr>
          </a:p>
        </p:txBody>
      </p:sp>
      <p:sp>
        <p:nvSpPr>
          <p:cNvPr id="11" name="Title 1">
            <a:extLst>
              <a:ext uri="{FF2B5EF4-FFF2-40B4-BE49-F238E27FC236}">
                <a16:creationId xmlns:a16="http://schemas.microsoft.com/office/drawing/2014/main" id="{B95F7D8B-20D2-400F-88FB-130F96C37A3C}"/>
              </a:ext>
            </a:extLst>
          </p:cNvPr>
          <p:cNvSpPr txBox="1">
            <a:spLocks/>
          </p:cNvSpPr>
          <p:nvPr/>
        </p:nvSpPr>
        <p:spPr>
          <a:xfrm>
            <a:off x="150799" y="271355"/>
            <a:ext cx="11553273" cy="42262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2" name="Title 1">
            <a:extLst>
              <a:ext uri="{FF2B5EF4-FFF2-40B4-BE49-F238E27FC236}">
                <a16:creationId xmlns:a16="http://schemas.microsoft.com/office/drawing/2014/main" id="{6EE70D8A-2C53-442C-BFB7-70CE44B88B16}"/>
              </a:ext>
            </a:extLst>
          </p:cNvPr>
          <p:cNvSpPr txBox="1">
            <a:spLocks/>
          </p:cNvSpPr>
          <p:nvPr/>
        </p:nvSpPr>
        <p:spPr>
          <a:xfrm>
            <a:off x="150799" y="1000112"/>
            <a:ext cx="11553273" cy="42262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15" name="Title 1">
            <a:extLst>
              <a:ext uri="{FF2B5EF4-FFF2-40B4-BE49-F238E27FC236}">
                <a16:creationId xmlns:a16="http://schemas.microsoft.com/office/drawing/2014/main" id="{56EE472B-A3F2-4762-B423-73985541F793}"/>
              </a:ext>
            </a:extLst>
          </p:cNvPr>
          <p:cNvSpPr txBox="1">
            <a:spLocks/>
          </p:cNvSpPr>
          <p:nvPr/>
        </p:nvSpPr>
        <p:spPr>
          <a:xfrm>
            <a:off x="8503064" y="6301244"/>
            <a:ext cx="11553273" cy="42262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WWW.JMCANTY.COM</a:t>
            </a:r>
          </a:p>
        </p:txBody>
      </p:sp>
    </p:spTree>
    <p:extLst>
      <p:ext uri="{BB962C8B-B14F-4D97-AF65-F5344CB8AC3E}">
        <p14:creationId xmlns:p14="http://schemas.microsoft.com/office/powerpoint/2010/main" val="1727511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63C49E-5478-4E2A-9A30-8D13B94A83D9}"/>
              </a:ext>
            </a:extLst>
          </p:cNvPr>
          <p:cNvSpPr/>
          <p:nvPr/>
        </p:nvSpPr>
        <p:spPr>
          <a:xfrm>
            <a:off x="453291" y="2714956"/>
            <a:ext cx="6135078" cy="3209105"/>
          </a:xfrm>
          <a:prstGeom prst="roundRect">
            <a:avLst/>
          </a:prstGeom>
          <a:gradFill flip="none" rotWithShape="1">
            <a:gsLst>
              <a:gs pos="0">
                <a:srgbClr val="00B0F0">
                  <a:tint val="44500"/>
                  <a:satMod val="160000"/>
                </a:srgbClr>
              </a:gs>
              <a:gs pos="100000">
                <a:srgbClr val="D7EF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FE5598-1FBC-4B2D-A330-A696E68C8C0F}"/>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B94A4-9282-43FD-8F09-519A8148E854}"/>
              </a:ext>
            </a:extLst>
          </p:cNvPr>
          <p:cNvSpPr>
            <a:spLocks noGrp="1"/>
          </p:cNvSpPr>
          <p:nvPr>
            <p:ph type="title" idx="4294967295"/>
          </p:nvPr>
        </p:nvSpPr>
        <p:spPr>
          <a:xfrm>
            <a:off x="453291" y="1696346"/>
            <a:ext cx="11316678" cy="793138"/>
          </a:xfrm>
        </p:spPr>
        <p:txBody>
          <a:bodyPr>
            <a:noAutofit/>
          </a:bodyPr>
          <a:lstStyle/>
          <a:p>
            <a:pPr algn="ctr"/>
            <a:r>
              <a:rPr lang="en-US" sz="4000" kern="0" dirty="0"/>
              <a:t>Image Retrieval – Hardware – Fused Glass Flow Path</a:t>
            </a:r>
            <a:endParaRPr lang="en-US" sz="2800" dirty="0">
              <a:latin typeface="+mn-lt"/>
            </a:endParaRPr>
          </a:p>
        </p:txBody>
      </p:sp>
      <p:pic>
        <p:nvPicPr>
          <p:cNvPr id="5" name="Picture 4">
            <a:extLst>
              <a:ext uri="{FF2B5EF4-FFF2-40B4-BE49-F238E27FC236}">
                <a16:creationId xmlns:a16="http://schemas.microsoft.com/office/drawing/2014/main" id="{54BB33AF-72FE-4476-A651-D5D7EB25B95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6" name="Title 1">
            <a:extLst>
              <a:ext uri="{FF2B5EF4-FFF2-40B4-BE49-F238E27FC236}">
                <a16:creationId xmlns:a16="http://schemas.microsoft.com/office/drawing/2014/main" id="{B9AA26DC-1141-4EEF-B3FB-B10EDA245D5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7" name="Title 1">
            <a:extLst>
              <a:ext uri="{FF2B5EF4-FFF2-40B4-BE49-F238E27FC236}">
                <a16:creationId xmlns:a16="http://schemas.microsoft.com/office/drawing/2014/main" id="{7DF96D76-D834-4C05-860D-67FD2F38366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8" name="Title 1">
            <a:extLst>
              <a:ext uri="{FF2B5EF4-FFF2-40B4-BE49-F238E27FC236}">
                <a16:creationId xmlns:a16="http://schemas.microsoft.com/office/drawing/2014/main" id="{4CBFE39B-C61D-46C4-A0C0-D60D717515D6}"/>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
        <p:nvSpPr>
          <p:cNvPr id="9" name="Title 1">
            <a:extLst>
              <a:ext uri="{FF2B5EF4-FFF2-40B4-BE49-F238E27FC236}">
                <a16:creationId xmlns:a16="http://schemas.microsoft.com/office/drawing/2014/main" id="{EC163570-8DB0-4F51-92B9-C5402E25312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0" name="Title 1">
            <a:extLst>
              <a:ext uri="{FF2B5EF4-FFF2-40B4-BE49-F238E27FC236}">
                <a16:creationId xmlns:a16="http://schemas.microsoft.com/office/drawing/2014/main" id="{DA9B4CF4-6534-4FBF-94DC-325B6EB46C6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1" name="Title 1">
            <a:extLst>
              <a:ext uri="{FF2B5EF4-FFF2-40B4-BE49-F238E27FC236}">
                <a16:creationId xmlns:a16="http://schemas.microsoft.com/office/drawing/2014/main" id="{38F2A9AB-9FEA-4FE7-B1E2-D718FE81CA40}"/>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13" name="Content Placeholder 9">
            <a:extLst>
              <a:ext uri="{FF2B5EF4-FFF2-40B4-BE49-F238E27FC236}">
                <a16:creationId xmlns:a16="http://schemas.microsoft.com/office/drawing/2014/main" id="{EBDF8447-EBF1-48ED-B4F0-0856165D4AC6}"/>
              </a:ext>
            </a:extLst>
          </p:cNvPr>
          <p:cNvSpPr txBox="1">
            <a:spLocks/>
          </p:cNvSpPr>
          <p:nvPr/>
        </p:nvSpPr>
        <p:spPr>
          <a:xfrm>
            <a:off x="875323" y="2857511"/>
            <a:ext cx="5353540" cy="291805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0"/>
              </a:spcBef>
            </a:pPr>
            <a:r>
              <a:rPr lang="en-IE" sz="2400" dirty="0"/>
              <a:t>Fused one piece construction with no recesses or steps where product can adhere to and build up</a:t>
            </a:r>
          </a:p>
          <a:p>
            <a:pPr>
              <a:spcBef>
                <a:spcPct val="50000"/>
              </a:spcBef>
            </a:pPr>
            <a:r>
              <a:rPr lang="en-IE" sz="2400" dirty="0"/>
              <a:t>Pressures to 600 BAR</a:t>
            </a:r>
          </a:p>
          <a:p>
            <a:pPr>
              <a:spcBef>
                <a:spcPct val="50000"/>
              </a:spcBef>
            </a:pPr>
            <a:r>
              <a:rPr lang="en-IE" sz="2400" dirty="0"/>
              <a:t>Integral Jet Spray Ring</a:t>
            </a:r>
          </a:p>
          <a:p>
            <a:pPr>
              <a:spcBef>
                <a:spcPct val="50000"/>
              </a:spcBef>
            </a:pPr>
            <a:r>
              <a:rPr lang="en-IE" sz="2400" dirty="0"/>
              <a:t>Adjustable Gap Size dependent on sample present</a:t>
            </a:r>
            <a:endParaRPr lang="en-US" sz="2400" dirty="0"/>
          </a:p>
        </p:txBody>
      </p:sp>
      <p:pic>
        <p:nvPicPr>
          <p:cNvPr id="15" name="Picture 2">
            <a:extLst>
              <a:ext uri="{FF2B5EF4-FFF2-40B4-BE49-F238E27FC236}">
                <a16:creationId xmlns:a16="http://schemas.microsoft.com/office/drawing/2014/main" id="{00997E7B-2A5E-4015-A9E5-337EB2C1464C}"/>
              </a:ext>
            </a:extLst>
          </p:cNvPr>
          <p:cNvPicPr>
            <a:picLocks noChangeAspect="1" noChangeArrowheads="1"/>
          </p:cNvPicPr>
          <p:nvPr/>
        </p:nvPicPr>
        <p:blipFill>
          <a:blip r:embed="rId3" cstate="print"/>
          <a:srcRect/>
          <a:stretch>
            <a:fillRect/>
          </a:stretch>
        </p:blipFill>
        <p:spPr bwMode="auto">
          <a:xfrm>
            <a:off x="9345735" y="2425629"/>
            <a:ext cx="2533650" cy="2428875"/>
          </a:xfrm>
          <a:prstGeom prst="rect">
            <a:avLst/>
          </a:prstGeom>
          <a:noFill/>
          <a:ln w="9525">
            <a:noFill/>
            <a:miter lim="800000"/>
            <a:headEnd/>
            <a:tailEnd/>
          </a:ln>
        </p:spPr>
      </p:pic>
      <p:pic>
        <p:nvPicPr>
          <p:cNvPr id="17" name="Picture 16" descr="sr.jpg">
            <a:extLst>
              <a:ext uri="{FF2B5EF4-FFF2-40B4-BE49-F238E27FC236}">
                <a16:creationId xmlns:a16="http://schemas.microsoft.com/office/drawing/2014/main" id="{DDBE3F9F-E4AA-4F70-A1AF-0A960BA4BCDF}"/>
              </a:ext>
            </a:extLst>
          </p:cNvPr>
          <p:cNvPicPr>
            <a:picLocks noChangeAspect="1"/>
          </p:cNvPicPr>
          <p:nvPr/>
        </p:nvPicPr>
        <p:blipFill>
          <a:blip r:embed="rId4" cstate="print"/>
          <a:stretch>
            <a:fillRect/>
          </a:stretch>
        </p:blipFill>
        <p:spPr>
          <a:xfrm>
            <a:off x="6619632" y="4258079"/>
            <a:ext cx="2694840" cy="2021130"/>
          </a:xfrm>
          <a:prstGeom prst="rect">
            <a:avLst/>
          </a:prstGeom>
        </p:spPr>
      </p:pic>
    </p:spTree>
    <p:extLst>
      <p:ext uri="{BB962C8B-B14F-4D97-AF65-F5344CB8AC3E}">
        <p14:creationId xmlns:p14="http://schemas.microsoft.com/office/powerpoint/2010/main" val="1736677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63C49E-5478-4E2A-9A30-8D13B94A83D9}"/>
              </a:ext>
            </a:extLst>
          </p:cNvPr>
          <p:cNvSpPr/>
          <p:nvPr/>
        </p:nvSpPr>
        <p:spPr>
          <a:xfrm>
            <a:off x="512553" y="2066344"/>
            <a:ext cx="11166891" cy="793139"/>
          </a:xfrm>
          <a:prstGeom prst="roundRect">
            <a:avLst/>
          </a:prstGeom>
          <a:gradFill flip="none" rotWithShape="1">
            <a:gsLst>
              <a:gs pos="0">
                <a:srgbClr val="00B0F0">
                  <a:tint val="44500"/>
                  <a:satMod val="160000"/>
                </a:srgbClr>
              </a:gs>
              <a:gs pos="100000">
                <a:srgbClr val="D7EF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FE5598-1FBC-4B2D-A330-A696E68C8C0F}"/>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B94A4-9282-43FD-8F09-519A8148E854}"/>
              </a:ext>
            </a:extLst>
          </p:cNvPr>
          <p:cNvSpPr>
            <a:spLocks noGrp="1"/>
          </p:cNvSpPr>
          <p:nvPr>
            <p:ph type="title" idx="4294967295"/>
          </p:nvPr>
        </p:nvSpPr>
        <p:spPr>
          <a:xfrm>
            <a:off x="453290" y="1398991"/>
            <a:ext cx="11316678" cy="793138"/>
          </a:xfrm>
        </p:spPr>
        <p:txBody>
          <a:bodyPr>
            <a:noAutofit/>
          </a:bodyPr>
          <a:lstStyle/>
          <a:p>
            <a:pPr algn="ctr"/>
            <a:r>
              <a:rPr lang="en-US" sz="4000" dirty="0"/>
              <a:t>Solid Particle and Water Droplet in Fuel</a:t>
            </a:r>
            <a:endParaRPr lang="en-US" sz="2800" dirty="0">
              <a:latin typeface="+mn-lt"/>
            </a:endParaRPr>
          </a:p>
        </p:txBody>
      </p:sp>
      <p:pic>
        <p:nvPicPr>
          <p:cNvPr id="5" name="Picture 4">
            <a:extLst>
              <a:ext uri="{FF2B5EF4-FFF2-40B4-BE49-F238E27FC236}">
                <a16:creationId xmlns:a16="http://schemas.microsoft.com/office/drawing/2014/main" id="{54BB33AF-72FE-4476-A651-D5D7EB25B95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6" name="Title 1">
            <a:extLst>
              <a:ext uri="{FF2B5EF4-FFF2-40B4-BE49-F238E27FC236}">
                <a16:creationId xmlns:a16="http://schemas.microsoft.com/office/drawing/2014/main" id="{B9AA26DC-1141-4EEF-B3FB-B10EDA245D5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7" name="Title 1">
            <a:extLst>
              <a:ext uri="{FF2B5EF4-FFF2-40B4-BE49-F238E27FC236}">
                <a16:creationId xmlns:a16="http://schemas.microsoft.com/office/drawing/2014/main" id="{7DF96D76-D834-4C05-860D-67FD2F38366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8" name="Title 1">
            <a:extLst>
              <a:ext uri="{FF2B5EF4-FFF2-40B4-BE49-F238E27FC236}">
                <a16:creationId xmlns:a16="http://schemas.microsoft.com/office/drawing/2014/main" id="{4CBFE39B-C61D-46C4-A0C0-D60D717515D6}"/>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
        <p:nvSpPr>
          <p:cNvPr id="9" name="Title 1">
            <a:extLst>
              <a:ext uri="{FF2B5EF4-FFF2-40B4-BE49-F238E27FC236}">
                <a16:creationId xmlns:a16="http://schemas.microsoft.com/office/drawing/2014/main" id="{EC163570-8DB0-4F51-92B9-C5402E25312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0" name="Title 1">
            <a:extLst>
              <a:ext uri="{FF2B5EF4-FFF2-40B4-BE49-F238E27FC236}">
                <a16:creationId xmlns:a16="http://schemas.microsoft.com/office/drawing/2014/main" id="{DA9B4CF4-6534-4FBF-94DC-325B6EB46C6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1" name="Title 1">
            <a:extLst>
              <a:ext uri="{FF2B5EF4-FFF2-40B4-BE49-F238E27FC236}">
                <a16:creationId xmlns:a16="http://schemas.microsoft.com/office/drawing/2014/main" id="{38F2A9AB-9FEA-4FE7-B1E2-D718FE81CA40}"/>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13" name="Content Placeholder 9">
            <a:extLst>
              <a:ext uri="{FF2B5EF4-FFF2-40B4-BE49-F238E27FC236}">
                <a16:creationId xmlns:a16="http://schemas.microsoft.com/office/drawing/2014/main" id="{EBDF8447-EBF1-48ED-B4F0-0856165D4AC6}"/>
              </a:ext>
            </a:extLst>
          </p:cNvPr>
          <p:cNvSpPr txBox="1">
            <a:spLocks/>
          </p:cNvSpPr>
          <p:nvPr/>
        </p:nvSpPr>
        <p:spPr>
          <a:xfrm>
            <a:off x="824521" y="2107808"/>
            <a:ext cx="10542954" cy="73162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50000"/>
              </a:spcBef>
              <a:buNone/>
            </a:pPr>
            <a:r>
              <a:rPr lang="en-US" sz="2400" dirty="0"/>
              <a:t>Based on index of refraction; solid particles, water droplets and gas bubbles can all be distinguished by </a:t>
            </a:r>
            <a:r>
              <a:rPr lang="en-US" sz="2400" dirty="0" err="1"/>
              <a:t>CantyVision</a:t>
            </a:r>
            <a:r>
              <a:rPr lang="en-US" sz="2400" dirty="0"/>
              <a:t> Software.</a:t>
            </a:r>
          </a:p>
        </p:txBody>
      </p:sp>
      <p:sp>
        <p:nvSpPr>
          <p:cNvPr id="12" name="TextBox 11">
            <a:extLst>
              <a:ext uri="{FF2B5EF4-FFF2-40B4-BE49-F238E27FC236}">
                <a16:creationId xmlns:a16="http://schemas.microsoft.com/office/drawing/2014/main" id="{2928416A-DE31-4C07-9D19-CF52CC9DC1AF}"/>
              </a:ext>
            </a:extLst>
          </p:cNvPr>
          <p:cNvSpPr txBox="1"/>
          <p:nvPr/>
        </p:nvSpPr>
        <p:spPr>
          <a:xfrm>
            <a:off x="1943775" y="4500763"/>
            <a:ext cx="1394254" cy="369332"/>
          </a:xfrm>
          <a:prstGeom prst="rect">
            <a:avLst/>
          </a:prstGeom>
          <a:noFill/>
        </p:spPr>
        <p:txBody>
          <a:bodyPr wrap="square" rtlCol="0">
            <a:spAutoFit/>
          </a:bodyPr>
          <a:lstStyle/>
          <a:p>
            <a:r>
              <a:rPr lang="en-US" dirty="0"/>
              <a:t>Solid Particle</a:t>
            </a:r>
          </a:p>
        </p:txBody>
      </p:sp>
      <p:pic>
        <p:nvPicPr>
          <p:cNvPr id="14" name="Picture 13">
            <a:extLst>
              <a:ext uri="{FF2B5EF4-FFF2-40B4-BE49-F238E27FC236}">
                <a16:creationId xmlns:a16="http://schemas.microsoft.com/office/drawing/2014/main" id="{9CE566D2-3281-41C3-BB45-42E8205FD30A}"/>
              </a:ext>
            </a:extLst>
          </p:cNvPr>
          <p:cNvPicPr>
            <a:picLocks noChangeAspect="1"/>
          </p:cNvPicPr>
          <p:nvPr/>
        </p:nvPicPr>
        <p:blipFill>
          <a:blip r:embed="rId3"/>
          <a:stretch>
            <a:fillRect/>
          </a:stretch>
        </p:blipFill>
        <p:spPr>
          <a:xfrm>
            <a:off x="1338822" y="2926915"/>
            <a:ext cx="2604161" cy="1497622"/>
          </a:xfrm>
          <a:prstGeom prst="rect">
            <a:avLst/>
          </a:prstGeom>
        </p:spPr>
      </p:pic>
      <p:pic>
        <p:nvPicPr>
          <p:cNvPr id="20" name="Picture 19">
            <a:extLst>
              <a:ext uri="{FF2B5EF4-FFF2-40B4-BE49-F238E27FC236}">
                <a16:creationId xmlns:a16="http://schemas.microsoft.com/office/drawing/2014/main" id="{7456523C-7027-4F89-847D-86E1DD02B847}"/>
              </a:ext>
            </a:extLst>
          </p:cNvPr>
          <p:cNvPicPr>
            <a:picLocks noChangeAspect="1"/>
          </p:cNvPicPr>
          <p:nvPr/>
        </p:nvPicPr>
        <p:blipFill>
          <a:blip r:embed="rId4"/>
          <a:stretch>
            <a:fillRect/>
          </a:stretch>
        </p:blipFill>
        <p:spPr>
          <a:xfrm>
            <a:off x="8277143" y="2921717"/>
            <a:ext cx="2537254" cy="1497939"/>
          </a:xfrm>
          <a:prstGeom prst="rect">
            <a:avLst/>
          </a:prstGeom>
        </p:spPr>
      </p:pic>
      <p:pic>
        <p:nvPicPr>
          <p:cNvPr id="22" name="Picture 21">
            <a:extLst>
              <a:ext uri="{FF2B5EF4-FFF2-40B4-BE49-F238E27FC236}">
                <a16:creationId xmlns:a16="http://schemas.microsoft.com/office/drawing/2014/main" id="{D521EEE9-732D-4EBC-B72B-C835FB3093CD}"/>
              </a:ext>
            </a:extLst>
          </p:cNvPr>
          <p:cNvPicPr>
            <a:picLocks noChangeAspect="1"/>
          </p:cNvPicPr>
          <p:nvPr/>
        </p:nvPicPr>
        <p:blipFill>
          <a:blip r:embed="rId5"/>
          <a:stretch>
            <a:fillRect/>
          </a:stretch>
        </p:blipFill>
        <p:spPr>
          <a:xfrm>
            <a:off x="4953730" y="2921717"/>
            <a:ext cx="2284539" cy="1496767"/>
          </a:xfrm>
          <a:prstGeom prst="rect">
            <a:avLst/>
          </a:prstGeom>
        </p:spPr>
      </p:pic>
      <p:sp>
        <p:nvSpPr>
          <p:cNvPr id="24" name="TextBox 23">
            <a:extLst>
              <a:ext uri="{FF2B5EF4-FFF2-40B4-BE49-F238E27FC236}">
                <a16:creationId xmlns:a16="http://schemas.microsoft.com/office/drawing/2014/main" id="{7C9193D7-AFAF-479E-ADAE-545FFE4312F6}"/>
              </a:ext>
            </a:extLst>
          </p:cNvPr>
          <p:cNvSpPr txBox="1"/>
          <p:nvPr/>
        </p:nvSpPr>
        <p:spPr>
          <a:xfrm>
            <a:off x="5398872" y="4500763"/>
            <a:ext cx="1394254" cy="369332"/>
          </a:xfrm>
          <a:prstGeom prst="rect">
            <a:avLst/>
          </a:prstGeom>
          <a:noFill/>
        </p:spPr>
        <p:txBody>
          <a:bodyPr wrap="square" rtlCol="0">
            <a:spAutoFit/>
          </a:bodyPr>
          <a:lstStyle/>
          <a:p>
            <a:pPr algn="ctr"/>
            <a:r>
              <a:rPr lang="en-US" dirty="0"/>
              <a:t>Gas</a:t>
            </a:r>
          </a:p>
        </p:txBody>
      </p:sp>
      <p:sp>
        <p:nvSpPr>
          <p:cNvPr id="26" name="TextBox 25">
            <a:extLst>
              <a:ext uri="{FF2B5EF4-FFF2-40B4-BE49-F238E27FC236}">
                <a16:creationId xmlns:a16="http://schemas.microsoft.com/office/drawing/2014/main" id="{62A7B896-6AEE-4F7F-9DE7-A90F06797915}"/>
              </a:ext>
            </a:extLst>
          </p:cNvPr>
          <p:cNvSpPr txBox="1"/>
          <p:nvPr/>
        </p:nvSpPr>
        <p:spPr>
          <a:xfrm>
            <a:off x="8711175" y="4500763"/>
            <a:ext cx="1669189" cy="369332"/>
          </a:xfrm>
          <a:prstGeom prst="rect">
            <a:avLst/>
          </a:prstGeom>
          <a:noFill/>
        </p:spPr>
        <p:txBody>
          <a:bodyPr wrap="square" rtlCol="0">
            <a:spAutoFit/>
          </a:bodyPr>
          <a:lstStyle/>
          <a:p>
            <a:pPr algn="ctr"/>
            <a:r>
              <a:rPr lang="en-US" dirty="0"/>
              <a:t>Water Droplet</a:t>
            </a:r>
          </a:p>
        </p:txBody>
      </p:sp>
      <p:graphicFrame>
        <p:nvGraphicFramePr>
          <p:cNvPr id="28" name="Table 27">
            <a:extLst>
              <a:ext uri="{FF2B5EF4-FFF2-40B4-BE49-F238E27FC236}">
                <a16:creationId xmlns:a16="http://schemas.microsoft.com/office/drawing/2014/main" id="{6AB0120E-66F2-436C-BB47-7EFF722D530B}"/>
              </a:ext>
            </a:extLst>
          </p:cNvPr>
          <p:cNvGraphicFramePr>
            <a:graphicFrameLocks noGrp="1"/>
          </p:cNvGraphicFramePr>
          <p:nvPr>
            <p:extLst>
              <p:ext uri="{D42A27DB-BD31-4B8C-83A1-F6EECF244321}">
                <p14:modId xmlns:p14="http://schemas.microsoft.com/office/powerpoint/2010/main" val="1951038428"/>
              </p:ext>
            </p:extLst>
          </p:nvPr>
        </p:nvGraphicFramePr>
        <p:xfrm>
          <a:off x="1338822" y="4909723"/>
          <a:ext cx="2604162" cy="1505068"/>
        </p:xfrm>
        <a:graphic>
          <a:graphicData uri="http://schemas.openxmlformats.org/drawingml/2006/table">
            <a:tbl>
              <a:tblPr firstRow="1" bandRow="1">
                <a:tableStyleId>{5C22544A-7EE6-4342-B048-85BDC9FD1C3A}</a:tableStyleId>
              </a:tblPr>
              <a:tblGrid>
                <a:gridCol w="1302081">
                  <a:extLst>
                    <a:ext uri="{9D8B030D-6E8A-4147-A177-3AD203B41FA5}">
                      <a16:colId xmlns:a16="http://schemas.microsoft.com/office/drawing/2014/main" val="20000"/>
                    </a:ext>
                  </a:extLst>
                </a:gridCol>
                <a:gridCol w="1302081">
                  <a:extLst>
                    <a:ext uri="{9D8B030D-6E8A-4147-A177-3AD203B41FA5}">
                      <a16:colId xmlns:a16="http://schemas.microsoft.com/office/drawing/2014/main" val="20001"/>
                    </a:ext>
                  </a:extLst>
                </a:gridCol>
              </a:tblGrid>
              <a:tr h="376267">
                <a:tc>
                  <a:txBody>
                    <a:bodyPr/>
                    <a:lstStyle/>
                    <a:p>
                      <a:pPr algn="ctr"/>
                      <a:r>
                        <a:rPr lang="en-US" sz="1100" dirty="0"/>
                        <a:t>Shape Parameter</a:t>
                      </a:r>
                    </a:p>
                  </a:txBody>
                  <a:tcPr/>
                </a:tc>
                <a:tc>
                  <a:txBody>
                    <a:bodyPr/>
                    <a:lstStyle/>
                    <a:p>
                      <a:pPr algn="ctr"/>
                      <a:r>
                        <a:rPr lang="en-US" sz="1100" dirty="0"/>
                        <a:t>Value</a:t>
                      </a:r>
                    </a:p>
                  </a:txBody>
                  <a:tcPr/>
                </a:tc>
                <a:extLst>
                  <a:ext uri="{0D108BD9-81ED-4DB2-BD59-A6C34878D82A}">
                    <a16:rowId xmlns:a16="http://schemas.microsoft.com/office/drawing/2014/main" val="10000"/>
                  </a:ext>
                </a:extLst>
              </a:tr>
              <a:tr h="376267">
                <a:tc>
                  <a:txBody>
                    <a:bodyPr/>
                    <a:lstStyle/>
                    <a:p>
                      <a:pPr algn="ctr"/>
                      <a:r>
                        <a:rPr lang="en-US" sz="1100" dirty="0"/>
                        <a:t>Circularity</a:t>
                      </a:r>
                    </a:p>
                  </a:txBody>
                  <a:tcPr/>
                </a:tc>
                <a:tc>
                  <a:txBody>
                    <a:bodyPr/>
                    <a:lstStyle/>
                    <a:p>
                      <a:pPr algn="ctr"/>
                      <a:r>
                        <a:rPr lang="en-US" sz="1100" dirty="0"/>
                        <a:t>.70</a:t>
                      </a:r>
                    </a:p>
                  </a:txBody>
                  <a:tcPr/>
                </a:tc>
                <a:extLst>
                  <a:ext uri="{0D108BD9-81ED-4DB2-BD59-A6C34878D82A}">
                    <a16:rowId xmlns:a16="http://schemas.microsoft.com/office/drawing/2014/main" val="10001"/>
                  </a:ext>
                </a:extLst>
              </a:tr>
              <a:tr h="376267">
                <a:tc>
                  <a:txBody>
                    <a:bodyPr/>
                    <a:lstStyle/>
                    <a:p>
                      <a:pPr algn="ctr"/>
                      <a:r>
                        <a:rPr lang="en-US" sz="1100" dirty="0"/>
                        <a:t>Aspect Ratio</a:t>
                      </a:r>
                    </a:p>
                  </a:txBody>
                  <a:tcPr/>
                </a:tc>
                <a:tc>
                  <a:txBody>
                    <a:bodyPr/>
                    <a:lstStyle/>
                    <a:p>
                      <a:pPr algn="ctr"/>
                      <a:r>
                        <a:rPr lang="en-US" sz="1100" dirty="0"/>
                        <a:t>2.23</a:t>
                      </a:r>
                    </a:p>
                  </a:txBody>
                  <a:tcPr/>
                </a:tc>
                <a:extLst>
                  <a:ext uri="{0D108BD9-81ED-4DB2-BD59-A6C34878D82A}">
                    <a16:rowId xmlns:a16="http://schemas.microsoft.com/office/drawing/2014/main" val="10002"/>
                  </a:ext>
                </a:extLst>
              </a:tr>
              <a:tr h="376267">
                <a:tc>
                  <a:txBody>
                    <a:bodyPr/>
                    <a:lstStyle/>
                    <a:p>
                      <a:pPr algn="ctr"/>
                      <a:r>
                        <a:rPr lang="en-US" sz="1100" dirty="0"/>
                        <a:t>% Holes Area</a:t>
                      </a:r>
                    </a:p>
                  </a:txBody>
                  <a:tcPr/>
                </a:tc>
                <a:tc>
                  <a:txBody>
                    <a:bodyPr/>
                    <a:lstStyle/>
                    <a:p>
                      <a:pPr algn="ctr"/>
                      <a:r>
                        <a:rPr lang="en-US" sz="1100" dirty="0"/>
                        <a:t>0%</a:t>
                      </a:r>
                    </a:p>
                  </a:txBody>
                  <a:tcPr/>
                </a:tc>
                <a:extLst>
                  <a:ext uri="{0D108BD9-81ED-4DB2-BD59-A6C34878D82A}">
                    <a16:rowId xmlns:a16="http://schemas.microsoft.com/office/drawing/2014/main" val="10003"/>
                  </a:ext>
                </a:extLst>
              </a:tr>
            </a:tbl>
          </a:graphicData>
        </a:graphic>
      </p:graphicFrame>
      <p:graphicFrame>
        <p:nvGraphicFramePr>
          <p:cNvPr id="30" name="Table 29">
            <a:extLst>
              <a:ext uri="{FF2B5EF4-FFF2-40B4-BE49-F238E27FC236}">
                <a16:creationId xmlns:a16="http://schemas.microsoft.com/office/drawing/2014/main" id="{8F48717D-38DD-4A04-96B6-48E37DCE50D0}"/>
              </a:ext>
            </a:extLst>
          </p:cNvPr>
          <p:cNvGraphicFramePr>
            <a:graphicFrameLocks noGrp="1"/>
          </p:cNvGraphicFramePr>
          <p:nvPr>
            <p:extLst>
              <p:ext uri="{D42A27DB-BD31-4B8C-83A1-F6EECF244321}">
                <p14:modId xmlns:p14="http://schemas.microsoft.com/office/powerpoint/2010/main" val="284582452"/>
              </p:ext>
            </p:extLst>
          </p:nvPr>
        </p:nvGraphicFramePr>
        <p:xfrm>
          <a:off x="4808505" y="4905815"/>
          <a:ext cx="2604162" cy="1505068"/>
        </p:xfrm>
        <a:graphic>
          <a:graphicData uri="http://schemas.openxmlformats.org/drawingml/2006/table">
            <a:tbl>
              <a:tblPr firstRow="1" bandRow="1">
                <a:tableStyleId>{5C22544A-7EE6-4342-B048-85BDC9FD1C3A}</a:tableStyleId>
              </a:tblPr>
              <a:tblGrid>
                <a:gridCol w="1302081">
                  <a:extLst>
                    <a:ext uri="{9D8B030D-6E8A-4147-A177-3AD203B41FA5}">
                      <a16:colId xmlns:a16="http://schemas.microsoft.com/office/drawing/2014/main" val="20000"/>
                    </a:ext>
                  </a:extLst>
                </a:gridCol>
                <a:gridCol w="1302081">
                  <a:extLst>
                    <a:ext uri="{9D8B030D-6E8A-4147-A177-3AD203B41FA5}">
                      <a16:colId xmlns:a16="http://schemas.microsoft.com/office/drawing/2014/main" val="20001"/>
                    </a:ext>
                  </a:extLst>
                </a:gridCol>
              </a:tblGrid>
              <a:tr h="376267">
                <a:tc>
                  <a:txBody>
                    <a:bodyPr/>
                    <a:lstStyle/>
                    <a:p>
                      <a:pPr algn="ctr"/>
                      <a:r>
                        <a:rPr lang="en-US" sz="1100" dirty="0"/>
                        <a:t>Shape Parameter</a:t>
                      </a:r>
                    </a:p>
                  </a:txBody>
                  <a:tcPr/>
                </a:tc>
                <a:tc>
                  <a:txBody>
                    <a:bodyPr/>
                    <a:lstStyle/>
                    <a:p>
                      <a:pPr algn="ctr"/>
                      <a:r>
                        <a:rPr lang="en-US" sz="1100" dirty="0"/>
                        <a:t>Value</a:t>
                      </a:r>
                    </a:p>
                  </a:txBody>
                  <a:tcPr/>
                </a:tc>
                <a:extLst>
                  <a:ext uri="{0D108BD9-81ED-4DB2-BD59-A6C34878D82A}">
                    <a16:rowId xmlns:a16="http://schemas.microsoft.com/office/drawing/2014/main" val="10000"/>
                  </a:ext>
                </a:extLst>
              </a:tr>
              <a:tr h="376267">
                <a:tc>
                  <a:txBody>
                    <a:bodyPr/>
                    <a:lstStyle/>
                    <a:p>
                      <a:pPr algn="ctr"/>
                      <a:r>
                        <a:rPr lang="en-US" sz="1100" dirty="0"/>
                        <a:t>Circularity</a:t>
                      </a:r>
                    </a:p>
                  </a:txBody>
                  <a:tcPr/>
                </a:tc>
                <a:tc>
                  <a:txBody>
                    <a:bodyPr/>
                    <a:lstStyle/>
                    <a:p>
                      <a:pPr algn="ctr"/>
                      <a:r>
                        <a:rPr lang="en-US" sz="1100" dirty="0"/>
                        <a:t>.33</a:t>
                      </a:r>
                    </a:p>
                  </a:txBody>
                  <a:tcPr/>
                </a:tc>
                <a:extLst>
                  <a:ext uri="{0D108BD9-81ED-4DB2-BD59-A6C34878D82A}">
                    <a16:rowId xmlns:a16="http://schemas.microsoft.com/office/drawing/2014/main" val="10001"/>
                  </a:ext>
                </a:extLst>
              </a:tr>
              <a:tr h="376267">
                <a:tc>
                  <a:txBody>
                    <a:bodyPr/>
                    <a:lstStyle/>
                    <a:p>
                      <a:pPr algn="ctr"/>
                      <a:r>
                        <a:rPr lang="en-US" sz="1100" dirty="0"/>
                        <a:t>Aspect Ratio</a:t>
                      </a:r>
                    </a:p>
                  </a:txBody>
                  <a:tcPr/>
                </a:tc>
                <a:tc>
                  <a:txBody>
                    <a:bodyPr/>
                    <a:lstStyle/>
                    <a:p>
                      <a:pPr algn="ctr"/>
                      <a:r>
                        <a:rPr lang="en-US" sz="1100" dirty="0"/>
                        <a:t>1.0</a:t>
                      </a:r>
                    </a:p>
                  </a:txBody>
                  <a:tcPr/>
                </a:tc>
                <a:extLst>
                  <a:ext uri="{0D108BD9-81ED-4DB2-BD59-A6C34878D82A}">
                    <a16:rowId xmlns:a16="http://schemas.microsoft.com/office/drawing/2014/main" val="10002"/>
                  </a:ext>
                </a:extLst>
              </a:tr>
              <a:tr h="376267">
                <a:tc>
                  <a:txBody>
                    <a:bodyPr/>
                    <a:lstStyle/>
                    <a:p>
                      <a:pPr algn="ctr"/>
                      <a:r>
                        <a:rPr lang="en-US" sz="1100" dirty="0"/>
                        <a:t>% Holes Area</a:t>
                      </a:r>
                    </a:p>
                  </a:txBody>
                  <a:tcPr/>
                </a:tc>
                <a:tc>
                  <a:txBody>
                    <a:bodyPr/>
                    <a:lstStyle/>
                    <a:p>
                      <a:pPr algn="ctr"/>
                      <a:r>
                        <a:rPr lang="en-US" sz="1100" dirty="0"/>
                        <a:t>25.5%</a:t>
                      </a:r>
                    </a:p>
                  </a:txBody>
                  <a:tcPr/>
                </a:tc>
                <a:extLst>
                  <a:ext uri="{0D108BD9-81ED-4DB2-BD59-A6C34878D82A}">
                    <a16:rowId xmlns:a16="http://schemas.microsoft.com/office/drawing/2014/main" val="10003"/>
                  </a:ext>
                </a:extLst>
              </a:tr>
            </a:tbl>
          </a:graphicData>
        </a:graphic>
      </p:graphicFrame>
      <p:graphicFrame>
        <p:nvGraphicFramePr>
          <p:cNvPr id="32" name="Table 31">
            <a:extLst>
              <a:ext uri="{FF2B5EF4-FFF2-40B4-BE49-F238E27FC236}">
                <a16:creationId xmlns:a16="http://schemas.microsoft.com/office/drawing/2014/main" id="{221F6174-7C10-4B96-A1DF-81635F365EFF}"/>
              </a:ext>
            </a:extLst>
          </p:cNvPr>
          <p:cNvGraphicFramePr>
            <a:graphicFrameLocks noGrp="1"/>
          </p:cNvGraphicFramePr>
          <p:nvPr>
            <p:extLst>
              <p:ext uri="{D42A27DB-BD31-4B8C-83A1-F6EECF244321}">
                <p14:modId xmlns:p14="http://schemas.microsoft.com/office/powerpoint/2010/main" val="4192327982"/>
              </p:ext>
            </p:extLst>
          </p:nvPr>
        </p:nvGraphicFramePr>
        <p:xfrm>
          <a:off x="8274948" y="4905815"/>
          <a:ext cx="2604162" cy="1505068"/>
        </p:xfrm>
        <a:graphic>
          <a:graphicData uri="http://schemas.openxmlformats.org/drawingml/2006/table">
            <a:tbl>
              <a:tblPr firstRow="1" bandRow="1">
                <a:tableStyleId>{5C22544A-7EE6-4342-B048-85BDC9FD1C3A}</a:tableStyleId>
              </a:tblPr>
              <a:tblGrid>
                <a:gridCol w="1302081">
                  <a:extLst>
                    <a:ext uri="{9D8B030D-6E8A-4147-A177-3AD203B41FA5}">
                      <a16:colId xmlns:a16="http://schemas.microsoft.com/office/drawing/2014/main" val="20000"/>
                    </a:ext>
                  </a:extLst>
                </a:gridCol>
                <a:gridCol w="1302081">
                  <a:extLst>
                    <a:ext uri="{9D8B030D-6E8A-4147-A177-3AD203B41FA5}">
                      <a16:colId xmlns:a16="http://schemas.microsoft.com/office/drawing/2014/main" val="20001"/>
                    </a:ext>
                  </a:extLst>
                </a:gridCol>
              </a:tblGrid>
              <a:tr h="376267">
                <a:tc>
                  <a:txBody>
                    <a:bodyPr/>
                    <a:lstStyle/>
                    <a:p>
                      <a:pPr algn="ctr"/>
                      <a:r>
                        <a:rPr lang="en-US" sz="1100" dirty="0"/>
                        <a:t>Shape Parameter</a:t>
                      </a:r>
                    </a:p>
                  </a:txBody>
                  <a:tcPr/>
                </a:tc>
                <a:tc>
                  <a:txBody>
                    <a:bodyPr/>
                    <a:lstStyle/>
                    <a:p>
                      <a:pPr algn="ctr"/>
                      <a:r>
                        <a:rPr lang="en-US" sz="1100" dirty="0"/>
                        <a:t>Value</a:t>
                      </a:r>
                    </a:p>
                  </a:txBody>
                  <a:tcPr/>
                </a:tc>
                <a:extLst>
                  <a:ext uri="{0D108BD9-81ED-4DB2-BD59-A6C34878D82A}">
                    <a16:rowId xmlns:a16="http://schemas.microsoft.com/office/drawing/2014/main" val="10000"/>
                  </a:ext>
                </a:extLst>
              </a:tr>
              <a:tr h="376267">
                <a:tc>
                  <a:txBody>
                    <a:bodyPr/>
                    <a:lstStyle/>
                    <a:p>
                      <a:pPr algn="ctr"/>
                      <a:r>
                        <a:rPr lang="en-US" sz="1100" dirty="0"/>
                        <a:t>Circularity</a:t>
                      </a:r>
                    </a:p>
                  </a:txBody>
                  <a:tcPr/>
                </a:tc>
                <a:tc>
                  <a:txBody>
                    <a:bodyPr/>
                    <a:lstStyle/>
                    <a:p>
                      <a:pPr algn="ctr"/>
                      <a:r>
                        <a:rPr lang="en-US" sz="1100" dirty="0"/>
                        <a:t>.13</a:t>
                      </a:r>
                    </a:p>
                  </a:txBody>
                  <a:tcPr/>
                </a:tc>
                <a:extLst>
                  <a:ext uri="{0D108BD9-81ED-4DB2-BD59-A6C34878D82A}">
                    <a16:rowId xmlns:a16="http://schemas.microsoft.com/office/drawing/2014/main" val="10001"/>
                  </a:ext>
                </a:extLst>
              </a:tr>
              <a:tr h="376267">
                <a:tc>
                  <a:txBody>
                    <a:bodyPr/>
                    <a:lstStyle/>
                    <a:p>
                      <a:pPr algn="ctr"/>
                      <a:r>
                        <a:rPr lang="en-US" sz="1100" dirty="0"/>
                        <a:t>Aspect Ratio</a:t>
                      </a:r>
                    </a:p>
                  </a:txBody>
                  <a:tcPr/>
                </a:tc>
                <a:tc>
                  <a:txBody>
                    <a:bodyPr/>
                    <a:lstStyle/>
                    <a:p>
                      <a:pPr algn="ctr"/>
                      <a:r>
                        <a:rPr lang="en-US" sz="1100" dirty="0"/>
                        <a:t>1.0</a:t>
                      </a:r>
                    </a:p>
                  </a:txBody>
                  <a:tcPr/>
                </a:tc>
                <a:extLst>
                  <a:ext uri="{0D108BD9-81ED-4DB2-BD59-A6C34878D82A}">
                    <a16:rowId xmlns:a16="http://schemas.microsoft.com/office/drawing/2014/main" val="10002"/>
                  </a:ext>
                </a:extLst>
              </a:tr>
              <a:tr h="376267">
                <a:tc>
                  <a:txBody>
                    <a:bodyPr/>
                    <a:lstStyle/>
                    <a:p>
                      <a:pPr algn="ctr"/>
                      <a:r>
                        <a:rPr lang="en-US" sz="1100" dirty="0"/>
                        <a:t>% Holes Area</a:t>
                      </a:r>
                    </a:p>
                  </a:txBody>
                  <a:tcPr/>
                </a:tc>
                <a:tc>
                  <a:txBody>
                    <a:bodyPr/>
                    <a:lstStyle/>
                    <a:p>
                      <a:pPr algn="ctr"/>
                      <a:r>
                        <a:rPr lang="en-US" sz="1100" dirty="0"/>
                        <a:t>92.5%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9905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63C49E-5478-4E2A-9A30-8D13B94A83D9}"/>
              </a:ext>
            </a:extLst>
          </p:cNvPr>
          <p:cNvSpPr/>
          <p:nvPr/>
        </p:nvSpPr>
        <p:spPr>
          <a:xfrm>
            <a:off x="453291" y="2489484"/>
            <a:ext cx="5775572" cy="3731562"/>
          </a:xfrm>
          <a:prstGeom prst="roundRect">
            <a:avLst/>
          </a:prstGeom>
          <a:gradFill flip="none" rotWithShape="1">
            <a:gsLst>
              <a:gs pos="0">
                <a:srgbClr val="00B0F0">
                  <a:tint val="44500"/>
                  <a:satMod val="160000"/>
                </a:srgbClr>
              </a:gs>
              <a:gs pos="100000">
                <a:srgbClr val="D7EF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FE5598-1FBC-4B2D-A330-A696E68C8C0F}"/>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B94A4-9282-43FD-8F09-519A8148E854}"/>
              </a:ext>
            </a:extLst>
          </p:cNvPr>
          <p:cNvSpPr>
            <a:spLocks noGrp="1"/>
          </p:cNvSpPr>
          <p:nvPr>
            <p:ph type="title" idx="4294967295"/>
          </p:nvPr>
        </p:nvSpPr>
        <p:spPr>
          <a:xfrm>
            <a:off x="453291" y="1696346"/>
            <a:ext cx="11316678" cy="793138"/>
          </a:xfrm>
        </p:spPr>
        <p:txBody>
          <a:bodyPr>
            <a:noAutofit/>
          </a:bodyPr>
          <a:lstStyle/>
          <a:p>
            <a:pPr algn="ctr"/>
            <a:r>
              <a:rPr lang="en-US" sz="4000" dirty="0" err="1"/>
              <a:t>CantyVision</a:t>
            </a:r>
            <a:r>
              <a:rPr lang="en-US" sz="4000" dirty="0"/>
              <a:t> Software</a:t>
            </a:r>
            <a:endParaRPr lang="en-US" sz="2800" dirty="0">
              <a:latin typeface="+mn-lt"/>
            </a:endParaRPr>
          </a:p>
        </p:txBody>
      </p:sp>
      <p:pic>
        <p:nvPicPr>
          <p:cNvPr id="5" name="Picture 4">
            <a:extLst>
              <a:ext uri="{FF2B5EF4-FFF2-40B4-BE49-F238E27FC236}">
                <a16:creationId xmlns:a16="http://schemas.microsoft.com/office/drawing/2014/main" id="{54BB33AF-72FE-4476-A651-D5D7EB25B95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6" name="Title 1">
            <a:extLst>
              <a:ext uri="{FF2B5EF4-FFF2-40B4-BE49-F238E27FC236}">
                <a16:creationId xmlns:a16="http://schemas.microsoft.com/office/drawing/2014/main" id="{B9AA26DC-1141-4EEF-B3FB-B10EDA245D5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7" name="Title 1">
            <a:extLst>
              <a:ext uri="{FF2B5EF4-FFF2-40B4-BE49-F238E27FC236}">
                <a16:creationId xmlns:a16="http://schemas.microsoft.com/office/drawing/2014/main" id="{7DF96D76-D834-4C05-860D-67FD2F38366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8" name="Title 1">
            <a:extLst>
              <a:ext uri="{FF2B5EF4-FFF2-40B4-BE49-F238E27FC236}">
                <a16:creationId xmlns:a16="http://schemas.microsoft.com/office/drawing/2014/main" id="{4CBFE39B-C61D-46C4-A0C0-D60D717515D6}"/>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
        <p:nvSpPr>
          <p:cNvPr id="9" name="Title 1">
            <a:extLst>
              <a:ext uri="{FF2B5EF4-FFF2-40B4-BE49-F238E27FC236}">
                <a16:creationId xmlns:a16="http://schemas.microsoft.com/office/drawing/2014/main" id="{EC163570-8DB0-4F51-92B9-C5402E25312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0" name="Title 1">
            <a:extLst>
              <a:ext uri="{FF2B5EF4-FFF2-40B4-BE49-F238E27FC236}">
                <a16:creationId xmlns:a16="http://schemas.microsoft.com/office/drawing/2014/main" id="{DA9B4CF4-6534-4FBF-94DC-325B6EB46C6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1" name="Title 1">
            <a:extLst>
              <a:ext uri="{FF2B5EF4-FFF2-40B4-BE49-F238E27FC236}">
                <a16:creationId xmlns:a16="http://schemas.microsoft.com/office/drawing/2014/main" id="{38F2A9AB-9FEA-4FE7-B1E2-D718FE81CA40}"/>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13" name="Content Placeholder 9">
            <a:extLst>
              <a:ext uri="{FF2B5EF4-FFF2-40B4-BE49-F238E27FC236}">
                <a16:creationId xmlns:a16="http://schemas.microsoft.com/office/drawing/2014/main" id="{EBDF8447-EBF1-48ED-B4F0-0856165D4AC6}"/>
              </a:ext>
            </a:extLst>
          </p:cNvPr>
          <p:cNvSpPr txBox="1">
            <a:spLocks/>
          </p:cNvSpPr>
          <p:nvPr/>
        </p:nvSpPr>
        <p:spPr>
          <a:xfrm>
            <a:off x="875323" y="2685667"/>
            <a:ext cx="5353540" cy="341814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Canty AI software - Classification of particles </a:t>
            </a:r>
          </a:p>
          <a:p>
            <a:r>
              <a:rPr lang="en-US" sz="2400" dirty="0" err="1"/>
              <a:t>CantyVision</a:t>
            </a:r>
            <a:r>
              <a:rPr lang="en-US" sz="2400" dirty="0"/>
              <a:t> Software is able to process images at high speed real time.</a:t>
            </a:r>
          </a:p>
          <a:p>
            <a:r>
              <a:rPr lang="en-US" sz="2400" dirty="0"/>
              <a:t>Software provides graphical trends in charts with statistical data for particles and water.</a:t>
            </a:r>
          </a:p>
          <a:p>
            <a:r>
              <a:rPr lang="en-US" sz="2400" dirty="0"/>
              <a:t>Individual ISO4406 data charts and outputs.</a:t>
            </a:r>
          </a:p>
          <a:p>
            <a:r>
              <a:rPr lang="en-US" sz="2400" dirty="0"/>
              <a:t>Customized reporting feature for excel data output.</a:t>
            </a:r>
          </a:p>
        </p:txBody>
      </p:sp>
      <p:pic>
        <p:nvPicPr>
          <p:cNvPr id="12" name="Picture 2">
            <a:extLst>
              <a:ext uri="{FF2B5EF4-FFF2-40B4-BE49-F238E27FC236}">
                <a16:creationId xmlns:a16="http://schemas.microsoft.com/office/drawing/2014/main" id="{796B86CD-6C66-4E3C-AE0E-DAE10566B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442" y="2298035"/>
            <a:ext cx="4028864" cy="1579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id="{8DC2F2FA-81B4-4B8F-B794-5A1B5EB0F512}"/>
              </a:ext>
            </a:extLst>
          </p:cNvPr>
          <p:cNvPicPr>
            <a:picLocks noChangeAspect="1"/>
          </p:cNvPicPr>
          <p:nvPr/>
        </p:nvPicPr>
        <p:blipFill>
          <a:blip r:embed="rId4"/>
          <a:stretch>
            <a:fillRect/>
          </a:stretch>
        </p:blipFill>
        <p:spPr>
          <a:xfrm>
            <a:off x="6775936" y="3983198"/>
            <a:ext cx="4407877" cy="23842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89233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FE5598-1FBC-4B2D-A330-A696E68C8C0F}"/>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B94A4-9282-43FD-8F09-519A8148E854}"/>
              </a:ext>
            </a:extLst>
          </p:cNvPr>
          <p:cNvSpPr>
            <a:spLocks noGrp="1"/>
          </p:cNvSpPr>
          <p:nvPr>
            <p:ph type="title" idx="4294967295"/>
          </p:nvPr>
        </p:nvSpPr>
        <p:spPr>
          <a:xfrm>
            <a:off x="437660" y="1460277"/>
            <a:ext cx="11316678" cy="793138"/>
          </a:xfrm>
        </p:spPr>
        <p:txBody>
          <a:bodyPr>
            <a:noAutofit/>
          </a:bodyPr>
          <a:lstStyle/>
          <a:p>
            <a:pPr algn="ctr"/>
            <a:r>
              <a:rPr lang="en-US" sz="4000" dirty="0"/>
              <a:t>Canty Vision Software – Graphs &amp; Charts</a:t>
            </a:r>
            <a:endParaRPr lang="en-US" sz="2800" dirty="0">
              <a:latin typeface="+mn-lt"/>
            </a:endParaRPr>
          </a:p>
        </p:txBody>
      </p:sp>
      <p:pic>
        <p:nvPicPr>
          <p:cNvPr id="5" name="Picture 4">
            <a:extLst>
              <a:ext uri="{FF2B5EF4-FFF2-40B4-BE49-F238E27FC236}">
                <a16:creationId xmlns:a16="http://schemas.microsoft.com/office/drawing/2014/main" id="{54BB33AF-72FE-4476-A651-D5D7EB25B95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6" name="Title 1">
            <a:extLst>
              <a:ext uri="{FF2B5EF4-FFF2-40B4-BE49-F238E27FC236}">
                <a16:creationId xmlns:a16="http://schemas.microsoft.com/office/drawing/2014/main" id="{B9AA26DC-1141-4EEF-B3FB-B10EDA245D5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7" name="Title 1">
            <a:extLst>
              <a:ext uri="{FF2B5EF4-FFF2-40B4-BE49-F238E27FC236}">
                <a16:creationId xmlns:a16="http://schemas.microsoft.com/office/drawing/2014/main" id="{7DF96D76-D834-4C05-860D-67FD2F38366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8" name="Title 1">
            <a:extLst>
              <a:ext uri="{FF2B5EF4-FFF2-40B4-BE49-F238E27FC236}">
                <a16:creationId xmlns:a16="http://schemas.microsoft.com/office/drawing/2014/main" id="{4CBFE39B-C61D-46C4-A0C0-D60D717515D6}"/>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
        <p:nvSpPr>
          <p:cNvPr id="9" name="Title 1">
            <a:extLst>
              <a:ext uri="{FF2B5EF4-FFF2-40B4-BE49-F238E27FC236}">
                <a16:creationId xmlns:a16="http://schemas.microsoft.com/office/drawing/2014/main" id="{EC163570-8DB0-4F51-92B9-C5402E25312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0" name="Title 1">
            <a:extLst>
              <a:ext uri="{FF2B5EF4-FFF2-40B4-BE49-F238E27FC236}">
                <a16:creationId xmlns:a16="http://schemas.microsoft.com/office/drawing/2014/main" id="{DA9B4CF4-6534-4FBF-94DC-325B6EB46C6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1" name="Title 1">
            <a:extLst>
              <a:ext uri="{FF2B5EF4-FFF2-40B4-BE49-F238E27FC236}">
                <a16:creationId xmlns:a16="http://schemas.microsoft.com/office/drawing/2014/main" id="{38F2A9AB-9FEA-4FE7-B1E2-D718FE81CA40}"/>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pic>
        <p:nvPicPr>
          <p:cNvPr id="16" name="Picture 15">
            <a:extLst>
              <a:ext uri="{FF2B5EF4-FFF2-40B4-BE49-F238E27FC236}">
                <a16:creationId xmlns:a16="http://schemas.microsoft.com/office/drawing/2014/main" id="{50FDA5E4-AEB2-4EEE-897D-58CD2A10C4F2}"/>
              </a:ext>
            </a:extLst>
          </p:cNvPr>
          <p:cNvPicPr>
            <a:picLocks noChangeAspect="1"/>
          </p:cNvPicPr>
          <p:nvPr/>
        </p:nvPicPr>
        <p:blipFill>
          <a:blip r:embed="rId3"/>
          <a:stretch>
            <a:fillRect/>
          </a:stretch>
        </p:blipFill>
        <p:spPr>
          <a:xfrm>
            <a:off x="753315" y="2253415"/>
            <a:ext cx="4801214" cy="3908594"/>
          </a:xfrm>
          <a:prstGeom prst="rect">
            <a:avLst/>
          </a:prstGeom>
        </p:spPr>
      </p:pic>
      <p:pic>
        <p:nvPicPr>
          <p:cNvPr id="18" name="Picture 17">
            <a:extLst>
              <a:ext uri="{FF2B5EF4-FFF2-40B4-BE49-F238E27FC236}">
                <a16:creationId xmlns:a16="http://schemas.microsoft.com/office/drawing/2014/main" id="{18A4C901-BE75-41A2-8B97-1383E551670B}"/>
              </a:ext>
            </a:extLst>
          </p:cNvPr>
          <p:cNvPicPr>
            <a:picLocks noChangeAspect="1"/>
          </p:cNvPicPr>
          <p:nvPr/>
        </p:nvPicPr>
        <p:blipFill>
          <a:blip r:embed="rId4"/>
          <a:stretch>
            <a:fillRect/>
          </a:stretch>
        </p:blipFill>
        <p:spPr>
          <a:xfrm>
            <a:off x="6096000" y="2253415"/>
            <a:ext cx="4963295" cy="3908595"/>
          </a:xfrm>
          <a:prstGeom prst="rect">
            <a:avLst/>
          </a:prstGeom>
        </p:spPr>
      </p:pic>
    </p:spTree>
    <p:extLst>
      <p:ext uri="{BB962C8B-B14F-4D97-AF65-F5344CB8AC3E}">
        <p14:creationId xmlns:p14="http://schemas.microsoft.com/office/powerpoint/2010/main" val="1339853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FE5598-1FBC-4B2D-A330-A696E68C8C0F}"/>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B94A4-9282-43FD-8F09-519A8148E854}"/>
              </a:ext>
            </a:extLst>
          </p:cNvPr>
          <p:cNvSpPr>
            <a:spLocks noGrp="1"/>
          </p:cNvSpPr>
          <p:nvPr>
            <p:ph type="title" idx="4294967295"/>
          </p:nvPr>
        </p:nvSpPr>
        <p:spPr>
          <a:xfrm>
            <a:off x="437660" y="1460277"/>
            <a:ext cx="11316678" cy="793138"/>
          </a:xfrm>
        </p:spPr>
        <p:txBody>
          <a:bodyPr>
            <a:noAutofit/>
          </a:bodyPr>
          <a:lstStyle/>
          <a:p>
            <a:pPr algn="ctr"/>
            <a:r>
              <a:rPr lang="en-US" sz="4000" dirty="0" err="1"/>
              <a:t>CantyVision</a:t>
            </a:r>
            <a:r>
              <a:rPr lang="en-US" sz="4000" dirty="0"/>
              <a:t> Software – Excel Output Reports</a:t>
            </a:r>
            <a:endParaRPr lang="en-US" sz="2800" dirty="0">
              <a:latin typeface="+mn-lt"/>
            </a:endParaRPr>
          </a:p>
        </p:txBody>
      </p:sp>
      <p:pic>
        <p:nvPicPr>
          <p:cNvPr id="5" name="Picture 4">
            <a:extLst>
              <a:ext uri="{FF2B5EF4-FFF2-40B4-BE49-F238E27FC236}">
                <a16:creationId xmlns:a16="http://schemas.microsoft.com/office/drawing/2014/main" id="{54BB33AF-72FE-4476-A651-D5D7EB25B95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6" name="Title 1">
            <a:extLst>
              <a:ext uri="{FF2B5EF4-FFF2-40B4-BE49-F238E27FC236}">
                <a16:creationId xmlns:a16="http://schemas.microsoft.com/office/drawing/2014/main" id="{B9AA26DC-1141-4EEF-B3FB-B10EDA245D5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7" name="Title 1">
            <a:extLst>
              <a:ext uri="{FF2B5EF4-FFF2-40B4-BE49-F238E27FC236}">
                <a16:creationId xmlns:a16="http://schemas.microsoft.com/office/drawing/2014/main" id="{7DF96D76-D834-4C05-860D-67FD2F38366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8" name="Title 1">
            <a:extLst>
              <a:ext uri="{FF2B5EF4-FFF2-40B4-BE49-F238E27FC236}">
                <a16:creationId xmlns:a16="http://schemas.microsoft.com/office/drawing/2014/main" id="{4CBFE39B-C61D-46C4-A0C0-D60D717515D6}"/>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
        <p:nvSpPr>
          <p:cNvPr id="9" name="Title 1">
            <a:extLst>
              <a:ext uri="{FF2B5EF4-FFF2-40B4-BE49-F238E27FC236}">
                <a16:creationId xmlns:a16="http://schemas.microsoft.com/office/drawing/2014/main" id="{EC163570-8DB0-4F51-92B9-C5402E25312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0" name="Title 1">
            <a:extLst>
              <a:ext uri="{FF2B5EF4-FFF2-40B4-BE49-F238E27FC236}">
                <a16:creationId xmlns:a16="http://schemas.microsoft.com/office/drawing/2014/main" id="{DA9B4CF4-6534-4FBF-94DC-325B6EB46C6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1" name="Title 1">
            <a:extLst>
              <a:ext uri="{FF2B5EF4-FFF2-40B4-BE49-F238E27FC236}">
                <a16:creationId xmlns:a16="http://schemas.microsoft.com/office/drawing/2014/main" id="{38F2A9AB-9FEA-4FE7-B1E2-D718FE81CA40}"/>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pic>
        <p:nvPicPr>
          <p:cNvPr id="3" name="Picture 2">
            <a:extLst>
              <a:ext uri="{FF2B5EF4-FFF2-40B4-BE49-F238E27FC236}">
                <a16:creationId xmlns:a16="http://schemas.microsoft.com/office/drawing/2014/main" id="{BB89A45C-64E3-44E4-92BA-A8505D5059E0}"/>
              </a:ext>
            </a:extLst>
          </p:cNvPr>
          <p:cNvPicPr>
            <a:picLocks noChangeAspect="1"/>
          </p:cNvPicPr>
          <p:nvPr/>
        </p:nvPicPr>
        <p:blipFill rotWithShape="1">
          <a:blip r:embed="rId3"/>
          <a:srcRect b="30628"/>
          <a:stretch/>
        </p:blipFill>
        <p:spPr>
          <a:xfrm>
            <a:off x="384278" y="2114881"/>
            <a:ext cx="5765105" cy="4004488"/>
          </a:xfrm>
          <a:prstGeom prst="rect">
            <a:avLst/>
          </a:prstGeom>
        </p:spPr>
      </p:pic>
      <p:pic>
        <p:nvPicPr>
          <p:cNvPr id="12" name="Picture 11">
            <a:extLst>
              <a:ext uri="{FF2B5EF4-FFF2-40B4-BE49-F238E27FC236}">
                <a16:creationId xmlns:a16="http://schemas.microsoft.com/office/drawing/2014/main" id="{AA13DE4B-3529-4ADB-A638-559609F3059E}"/>
              </a:ext>
            </a:extLst>
          </p:cNvPr>
          <p:cNvPicPr>
            <a:picLocks noChangeAspect="1"/>
          </p:cNvPicPr>
          <p:nvPr/>
        </p:nvPicPr>
        <p:blipFill>
          <a:blip r:embed="rId4"/>
          <a:stretch>
            <a:fillRect/>
          </a:stretch>
        </p:blipFill>
        <p:spPr>
          <a:xfrm>
            <a:off x="6096000" y="2093701"/>
            <a:ext cx="5658338" cy="4344000"/>
          </a:xfrm>
          <a:prstGeom prst="rect">
            <a:avLst/>
          </a:prstGeom>
        </p:spPr>
      </p:pic>
    </p:spTree>
    <p:extLst>
      <p:ext uri="{BB962C8B-B14F-4D97-AF65-F5344CB8AC3E}">
        <p14:creationId xmlns:p14="http://schemas.microsoft.com/office/powerpoint/2010/main" val="69102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63C49E-5478-4E2A-9A30-8D13B94A83D9}"/>
              </a:ext>
            </a:extLst>
          </p:cNvPr>
          <p:cNvSpPr/>
          <p:nvPr/>
        </p:nvSpPr>
        <p:spPr>
          <a:xfrm>
            <a:off x="453290" y="2249603"/>
            <a:ext cx="7341450" cy="3971443"/>
          </a:xfrm>
          <a:prstGeom prst="roundRect">
            <a:avLst/>
          </a:prstGeom>
          <a:gradFill flip="none" rotWithShape="1">
            <a:gsLst>
              <a:gs pos="0">
                <a:srgbClr val="00B0F0">
                  <a:tint val="44500"/>
                  <a:satMod val="160000"/>
                </a:srgbClr>
              </a:gs>
              <a:gs pos="100000">
                <a:srgbClr val="D7EF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FE5598-1FBC-4B2D-A330-A696E68C8C0F}"/>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B94A4-9282-43FD-8F09-519A8148E854}"/>
              </a:ext>
            </a:extLst>
          </p:cNvPr>
          <p:cNvSpPr>
            <a:spLocks noGrp="1"/>
          </p:cNvSpPr>
          <p:nvPr>
            <p:ph type="title" idx="4294967295"/>
          </p:nvPr>
        </p:nvSpPr>
        <p:spPr>
          <a:xfrm>
            <a:off x="429842" y="1456465"/>
            <a:ext cx="11316678" cy="793138"/>
          </a:xfrm>
        </p:spPr>
        <p:txBody>
          <a:bodyPr>
            <a:noAutofit/>
          </a:bodyPr>
          <a:lstStyle/>
          <a:p>
            <a:pPr algn="ctr"/>
            <a:r>
              <a:rPr lang="en-US" sz="4000" dirty="0"/>
              <a:t>Fuels</a:t>
            </a:r>
            <a:endParaRPr lang="en-US" sz="2800" dirty="0">
              <a:latin typeface="+mn-lt"/>
            </a:endParaRPr>
          </a:p>
        </p:txBody>
      </p:sp>
      <p:pic>
        <p:nvPicPr>
          <p:cNvPr id="5" name="Picture 4">
            <a:extLst>
              <a:ext uri="{FF2B5EF4-FFF2-40B4-BE49-F238E27FC236}">
                <a16:creationId xmlns:a16="http://schemas.microsoft.com/office/drawing/2014/main" id="{54BB33AF-72FE-4476-A651-D5D7EB25B95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6" name="Title 1">
            <a:extLst>
              <a:ext uri="{FF2B5EF4-FFF2-40B4-BE49-F238E27FC236}">
                <a16:creationId xmlns:a16="http://schemas.microsoft.com/office/drawing/2014/main" id="{B9AA26DC-1141-4EEF-B3FB-B10EDA245D5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7" name="Title 1">
            <a:extLst>
              <a:ext uri="{FF2B5EF4-FFF2-40B4-BE49-F238E27FC236}">
                <a16:creationId xmlns:a16="http://schemas.microsoft.com/office/drawing/2014/main" id="{7DF96D76-D834-4C05-860D-67FD2F38366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8" name="Title 1">
            <a:extLst>
              <a:ext uri="{FF2B5EF4-FFF2-40B4-BE49-F238E27FC236}">
                <a16:creationId xmlns:a16="http://schemas.microsoft.com/office/drawing/2014/main" id="{4CBFE39B-C61D-46C4-A0C0-D60D717515D6}"/>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
        <p:nvSpPr>
          <p:cNvPr id="9" name="Title 1">
            <a:extLst>
              <a:ext uri="{FF2B5EF4-FFF2-40B4-BE49-F238E27FC236}">
                <a16:creationId xmlns:a16="http://schemas.microsoft.com/office/drawing/2014/main" id="{EC163570-8DB0-4F51-92B9-C5402E25312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0" name="Title 1">
            <a:extLst>
              <a:ext uri="{FF2B5EF4-FFF2-40B4-BE49-F238E27FC236}">
                <a16:creationId xmlns:a16="http://schemas.microsoft.com/office/drawing/2014/main" id="{DA9B4CF4-6534-4FBF-94DC-325B6EB46C6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1" name="Title 1">
            <a:extLst>
              <a:ext uri="{FF2B5EF4-FFF2-40B4-BE49-F238E27FC236}">
                <a16:creationId xmlns:a16="http://schemas.microsoft.com/office/drawing/2014/main" id="{38F2A9AB-9FEA-4FE7-B1E2-D718FE81CA40}"/>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13" name="Content Placeholder 9">
            <a:extLst>
              <a:ext uri="{FF2B5EF4-FFF2-40B4-BE49-F238E27FC236}">
                <a16:creationId xmlns:a16="http://schemas.microsoft.com/office/drawing/2014/main" id="{EBDF8447-EBF1-48ED-B4F0-0856165D4AC6}"/>
              </a:ext>
            </a:extLst>
          </p:cNvPr>
          <p:cNvSpPr txBox="1">
            <a:spLocks/>
          </p:cNvSpPr>
          <p:nvPr/>
        </p:nvSpPr>
        <p:spPr>
          <a:xfrm>
            <a:off x="753314" y="2685667"/>
            <a:ext cx="6788532" cy="341814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Primary Concerns:</a:t>
            </a:r>
          </a:p>
          <a:p>
            <a:pPr lvl="1"/>
            <a:r>
              <a:rPr lang="en-US" dirty="0"/>
              <a:t>Solid Particles – clog filters and injection ports, pump failure.                                                  </a:t>
            </a:r>
          </a:p>
          <a:p>
            <a:pPr lvl="1"/>
            <a:r>
              <a:rPr lang="en-US" dirty="0"/>
              <a:t>Water Droplets – can freeze at altitude clogging lines and filters, reduce combustion efficiency of fuel.</a:t>
            </a:r>
          </a:p>
          <a:p>
            <a:pPr lvl="1"/>
            <a:r>
              <a:rPr lang="en-US" dirty="0"/>
              <a:t>Air Bubbles – cause error for in-line measurements mostly resulting in inaccurate fuel analysis.</a:t>
            </a:r>
          </a:p>
          <a:p>
            <a:pPr lvl="1"/>
            <a:r>
              <a:rPr lang="en-US" dirty="0"/>
              <a:t>Microbial Growth – Increased fuel consumption, reduced engine RPM, increased emissions.</a:t>
            </a:r>
          </a:p>
          <a:p>
            <a:pPr marL="457200" lvl="1" indent="0">
              <a:buNone/>
            </a:pPr>
            <a:endParaRPr lang="en-US" dirty="0"/>
          </a:p>
          <a:p>
            <a:pPr marL="457200" lvl="1" indent="0">
              <a:buNone/>
            </a:pPr>
            <a:r>
              <a:rPr lang="en-US" dirty="0"/>
              <a:t>Aside from the worst case scenarios, which are equipment downtime and human safety, fuel contamination can prove to be very costly.</a:t>
            </a:r>
          </a:p>
        </p:txBody>
      </p:sp>
      <p:pic>
        <p:nvPicPr>
          <p:cNvPr id="16" name="Picture 2" descr="OFFUTT AIR FORCE BASE, Neb. -- Airman 1st Class Ricky Vickers, a fuels distribution operator with the 55th Maintenance Squadron's Fuels Management Flight, prepares to refuel a 55th Wing Constant Phoenix aircraft here using the underground fuel delivery system and an R-12 hydrant truck, March 1. The R-12 is capable of pushing up to 1,000 gallons of jet fuel per minute. (U.S. Air Force photo/Josh Plueger)">
            <a:extLst>
              <a:ext uri="{FF2B5EF4-FFF2-40B4-BE49-F238E27FC236}">
                <a16:creationId xmlns:a16="http://schemas.microsoft.com/office/drawing/2014/main" id="{8D933E98-713E-43F9-9EE3-51077549A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4126" y="2849276"/>
            <a:ext cx="3532394" cy="218487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D55807F-6DCB-414D-90CA-77E977C982CD}"/>
              </a:ext>
            </a:extLst>
          </p:cNvPr>
          <p:cNvSpPr txBox="1"/>
          <p:nvPr/>
        </p:nvSpPr>
        <p:spPr>
          <a:xfrm>
            <a:off x="9350539" y="5034148"/>
            <a:ext cx="1412566" cy="200055"/>
          </a:xfrm>
          <a:prstGeom prst="rect">
            <a:avLst/>
          </a:prstGeom>
          <a:noFill/>
        </p:spPr>
        <p:txBody>
          <a:bodyPr wrap="none" rtlCol="0">
            <a:spAutoFit/>
          </a:bodyPr>
          <a:lstStyle/>
          <a:p>
            <a:r>
              <a:rPr lang="en-US" sz="700" dirty="0"/>
              <a:t>U.S. Air Force photo/Josh </a:t>
            </a:r>
            <a:r>
              <a:rPr lang="en-US" sz="700" dirty="0" err="1"/>
              <a:t>Plueger</a:t>
            </a:r>
            <a:endParaRPr lang="en-US" sz="700" dirty="0"/>
          </a:p>
        </p:txBody>
      </p:sp>
    </p:spTree>
    <p:extLst>
      <p:ext uri="{BB962C8B-B14F-4D97-AF65-F5344CB8AC3E}">
        <p14:creationId xmlns:p14="http://schemas.microsoft.com/office/powerpoint/2010/main" val="502971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63C49E-5478-4E2A-9A30-8D13B94A83D9}"/>
              </a:ext>
            </a:extLst>
          </p:cNvPr>
          <p:cNvSpPr/>
          <p:nvPr/>
        </p:nvSpPr>
        <p:spPr>
          <a:xfrm>
            <a:off x="453290" y="2714957"/>
            <a:ext cx="11233801" cy="3467012"/>
          </a:xfrm>
          <a:prstGeom prst="roundRect">
            <a:avLst/>
          </a:prstGeom>
          <a:gradFill flip="none" rotWithShape="1">
            <a:gsLst>
              <a:gs pos="0">
                <a:srgbClr val="00B0F0">
                  <a:tint val="44500"/>
                  <a:satMod val="160000"/>
                </a:srgbClr>
              </a:gs>
              <a:gs pos="100000">
                <a:srgbClr val="D7EF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FE5598-1FBC-4B2D-A330-A696E68C8C0F}"/>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B94A4-9282-43FD-8F09-519A8148E854}"/>
              </a:ext>
            </a:extLst>
          </p:cNvPr>
          <p:cNvSpPr>
            <a:spLocks noGrp="1"/>
          </p:cNvSpPr>
          <p:nvPr>
            <p:ph type="title" idx="4294967295"/>
          </p:nvPr>
        </p:nvSpPr>
        <p:spPr>
          <a:xfrm>
            <a:off x="875322" y="1696346"/>
            <a:ext cx="10230339" cy="793138"/>
          </a:xfrm>
        </p:spPr>
        <p:txBody>
          <a:bodyPr>
            <a:normAutofit fontScale="90000"/>
          </a:bodyPr>
          <a:lstStyle/>
          <a:p>
            <a:pPr algn="ctr"/>
            <a:r>
              <a:rPr lang="en-US" sz="6000" dirty="0"/>
              <a:t>Technology Trend</a:t>
            </a:r>
            <a:endParaRPr lang="en-US" dirty="0">
              <a:latin typeface="+mn-lt"/>
            </a:endParaRPr>
          </a:p>
        </p:txBody>
      </p:sp>
      <p:pic>
        <p:nvPicPr>
          <p:cNvPr id="5" name="Picture 4">
            <a:extLst>
              <a:ext uri="{FF2B5EF4-FFF2-40B4-BE49-F238E27FC236}">
                <a16:creationId xmlns:a16="http://schemas.microsoft.com/office/drawing/2014/main" id="{54BB33AF-72FE-4476-A651-D5D7EB25B95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6" name="Title 1">
            <a:extLst>
              <a:ext uri="{FF2B5EF4-FFF2-40B4-BE49-F238E27FC236}">
                <a16:creationId xmlns:a16="http://schemas.microsoft.com/office/drawing/2014/main" id="{B9AA26DC-1141-4EEF-B3FB-B10EDA245D5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7" name="Title 1">
            <a:extLst>
              <a:ext uri="{FF2B5EF4-FFF2-40B4-BE49-F238E27FC236}">
                <a16:creationId xmlns:a16="http://schemas.microsoft.com/office/drawing/2014/main" id="{7DF96D76-D834-4C05-860D-67FD2F38366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8" name="Title 1">
            <a:extLst>
              <a:ext uri="{FF2B5EF4-FFF2-40B4-BE49-F238E27FC236}">
                <a16:creationId xmlns:a16="http://schemas.microsoft.com/office/drawing/2014/main" id="{4CBFE39B-C61D-46C4-A0C0-D60D717515D6}"/>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
        <p:nvSpPr>
          <p:cNvPr id="9" name="Title 1">
            <a:extLst>
              <a:ext uri="{FF2B5EF4-FFF2-40B4-BE49-F238E27FC236}">
                <a16:creationId xmlns:a16="http://schemas.microsoft.com/office/drawing/2014/main" id="{EC163570-8DB0-4F51-92B9-C5402E25312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0" name="Title 1">
            <a:extLst>
              <a:ext uri="{FF2B5EF4-FFF2-40B4-BE49-F238E27FC236}">
                <a16:creationId xmlns:a16="http://schemas.microsoft.com/office/drawing/2014/main" id="{DA9B4CF4-6534-4FBF-94DC-325B6EB46C6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1" name="Title 1">
            <a:extLst>
              <a:ext uri="{FF2B5EF4-FFF2-40B4-BE49-F238E27FC236}">
                <a16:creationId xmlns:a16="http://schemas.microsoft.com/office/drawing/2014/main" id="{38F2A9AB-9FEA-4FE7-B1E2-D718FE81CA40}"/>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13" name="Content Placeholder 9">
            <a:extLst>
              <a:ext uri="{FF2B5EF4-FFF2-40B4-BE49-F238E27FC236}">
                <a16:creationId xmlns:a16="http://schemas.microsoft.com/office/drawing/2014/main" id="{EBDF8447-EBF1-48ED-B4F0-0856165D4AC6}"/>
              </a:ext>
            </a:extLst>
          </p:cNvPr>
          <p:cNvSpPr txBox="1">
            <a:spLocks/>
          </p:cNvSpPr>
          <p:nvPr/>
        </p:nvSpPr>
        <p:spPr>
          <a:xfrm>
            <a:off x="875322" y="2857511"/>
            <a:ext cx="10449170" cy="3392407"/>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Inspection throughout the supply chain is required, right up to the point of vehicle load which is the critical point where fuel must be clean and dry. This is currently not the case on a widespread basis.</a:t>
            </a:r>
          </a:p>
          <a:p>
            <a:r>
              <a:rPr lang="en-US" dirty="0"/>
              <a:t>Rapid, near real time analysis is required to make field applications feasible. Toward that end, the following improvements have come on line:</a:t>
            </a:r>
          </a:p>
          <a:p>
            <a:pPr lvl="1"/>
            <a:r>
              <a:rPr lang="en-US" dirty="0"/>
              <a:t>Rapid frame analysis – traditional CMOS camera technology can process frames up to 45 per second at a reasonable cost. Current software can analyze up to 20 frames per second.</a:t>
            </a:r>
          </a:p>
          <a:p>
            <a:pPr lvl="1"/>
            <a:r>
              <a:rPr lang="en-US" dirty="0"/>
              <a:t>Camera resolution continues to improve</a:t>
            </a:r>
          </a:p>
          <a:p>
            <a:pPr lvl="1"/>
            <a:r>
              <a:rPr lang="en-US" dirty="0"/>
              <a:t>LED technology is now advanced enough to provide bright illumination and consistent field lighting. Timed, pulse lighting controls thermal generation enabling very long life cycle.</a:t>
            </a:r>
          </a:p>
        </p:txBody>
      </p:sp>
    </p:spTree>
    <p:extLst>
      <p:ext uri="{BB962C8B-B14F-4D97-AF65-F5344CB8AC3E}">
        <p14:creationId xmlns:p14="http://schemas.microsoft.com/office/powerpoint/2010/main" val="1826772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63C49E-5478-4E2A-9A30-8D13B94A83D9}"/>
              </a:ext>
            </a:extLst>
          </p:cNvPr>
          <p:cNvSpPr/>
          <p:nvPr/>
        </p:nvSpPr>
        <p:spPr>
          <a:xfrm>
            <a:off x="2645505" y="2714957"/>
            <a:ext cx="6689972" cy="3467012"/>
          </a:xfrm>
          <a:prstGeom prst="roundRect">
            <a:avLst/>
          </a:prstGeom>
          <a:gradFill flip="none" rotWithShape="1">
            <a:gsLst>
              <a:gs pos="0">
                <a:srgbClr val="00B0F0">
                  <a:tint val="44500"/>
                  <a:satMod val="160000"/>
                </a:srgbClr>
              </a:gs>
              <a:gs pos="100000">
                <a:srgbClr val="D7EF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FE5598-1FBC-4B2D-A330-A696E68C8C0F}"/>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B94A4-9282-43FD-8F09-519A8148E854}"/>
              </a:ext>
            </a:extLst>
          </p:cNvPr>
          <p:cNvSpPr>
            <a:spLocks noGrp="1"/>
          </p:cNvSpPr>
          <p:nvPr>
            <p:ph type="title" idx="4294967295"/>
          </p:nvPr>
        </p:nvSpPr>
        <p:spPr>
          <a:xfrm>
            <a:off x="875322" y="1696346"/>
            <a:ext cx="10230339" cy="793138"/>
          </a:xfrm>
        </p:spPr>
        <p:txBody>
          <a:bodyPr>
            <a:normAutofit fontScale="90000"/>
          </a:bodyPr>
          <a:lstStyle/>
          <a:p>
            <a:pPr algn="ctr"/>
            <a:r>
              <a:rPr lang="en-US" sz="6000" dirty="0"/>
              <a:t>Technology Readiness Level- TRL9</a:t>
            </a:r>
            <a:endParaRPr lang="en-US" dirty="0">
              <a:latin typeface="+mn-lt"/>
            </a:endParaRPr>
          </a:p>
        </p:txBody>
      </p:sp>
      <p:pic>
        <p:nvPicPr>
          <p:cNvPr id="5" name="Picture 4">
            <a:extLst>
              <a:ext uri="{FF2B5EF4-FFF2-40B4-BE49-F238E27FC236}">
                <a16:creationId xmlns:a16="http://schemas.microsoft.com/office/drawing/2014/main" id="{54BB33AF-72FE-4476-A651-D5D7EB25B95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6" name="Title 1">
            <a:extLst>
              <a:ext uri="{FF2B5EF4-FFF2-40B4-BE49-F238E27FC236}">
                <a16:creationId xmlns:a16="http://schemas.microsoft.com/office/drawing/2014/main" id="{B9AA26DC-1141-4EEF-B3FB-B10EDA245D5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7" name="Title 1">
            <a:extLst>
              <a:ext uri="{FF2B5EF4-FFF2-40B4-BE49-F238E27FC236}">
                <a16:creationId xmlns:a16="http://schemas.microsoft.com/office/drawing/2014/main" id="{7DF96D76-D834-4C05-860D-67FD2F38366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8" name="Title 1">
            <a:extLst>
              <a:ext uri="{FF2B5EF4-FFF2-40B4-BE49-F238E27FC236}">
                <a16:creationId xmlns:a16="http://schemas.microsoft.com/office/drawing/2014/main" id="{4CBFE39B-C61D-46C4-A0C0-D60D717515D6}"/>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
        <p:nvSpPr>
          <p:cNvPr id="9" name="Title 1">
            <a:extLst>
              <a:ext uri="{FF2B5EF4-FFF2-40B4-BE49-F238E27FC236}">
                <a16:creationId xmlns:a16="http://schemas.microsoft.com/office/drawing/2014/main" id="{EC163570-8DB0-4F51-92B9-C5402E25312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0" name="Title 1">
            <a:extLst>
              <a:ext uri="{FF2B5EF4-FFF2-40B4-BE49-F238E27FC236}">
                <a16:creationId xmlns:a16="http://schemas.microsoft.com/office/drawing/2014/main" id="{DA9B4CF4-6534-4FBF-94DC-325B6EB46C6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1" name="Title 1">
            <a:extLst>
              <a:ext uri="{FF2B5EF4-FFF2-40B4-BE49-F238E27FC236}">
                <a16:creationId xmlns:a16="http://schemas.microsoft.com/office/drawing/2014/main" id="{38F2A9AB-9FEA-4FE7-B1E2-D718FE81CA40}"/>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13" name="Content Placeholder 9">
            <a:extLst>
              <a:ext uri="{FF2B5EF4-FFF2-40B4-BE49-F238E27FC236}">
                <a16:creationId xmlns:a16="http://schemas.microsoft.com/office/drawing/2014/main" id="{EBDF8447-EBF1-48ED-B4F0-0856165D4AC6}"/>
              </a:ext>
            </a:extLst>
          </p:cNvPr>
          <p:cNvSpPr txBox="1">
            <a:spLocks/>
          </p:cNvSpPr>
          <p:nvPr/>
        </p:nvSpPr>
        <p:spPr>
          <a:xfrm>
            <a:off x="3110522" y="2857511"/>
            <a:ext cx="8213969" cy="339240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Operator and JIP Subsea Projects  </a:t>
            </a:r>
          </a:p>
          <a:p>
            <a:r>
              <a:rPr lang="en-US" dirty="0"/>
              <a:t>ATEX/IECEx, FM, CSA Certifications </a:t>
            </a:r>
          </a:p>
          <a:p>
            <a:r>
              <a:rPr lang="en-US" dirty="0"/>
              <a:t>Diesel Water Testing- Louisiana </a:t>
            </a:r>
          </a:p>
          <a:p>
            <a:r>
              <a:rPr lang="en-US" dirty="0"/>
              <a:t>Pax River Test- Jet Fuel</a:t>
            </a:r>
          </a:p>
          <a:p>
            <a:r>
              <a:rPr lang="en-US" dirty="0"/>
              <a:t>Field Testing - Norfolk</a:t>
            </a:r>
          </a:p>
          <a:p>
            <a:r>
              <a:rPr lang="en-US" dirty="0"/>
              <a:t>Commercial airport installations on Jet.</a:t>
            </a:r>
          </a:p>
          <a:p>
            <a:r>
              <a:rPr lang="en-US" dirty="0"/>
              <a:t>GA installation, Netherlands</a:t>
            </a:r>
          </a:p>
        </p:txBody>
      </p:sp>
    </p:spTree>
    <p:extLst>
      <p:ext uri="{BB962C8B-B14F-4D97-AF65-F5344CB8AC3E}">
        <p14:creationId xmlns:p14="http://schemas.microsoft.com/office/powerpoint/2010/main" val="137797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63C49E-5478-4E2A-9A30-8D13B94A83D9}"/>
              </a:ext>
            </a:extLst>
          </p:cNvPr>
          <p:cNvSpPr/>
          <p:nvPr/>
        </p:nvSpPr>
        <p:spPr>
          <a:xfrm>
            <a:off x="453290" y="2249603"/>
            <a:ext cx="7341450" cy="3971443"/>
          </a:xfrm>
          <a:prstGeom prst="roundRect">
            <a:avLst/>
          </a:prstGeom>
          <a:gradFill flip="none" rotWithShape="1">
            <a:gsLst>
              <a:gs pos="0">
                <a:srgbClr val="00B0F0">
                  <a:tint val="44500"/>
                  <a:satMod val="160000"/>
                </a:srgbClr>
              </a:gs>
              <a:gs pos="100000">
                <a:srgbClr val="D7EF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FE5598-1FBC-4B2D-A330-A696E68C8C0F}"/>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B94A4-9282-43FD-8F09-519A8148E854}"/>
              </a:ext>
            </a:extLst>
          </p:cNvPr>
          <p:cNvSpPr>
            <a:spLocks noGrp="1"/>
          </p:cNvSpPr>
          <p:nvPr>
            <p:ph type="title" idx="4294967295"/>
          </p:nvPr>
        </p:nvSpPr>
        <p:spPr>
          <a:xfrm>
            <a:off x="429842" y="1456465"/>
            <a:ext cx="11316678" cy="793138"/>
          </a:xfrm>
        </p:spPr>
        <p:txBody>
          <a:bodyPr>
            <a:noAutofit/>
          </a:bodyPr>
          <a:lstStyle/>
          <a:p>
            <a:pPr algn="ctr"/>
            <a:r>
              <a:rPr lang="en-US" sz="4000" dirty="0"/>
              <a:t>Field Testing - Norfolk</a:t>
            </a:r>
            <a:endParaRPr lang="en-US" sz="2800" dirty="0">
              <a:latin typeface="+mn-lt"/>
            </a:endParaRPr>
          </a:p>
        </p:txBody>
      </p:sp>
      <p:pic>
        <p:nvPicPr>
          <p:cNvPr id="5" name="Picture 4">
            <a:extLst>
              <a:ext uri="{FF2B5EF4-FFF2-40B4-BE49-F238E27FC236}">
                <a16:creationId xmlns:a16="http://schemas.microsoft.com/office/drawing/2014/main" id="{54BB33AF-72FE-4476-A651-D5D7EB25B95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6" name="Title 1">
            <a:extLst>
              <a:ext uri="{FF2B5EF4-FFF2-40B4-BE49-F238E27FC236}">
                <a16:creationId xmlns:a16="http://schemas.microsoft.com/office/drawing/2014/main" id="{B9AA26DC-1141-4EEF-B3FB-B10EDA245D5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7" name="Title 1">
            <a:extLst>
              <a:ext uri="{FF2B5EF4-FFF2-40B4-BE49-F238E27FC236}">
                <a16:creationId xmlns:a16="http://schemas.microsoft.com/office/drawing/2014/main" id="{7DF96D76-D834-4C05-860D-67FD2F38366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8" name="Title 1">
            <a:extLst>
              <a:ext uri="{FF2B5EF4-FFF2-40B4-BE49-F238E27FC236}">
                <a16:creationId xmlns:a16="http://schemas.microsoft.com/office/drawing/2014/main" id="{4CBFE39B-C61D-46C4-A0C0-D60D717515D6}"/>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
        <p:nvSpPr>
          <p:cNvPr id="9" name="Title 1">
            <a:extLst>
              <a:ext uri="{FF2B5EF4-FFF2-40B4-BE49-F238E27FC236}">
                <a16:creationId xmlns:a16="http://schemas.microsoft.com/office/drawing/2014/main" id="{EC163570-8DB0-4F51-92B9-C5402E25312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0" name="Title 1">
            <a:extLst>
              <a:ext uri="{FF2B5EF4-FFF2-40B4-BE49-F238E27FC236}">
                <a16:creationId xmlns:a16="http://schemas.microsoft.com/office/drawing/2014/main" id="{DA9B4CF4-6534-4FBF-94DC-325B6EB46C6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1" name="Title 1">
            <a:extLst>
              <a:ext uri="{FF2B5EF4-FFF2-40B4-BE49-F238E27FC236}">
                <a16:creationId xmlns:a16="http://schemas.microsoft.com/office/drawing/2014/main" id="{38F2A9AB-9FEA-4FE7-B1E2-D718FE81CA40}"/>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13" name="Content Placeholder 9">
            <a:extLst>
              <a:ext uri="{FF2B5EF4-FFF2-40B4-BE49-F238E27FC236}">
                <a16:creationId xmlns:a16="http://schemas.microsoft.com/office/drawing/2014/main" id="{EBDF8447-EBF1-48ED-B4F0-0856165D4AC6}"/>
              </a:ext>
            </a:extLst>
          </p:cNvPr>
          <p:cNvSpPr txBox="1">
            <a:spLocks/>
          </p:cNvSpPr>
          <p:nvPr/>
        </p:nvSpPr>
        <p:spPr>
          <a:xfrm>
            <a:off x="753314" y="2685667"/>
            <a:ext cx="6788532" cy="341814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Testing was conducted shipboard to search for contamination source in the vehicle fuel supply chain. </a:t>
            </a:r>
          </a:p>
          <a:p>
            <a:r>
              <a:rPr lang="en-US" dirty="0"/>
              <a:t>Fuel was tested on-line and off line.</a:t>
            </a:r>
          </a:p>
          <a:p>
            <a:r>
              <a:rPr lang="en-US" dirty="0"/>
              <a:t>At the fueling hose (after filtration) and prior to filtration (around ship.</a:t>
            </a:r>
          </a:p>
          <a:p>
            <a:r>
              <a:rPr lang="en-US" dirty="0"/>
              <a:t>Canty instrument tested both ways. Off line test was compared to a laser light obscuration unit.</a:t>
            </a:r>
          </a:p>
        </p:txBody>
      </p:sp>
      <p:pic>
        <p:nvPicPr>
          <p:cNvPr id="12" name="Picture 11">
            <a:extLst>
              <a:ext uri="{FF2B5EF4-FFF2-40B4-BE49-F238E27FC236}">
                <a16:creationId xmlns:a16="http://schemas.microsoft.com/office/drawing/2014/main" id="{476F672E-1F8C-4FD8-8704-CAF642D76825}"/>
              </a:ext>
            </a:extLst>
          </p:cNvPr>
          <p:cNvPicPr>
            <a:picLocks noChangeAspect="1"/>
          </p:cNvPicPr>
          <p:nvPr/>
        </p:nvPicPr>
        <p:blipFill>
          <a:blip r:embed="rId3"/>
          <a:stretch>
            <a:fillRect/>
          </a:stretch>
        </p:blipFill>
        <p:spPr>
          <a:xfrm>
            <a:off x="8034214" y="4047065"/>
            <a:ext cx="3955073" cy="2173981"/>
          </a:xfrm>
          <a:prstGeom prst="rect">
            <a:avLst/>
          </a:prstGeom>
        </p:spPr>
      </p:pic>
      <p:pic>
        <p:nvPicPr>
          <p:cNvPr id="14" name="Picture 13">
            <a:extLst>
              <a:ext uri="{FF2B5EF4-FFF2-40B4-BE49-F238E27FC236}">
                <a16:creationId xmlns:a16="http://schemas.microsoft.com/office/drawing/2014/main" id="{92F57374-106B-4BC5-9C09-80D6DA88D524}"/>
              </a:ext>
            </a:extLst>
          </p:cNvPr>
          <p:cNvPicPr>
            <a:picLocks noChangeAspect="1"/>
          </p:cNvPicPr>
          <p:nvPr/>
        </p:nvPicPr>
        <p:blipFill>
          <a:blip r:embed="rId4"/>
          <a:stretch>
            <a:fillRect/>
          </a:stretch>
        </p:blipFill>
        <p:spPr>
          <a:xfrm>
            <a:off x="8062655" y="2131962"/>
            <a:ext cx="3926632" cy="1767915"/>
          </a:xfrm>
          <a:prstGeom prst="rect">
            <a:avLst/>
          </a:prstGeom>
        </p:spPr>
      </p:pic>
    </p:spTree>
    <p:extLst>
      <p:ext uri="{BB962C8B-B14F-4D97-AF65-F5344CB8AC3E}">
        <p14:creationId xmlns:p14="http://schemas.microsoft.com/office/powerpoint/2010/main" val="2756511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63C49E-5478-4E2A-9A30-8D13B94A83D9}"/>
              </a:ext>
            </a:extLst>
          </p:cNvPr>
          <p:cNvSpPr/>
          <p:nvPr/>
        </p:nvSpPr>
        <p:spPr>
          <a:xfrm>
            <a:off x="453290" y="2249603"/>
            <a:ext cx="7341450" cy="3971443"/>
          </a:xfrm>
          <a:prstGeom prst="roundRect">
            <a:avLst/>
          </a:prstGeom>
          <a:gradFill flip="none" rotWithShape="1">
            <a:gsLst>
              <a:gs pos="0">
                <a:srgbClr val="00B0F0">
                  <a:tint val="44500"/>
                  <a:satMod val="160000"/>
                </a:srgbClr>
              </a:gs>
              <a:gs pos="100000">
                <a:srgbClr val="D7EF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FE5598-1FBC-4B2D-A330-A696E68C8C0F}"/>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B94A4-9282-43FD-8F09-519A8148E854}"/>
              </a:ext>
            </a:extLst>
          </p:cNvPr>
          <p:cNvSpPr>
            <a:spLocks noGrp="1"/>
          </p:cNvSpPr>
          <p:nvPr>
            <p:ph type="title" idx="4294967295"/>
          </p:nvPr>
        </p:nvSpPr>
        <p:spPr>
          <a:xfrm>
            <a:off x="429842" y="1456465"/>
            <a:ext cx="11316678" cy="793138"/>
          </a:xfrm>
        </p:spPr>
        <p:txBody>
          <a:bodyPr>
            <a:noAutofit/>
          </a:bodyPr>
          <a:lstStyle/>
          <a:p>
            <a:pPr algn="ctr"/>
            <a:r>
              <a:rPr lang="en-US" sz="4000" dirty="0"/>
              <a:t>Field Testing Off Line – Norfolk</a:t>
            </a:r>
            <a:endParaRPr lang="en-US" sz="2800" dirty="0">
              <a:latin typeface="+mn-lt"/>
            </a:endParaRPr>
          </a:p>
        </p:txBody>
      </p:sp>
      <p:pic>
        <p:nvPicPr>
          <p:cNvPr id="5" name="Picture 4">
            <a:extLst>
              <a:ext uri="{FF2B5EF4-FFF2-40B4-BE49-F238E27FC236}">
                <a16:creationId xmlns:a16="http://schemas.microsoft.com/office/drawing/2014/main" id="{54BB33AF-72FE-4476-A651-D5D7EB25B95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6" name="Title 1">
            <a:extLst>
              <a:ext uri="{FF2B5EF4-FFF2-40B4-BE49-F238E27FC236}">
                <a16:creationId xmlns:a16="http://schemas.microsoft.com/office/drawing/2014/main" id="{B9AA26DC-1141-4EEF-B3FB-B10EDA245D5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7" name="Title 1">
            <a:extLst>
              <a:ext uri="{FF2B5EF4-FFF2-40B4-BE49-F238E27FC236}">
                <a16:creationId xmlns:a16="http://schemas.microsoft.com/office/drawing/2014/main" id="{7DF96D76-D834-4C05-860D-67FD2F38366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8" name="Title 1">
            <a:extLst>
              <a:ext uri="{FF2B5EF4-FFF2-40B4-BE49-F238E27FC236}">
                <a16:creationId xmlns:a16="http://schemas.microsoft.com/office/drawing/2014/main" id="{4CBFE39B-C61D-46C4-A0C0-D60D717515D6}"/>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
        <p:nvSpPr>
          <p:cNvPr id="9" name="Title 1">
            <a:extLst>
              <a:ext uri="{FF2B5EF4-FFF2-40B4-BE49-F238E27FC236}">
                <a16:creationId xmlns:a16="http://schemas.microsoft.com/office/drawing/2014/main" id="{EC163570-8DB0-4F51-92B9-C5402E25312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0" name="Title 1">
            <a:extLst>
              <a:ext uri="{FF2B5EF4-FFF2-40B4-BE49-F238E27FC236}">
                <a16:creationId xmlns:a16="http://schemas.microsoft.com/office/drawing/2014/main" id="{DA9B4CF4-6534-4FBF-94DC-325B6EB46C6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1" name="Title 1">
            <a:extLst>
              <a:ext uri="{FF2B5EF4-FFF2-40B4-BE49-F238E27FC236}">
                <a16:creationId xmlns:a16="http://schemas.microsoft.com/office/drawing/2014/main" id="{38F2A9AB-9FEA-4FE7-B1E2-D718FE81CA40}"/>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13" name="Content Placeholder 9">
            <a:extLst>
              <a:ext uri="{FF2B5EF4-FFF2-40B4-BE49-F238E27FC236}">
                <a16:creationId xmlns:a16="http://schemas.microsoft.com/office/drawing/2014/main" id="{EBDF8447-EBF1-48ED-B4F0-0856165D4AC6}"/>
              </a:ext>
            </a:extLst>
          </p:cNvPr>
          <p:cNvSpPr txBox="1">
            <a:spLocks/>
          </p:cNvSpPr>
          <p:nvPr/>
        </p:nvSpPr>
        <p:spPr>
          <a:xfrm>
            <a:off x="753314" y="2685667"/>
            <a:ext cx="6788532" cy="341814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Off-line testing was preformed prior to secondary fuel filtration.</a:t>
            </a:r>
          </a:p>
          <a:p>
            <a:r>
              <a:rPr lang="en-US" dirty="0"/>
              <a:t>Bottle Sample Preparation</a:t>
            </a:r>
          </a:p>
          <a:p>
            <a:pPr lvl="1"/>
            <a:r>
              <a:rPr lang="en-US" dirty="0"/>
              <a:t>Samples were gathered from various points around the ships refueling system and presented to the analyzer in glass sample containers containing ~500 – 750mL each. Using the hand shaking method, each bottle was agitated vigorously for 60 seconds to redistribute any particles present. </a:t>
            </a:r>
          </a:p>
          <a:p>
            <a:r>
              <a:rPr lang="en-US" dirty="0"/>
              <a:t>Water concentration was found in</a:t>
            </a:r>
          </a:p>
          <a:p>
            <a:pPr marL="0" indent="0">
              <a:buNone/>
            </a:pPr>
            <a:r>
              <a:rPr lang="en-US" dirty="0"/>
              <a:t>   multiple samples tested.</a:t>
            </a:r>
          </a:p>
        </p:txBody>
      </p:sp>
      <p:pic>
        <p:nvPicPr>
          <p:cNvPr id="16" name="Picture 15">
            <a:extLst>
              <a:ext uri="{FF2B5EF4-FFF2-40B4-BE49-F238E27FC236}">
                <a16:creationId xmlns:a16="http://schemas.microsoft.com/office/drawing/2014/main" id="{43EA11B9-D904-486B-82D6-BA051A41C747}"/>
              </a:ext>
            </a:extLst>
          </p:cNvPr>
          <p:cNvPicPr>
            <a:picLocks noChangeAspect="1"/>
          </p:cNvPicPr>
          <p:nvPr/>
        </p:nvPicPr>
        <p:blipFill>
          <a:blip r:embed="rId3"/>
          <a:stretch>
            <a:fillRect/>
          </a:stretch>
        </p:blipFill>
        <p:spPr>
          <a:xfrm>
            <a:off x="7979508" y="2697922"/>
            <a:ext cx="3991708" cy="2928827"/>
          </a:xfrm>
          <a:prstGeom prst="rect">
            <a:avLst/>
          </a:prstGeom>
        </p:spPr>
      </p:pic>
    </p:spTree>
    <p:extLst>
      <p:ext uri="{BB962C8B-B14F-4D97-AF65-F5344CB8AC3E}">
        <p14:creationId xmlns:p14="http://schemas.microsoft.com/office/powerpoint/2010/main" val="393857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F059C0F-F507-4D75-8DFB-E3B492C1495D}"/>
              </a:ext>
            </a:extLst>
          </p:cNvPr>
          <p:cNvSpPr/>
          <p:nvPr/>
        </p:nvSpPr>
        <p:spPr>
          <a:xfrm>
            <a:off x="671593" y="2261110"/>
            <a:ext cx="10848811" cy="4017628"/>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FE5598-1FBC-4B2D-A330-A696E68C8C0F}"/>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B94A4-9282-43FD-8F09-519A8148E854}"/>
              </a:ext>
            </a:extLst>
          </p:cNvPr>
          <p:cNvSpPr>
            <a:spLocks noGrp="1"/>
          </p:cNvSpPr>
          <p:nvPr>
            <p:ph type="title" idx="4294967295"/>
          </p:nvPr>
        </p:nvSpPr>
        <p:spPr>
          <a:xfrm>
            <a:off x="2227384" y="1467972"/>
            <a:ext cx="9293021" cy="793138"/>
          </a:xfrm>
        </p:spPr>
        <p:txBody>
          <a:bodyPr/>
          <a:lstStyle/>
          <a:p>
            <a:r>
              <a:rPr lang="en-US" dirty="0"/>
              <a:t>Dynamic Imaging Fundamentals</a:t>
            </a:r>
          </a:p>
        </p:txBody>
      </p:sp>
      <p:pic>
        <p:nvPicPr>
          <p:cNvPr id="5" name="Picture 4">
            <a:extLst>
              <a:ext uri="{FF2B5EF4-FFF2-40B4-BE49-F238E27FC236}">
                <a16:creationId xmlns:a16="http://schemas.microsoft.com/office/drawing/2014/main" id="{54BB33AF-72FE-4476-A651-D5D7EB25B95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6" name="Title 1">
            <a:extLst>
              <a:ext uri="{FF2B5EF4-FFF2-40B4-BE49-F238E27FC236}">
                <a16:creationId xmlns:a16="http://schemas.microsoft.com/office/drawing/2014/main" id="{B9AA26DC-1141-4EEF-B3FB-B10EDA245D5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7" name="Title 1">
            <a:extLst>
              <a:ext uri="{FF2B5EF4-FFF2-40B4-BE49-F238E27FC236}">
                <a16:creationId xmlns:a16="http://schemas.microsoft.com/office/drawing/2014/main" id="{7DF96D76-D834-4C05-860D-67FD2F38366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8" name="Title 1">
            <a:extLst>
              <a:ext uri="{FF2B5EF4-FFF2-40B4-BE49-F238E27FC236}">
                <a16:creationId xmlns:a16="http://schemas.microsoft.com/office/drawing/2014/main" id="{4CBFE39B-C61D-46C4-A0C0-D60D717515D6}"/>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
        <p:nvSpPr>
          <p:cNvPr id="9" name="Title 1">
            <a:extLst>
              <a:ext uri="{FF2B5EF4-FFF2-40B4-BE49-F238E27FC236}">
                <a16:creationId xmlns:a16="http://schemas.microsoft.com/office/drawing/2014/main" id="{EC163570-8DB0-4F51-92B9-C5402E25312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0" name="Title 1">
            <a:extLst>
              <a:ext uri="{FF2B5EF4-FFF2-40B4-BE49-F238E27FC236}">
                <a16:creationId xmlns:a16="http://schemas.microsoft.com/office/drawing/2014/main" id="{DA9B4CF4-6534-4FBF-94DC-325B6EB46C6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1" name="Title 1">
            <a:extLst>
              <a:ext uri="{FF2B5EF4-FFF2-40B4-BE49-F238E27FC236}">
                <a16:creationId xmlns:a16="http://schemas.microsoft.com/office/drawing/2014/main" id="{38F2A9AB-9FEA-4FE7-B1E2-D718FE81CA40}"/>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13" name="Content Placeholder 9">
            <a:extLst>
              <a:ext uri="{FF2B5EF4-FFF2-40B4-BE49-F238E27FC236}">
                <a16:creationId xmlns:a16="http://schemas.microsoft.com/office/drawing/2014/main" id="{EBDF8447-EBF1-48ED-B4F0-0856165D4AC6}"/>
              </a:ext>
            </a:extLst>
          </p:cNvPr>
          <p:cNvSpPr txBox="1">
            <a:spLocks/>
          </p:cNvSpPr>
          <p:nvPr/>
        </p:nvSpPr>
        <p:spPr>
          <a:xfrm>
            <a:off x="855285" y="2410436"/>
            <a:ext cx="10665119" cy="391562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High Speed, High Resolution and High Magnification images result in particle count and categorization capability in one measurement.</a:t>
            </a:r>
          </a:p>
          <a:p>
            <a:r>
              <a:rPr lang="en-US" sz="2000" dirty="0"/>
              <a:t>LED advancements have improved particle detections due to brighter, more consistent lighting fields, as well as the ability to analyze high speed flows.</a:t>
            </a:r>
          </a:p>
          <a:p>
            <a:r>
              <a:rPr lang="en-US" sz="2000" dirty="0"/>
              <a:t>Shape parameters allow software to discern between solid particles, water droplets and air bubbles revealing the true condition of the analyzed fluid.</a:t>
            </a:r>
          </a:p>
          <a:p>
            <a:r>
              <a:rPr lang="en-US" sz="2000" dirty="0"/>
              <a:t>Analysis conforming to ASTM </a:t>
            </a:r>
            <a:r>
              <a:rPr lang="en-US" sz="2000" b="1" dirty="0"/>
              <a:t>D8049 </a:t>
            </a:r>
            <a:r>
              <a:rPr lang="en-US" sz="2000" dirty="0"/>
              <a:t>Standard Method for analyzing distillate fuels for solid particle and water content.</a:t>
            </a:r>
          </a:p>
          <a:p>
            <a:r>
              <a:rPr lang="en-US" sz="2000" b="1" dirty="0"/>
              <a:t>Reporting to ISO codes 4406 and ASTM D8072 </a:t>
            </a:r>
            <a:r>
              <a:rPr lang="en-US" sz="2000" dirty="0"/>
              <a:t>–Standard Classification for reporting imaging results for solid particle and water content in hydrocarbon based petroleum products.</a:t>
            </a:r>
          </a:p>
          <a:p>
            <a:r>
              <a:rPr lang="en-US" sz="2000" b="1" dirty="0"/>
              <a:t>ASTM D7596 </a:t>
            </a:r>
            <a:r>
              <a:rPr lang="en-US" sz="2000" dirty="0"/>
              <a:t>-Standard Test Method for Automatic Particle Counting and Classification of Oils Using a Direct Imaging Tester</a:t>
            </a:r>
          </a:p>
          <a:p>
            <a:endParaRPr lang="en-US" dirty="0"/>
          </a:p>
        </p:txBody>
      </p:sp>
    </p:spTree>
    <p:extLst>
      <p:ext uri="{BB962C8B-B14F-4D97-AF65-F5344CB8AC3E}">
        <p14:creationId xmlns:p14="http://schemas.microsoft.com/office/powerpoint/2010/main" val="2614891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63C49E-5478-4E2A-9A30-8D13B94A83D9}"/>
              </a:ext>
            </a:extLst>
          </p:cNvPr>
          <p:cNvSpPr/>
          <p:nvPr/>
        </p:nvSpPr>
        <p:spPr>
          <a:xfrm>
            <a:off x="453290" y="2249603"/>
            <a:ext cx="7341450" cy="3971443"/>
          </a:xfrm>
          <a:prstGeom prst="roundRect">
            <a:avLst/>
          </a:prstGeom>
          <a:gradFill flip="none" rotWithShape="1">
            <a:gsLst>
              <a:gs pos="0">
                <a:srgbClr val="00B0F0">
                  <a:tint val="44500"/>
                  <a:satMod val="160000"/>
                </a:srgbClr>
              </a:gs>
              <a:gs pos="100000">
                <a:srgbClr val="D7EF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FE5598-1FBC-4B2D-A330-A696E68C8C0F}"/>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B94A4-9282-43FD-8F09-519A8148E854}"/>
              </a:ext>
            </a:extLst>
          </p:cNvPr>
          <p:cNvSpPr>
            <a:spLocks noGrp="1"/>
          </p:cNvSpPr>
          <p:nvPr>
            <p:ph type="title" idx="4294967295"/>
          </p:nvPr>
        </p:nvSpPr>
        <p:spPr>
          <a:xfrm>
            <a:off x="429842" y="1456465"/>
            <a:ext cx="11316678" cy="793138"/>
          </a:xfrm>
        </p:spPr>
        <p:txBody>
          <a:bodyPr>
            <a:noAutofit/>
          </a:bodyPr>
          <a:lstStyle/>
          <a:p>
            <a:pPr algn="ctr"/>
            <a:r>
              <a:rPr lang="en-US" sz="4000" dirty="0"/>
              <a:t>Field Testing On-Line - Norfolk</a:t>
            </a:r>
            <a:endParaRPr lang="en-US" sz="2800" dirty="0">
              <a:latin typeface="+mn-lt"/>
            </a:endParaRPr>
          </a:p>
        </p:txBody>
      </p:sp>
      <p:pic>
        <p:nvPicPr>
          <p:cNvPr id="5" name="Picture 4">
            <a:extLst>
              <a:ext uri="{FF2B5EF4-FFF2-40B4-BE49-F238E27FC236}">
                <a16:creationId xmlns:a16="http://schemas.microsoft.com/office/drawing/2014/main" id="{54BB33AF-72FE-4476-A651-D5D7EB25B95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6" name="Title 1">
            <a:extLst>
              <a:ext uri="{FF2B5EF4-FFF2-40B4-BE49-F238E27FC236}">
                <a16:creationId xmlns:a16="http://schemas.microsoft.com/office/drawing/2014/main" id="{B9AA26DC-1141-4EEF-B3FB-B10EDA245D5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7" name="Title 1">
            <a:extLst>
              <a:ext uri="{FF2B5EF4-FFF2-40B4-BE49-F238E27FC236}">
                <a16:creationId xmlns:a16="http://schemas.microsoft.com/office/drawing/2014/main" id="{7DF96D76-D834-4C05-860D-67FD2F38366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8" name="Title 1">
            <a:extLst>
              <a:ext uri="{FF2B5EF4-FFF2-40B4-BE49-F238E27FC236}">
                <a16:creationId xmlns:a16="http://schemas.microsoft.com/office/drawing/2014/main" id="{4CBFE39B-C61D-46C4-A0C0-D60D717515D6}"/>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
        <p:nvSpPr>
          <p:cNvPr id="9" name="Title 1">
            <a:extLst>
              <a:ext uri="{FF2B5EF4-FFF2-40B4-BE49-F238E27FC236}">
                <a16:creationId xmlns:a16="http://schemas.microsoft.com/office/drawing/2014/main" id="{EC163570-8DB0-4F51-92B9-C5402E25312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0" name="Title 1">
            <a:extLst>
              <a:ext uri="{FF2B5EF4-FFF2-40B4-BE49-F238E27FC236}">
                <a16:creationId xmlns:a16="http://schemas.microsoft.com/office/drawing/2014/main" id="{DA9B4CF4-6534-4FBF-94DC-325B6EB46C6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1" name="Title 1">
            <a:extLst>
              <a:ext uri="{FF2B5EF4-FFF2-40B4-BE49-F238E27FC236}">
                <a16:creationId xmlns:a16="http://schemas.microsoft.com/office/drawing/2014/main" id="{38F2A9AB-9FEA-4FE7-B1E2-D718FE81CA40}"/>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13" name="Content Placeholder 9">
            <a:extLst>
              <a:ext uri="{FF2B5EF4-FFF2-40B4-BE49-F238E27FC236}">
                <a16:creationId xmlns:a16="http://schemas.microsoft.com/office/drawing/2014/main" id="{EBDF8447-EBF1-48ED-B4F0-0856165D4AC6}"/>
              </a:ext>
            </a:extLst>
          </p:cNvPr>
          <p:cNvSpPr txBox="1">
            <a:spLocks/>
          </p:cNvSpPr>
          <p:nvPr/>
        </p:nvSpPr>
        <p:spPr>
          <a:xfrm>
            <a:off x="753314" y="2685667"/>
            <a:ext cx="6788532" cy="341814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On-Line testing was performed using JM Canty 2” Inflow directly in-line on outlet from secondary filtration. </a:t>
            </a:r>
          </a:p>
          <a:p>
            <a:r>
              <a:rPr lang="en-US" dirty="0"/>
              <a:t>A large number of gas bubbles were seen in the analysis which could cause false readings in other instruments. </a:t>
            </a:r>
            <a:r>
              <a:rPr lang="en-US" dirty="0" err="1"/>
              <a:t>CantyVision</a:t>
            </a:r>
            <a:r>
              <a:rPr lang="en-US" dirty="0"/>
              <a:t> Software was able to accurately detect these gas bubbles and remove them from detection.  </a:t>
            </a:r>
          </a:p>
        </p:txBody>
      </p:sp>
      <p:pic>
        <p:nvPicPr>
          <p:cNvPr id="12" name="Picture 11">
            <a:extLst>
              <a:ext uri="{FF2B5EF4-FFF2-40B4-BE49-F238E27FC236}">
                <a16:creationId xmlns:a16="http://schemas.microsoft.com/office/drawing/2014/main" id="{E5557AA2-F072-489B-902F-74BB3A4CC232}"/>
              </a:ext>
            </a:extLst>
          </p:cNvPr>
          <p:cNvPicPr>
            <a:picLocks noChangeAspect="1"/>
          </p:cNvPicPr>
          <p:nvPr/>
        </p:nvPicPr>
        <p:blipFill>
          <a:blip r:embed="rId3"/>
          <a:stretch>
            <a:fillRect/>
          </a:stretch>
        </p:blipFill>
        <p:spPr>
          <a:xfrm>
            <a:off x="8009623" y="2985481"/>
            <a:ext cx="3902857" cy="2416054"/>
          </a:xfrm>
          <a:prstGeom prst="rect">
            <a:avLst/>
          </a:prstGeom>
        </p:spPr>
      </p:pic>
    </p:spTree>
    <p:extLst>
      <p:ext uri="{BB962C8B-B14F-4D97-AF65-F5344CB8AC3E}">
        <p14:creationId xmlns:p14="http://schemas.microsoft.com/office/powerpoint/2010/main" val="2227449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63C49E-5478-4E2A-9A30-8D13B94A83D9}"/>
              </a:ext>
            </a:extLst>
          </p:cNvPr>
          <p:cNvSpPr/>
          <p:nvPr/>
        </p:nvSpPr>
        <p:spPr>
          <a:xfrm>
            <a:off x="453290" y="2249603"/>
            <a:ext cx="5799018" cy="3971443"/>
          </a:xfrm>
          <a:prstGeom prst="roundRect">
            <a:avLst/>
          </a:prstGeom>
          <a:gradFill flip="none" rotWithShape="1">
            <a:gsLst>
              <a:gs pos="0">
                <a:srgbClr val="00B0F0">
                  <a:tint val="44500"/>
                  <a:satMod val="160000"/>
                </a:srgbClr>
              </a:gs>
              <a:gs pos="100000">
                <a:srgbClr val="D7EF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FE5598-1FBC-4B2D-A330-A696E68C8C0F}"/>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B94A4-9282-43FD-8F09-519A8148E854}"/>
              </a:ext>
            </a:extLst>
          </p:cNvPr>
          <p:cNvSpPr>
            <a:spLocks noGrp="1"/>
          </p:cNvSpPr>
          <p:nvPr>
            <p:ph type="title" idx="4294967295"/>
          </p:nvPr>
        </p:nvSpPr>
        <p:spPr>
          <a:xfrm>
            <a:off x="429842" y="1456465"/>
            <a:ext cx="11316678" cy="793138"/>
          </a:xfrm>
        </p:spPr>
        <p:txBody>
          <a:bodyPr>
            <a:noAutofit/>
          </a:bodyPr>
          <a:lstStyle/>
          <a:p>
            <a:pPr algn="ctr"/>
            <a:r>
              <a:rPr lang="en-US" sz="4000" dirty="0"/>
              <a:t>Anti-Foam – Image Filtering</a:t>
            </a:r>
            <a:endParaRPr lang="en-US" sz="2800" dirty="0">
              <a:latin typeface="+mn-lt"/>
            </a:endParaRPr>
          </a:p>
        </p:txBody>
      </p:sp>
      <p:pic>
        <p:nvPicPr>
          <p:cNvPr id="5" name="Picture 4">
            <a:extLst>
              <a:ext uri="{FF2B5EF4-FFF2-40B4-BE49-F238E27FC236}">
                <a16:creationId xmlns:a16="http://schemas.microsoft.com/office/drawing/2014/main" id="{54BB33AF-72FE-4476-A651-D5D7EB25B95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6" name="Title 1">
            <a:extLst>
              <a:ext uri="{FF2B5EF4-FFF2-40B4-BE49-F238E27FC236}">
                <a16:creationId xmlns:a16="http://schemas.microsoft.com/office/drawing/2014/main" id="{B9AA26DC-1141-4EEF-B3FB-B10EDA245D5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7" name="Title 1">
            <a:extLst>
              <a:ext uri="{FF2B5EF4-FFF2-40B4-BE49-F238E27FC236}">
                <a16:creationId xmlns:a16="http://schemas.microsoft.com/office/drawing/2014/main" id="{7DF96D76-D834-4C05-860D-67FD2F38366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8" name="Title 1">
            <a:extLst>
              <a:ext uri="{FF2B5EF4-FFF2-40B4-BE49-F238E27FC236}">
                <a16:creationId xmlns:a16="http://schemas.microsoft.com/office/drawing/2014/main" id="{4CBFE39B-C61D-46C4-A0C0-D60D717515D6}"/>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
        <p:nvSpPr>
          <p:cNvPr id="9" name="Title 1">
            <a:extLst>
              <a:ext uri="{FF2B5EF4-FFF2-40B4-BE49-F238E27FC236}">
                <a16:creationId xmlns:a16="http://schemas.microsoft.com/office/drawing/2014/main" id="{EC163570-8DB0-4F51-92B9-C5402E25312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0" name="Title 1">
            <a:extLst>
              <a:ext uri="{FF2B5EF4-FFF2-40B4-BE49-F238E27FC236}">
                <a16:creationId xmlns:a16="http://schemas.microsoft.com/office/drawing/2014/main" id="{DA9B4CF4-6534-4FBF-94DC-325B6EB46C6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1" name="Title 1">
            <a:extLst>
              <a:ext uri="{FF2B5EF4-FFF2-40B4-BE49-F238E27FC236}">
                <a16:creationId xmlns:a16="http://schemas.microsoft.com/office/drawing/2014/main" id="{38F2A9AB-9FEA-4FE7-B1E2-D718FE81CA40}"/>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13" name="Content Placeholder 9">
            <a:extLst>
              <a:ext uri="{FF2B5EF4-FFF2-40B4-BE49-F238E27FC236}">
                <a16:creationId xmlns:a16="http://schemas.microsoft.com/office/drawing/2014/main" id="{EBDF8447-EBF1-48ED-B4F0-0856165D4AC6}"/>
              </a:ext>
            </a:extLst>
          </p:cNvPr>
          <p:cNvSpPr txBox="1">
            <a:spLocks/>
          </p:cNvSpPr>
          <p:nvPr/>
        </p:nvSpPr>
        <p:spPr>
          <a:xfrm>
            <a:off x="753315" y="2503948"/>
            <a:ext cx="5616224" cy="34181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Hydraulic fluid with Anti-foam</a:t>
            </a:r>
            <a:endParaRPr lang="en-US" dirty="0"/>
          </a:p>
          <a:p>
            <a:pPr marL="285750" indent="-285750"/>
            <a:r>
              <a:rPr lang="en-US" sz="2800" dirty="0"/>
              <a:t>Dynamic imaging </a:t>
            </a:r>
            <a:r>
              <a:rPr lang="en-US" sz="2800" dirty="0" err="1"/>
              <a:t>anlsysis</a:t>
            </a:r>
            <a:r>
              <a:rPr lang="en-US" sz="2800" dirty="0"/>
              <a:t> system have the ability to identify flocculent or spherical synthetic additives from other components in the sample.</a:t>
            </a:r>
          </a:p>
          <a:p>
            <a:pPr marL="285750" indent="-285750"/>
            <a:r>
              <a:rPr lang="en-US" sz="2800" dirty="0"/>
              <a:t>This allows any additives to be independently measured</a:t>
            </a:r>
          </a:p>
        </p:txBody>
      </p:sp>
      <p:pic>
        <p:nvPicPr>
          <p:cNvPr id="15" name="Content Placeholder 1">
            <a:extLst>
              <a:ext uri="{FF2B5EF4-FFF2-40B4-BE49-F238E27FC236}">
                <a16:creationId xmlns:a16="http://schemas.microsoft.com/office/drawing/2014/main" id="{DCF04DB1-2D97-492D-88A6-657D75046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29951" y="2276463"/>
            <a:ext cx="5157140" cy="3885144"/>
          </a:xfrm>
          <a:prstGeom prst="rect">
            <a:avLst/>
          </a:prstGeom>
        </p:spPr>
      </p:pic>
    </p:spTree>
    <p:extLst>
      <p:ext uri="{BB962C8B-B14F-4D97-AF65-F5344CB8AC3E}">
        <p14:creationId xmlns:p14="http://schemas.microsoft.com/office/powerpoint/2010/main" val="861481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3A4F69C-749F-4BB7-BBF6-F46B197A941F}"/>
              </a:ext>
            </a:extLst>
          </p:cNvPr>
          <p:cNvSpPr>
            <a:spLocks noGrp="1"/>
          </p:cNvSpPr>
          <p:nvPr>
            <p:ph type="title"/>
          </p:nvPr>
        </p:nvSpPr>
        <p:spPr/>
        <p:txBody>
          <a:bodyPr/>
          <a:lstStyle/>
          <a:p>
            <a:r>
              <a:rPr lang="en-US" dirty="0"/>
              <a:t>QUESTIONS?</a:t>
            </a:r>
          </a:p>
        </p:txBody>
      </p:sp>
      <p:sp>
        <p:nvSpPr>
          <p:cNvPr id="12" name="Text Placeholder 11">
            <a:extLst>
              <a:ext uri="{FF2B5EF4-FFF2-40B4-BE49-F238E27FC236}">
                <a16:creationId xmlns:a16="http://schemas.microsoft.com/office/drawing/2014/main" id="{31053B80-129D-42B2-A215-F853ED30D375}"/>
              </a:ext>
            </a:extLst>
          </p:cNvPr>
          <p:cNvSpPr>
            <a:spLocks noGrp="1"/>
          </p:cNvSpPr>
          <p:nvPr>
            <p:ph type="body" idx="1"/>
          </p:nvPr>
        </p:nvSpPr>
        <p:spPr/>
        <p:txBody>
          <a:bodyPr/>
          <a:lstStyle/>
          <a:p>
            <a:r>
              <a:rPr lang="en-US" dirty="0"/>
              <a:t>THANK YOU</a:t>
            </a:r>
          </a:p>
        </p:txBody>
      </p:sp>
      <p:sp>
        <p:nvSpPr>
          <p:cNvPr id="7" name="Title 1">
            <a:extLst>
              <a:ext uri="{FF2B5EF4-FFF2-40B4-BE49-F238E27FC236}">
                <a16:creationId xmlns:a16="http://schemas.microsoft.com/office/drawing/2014/main" id="{38A4B209-B402-44A2-9CD6-AE0912FCC75A}"/>
              </a:ext>
            </a:extLst>
          </p:cNvPr>
          <p:cNvSpPr txBox="1">
            <a:spLocks/>
          </p:cNvSpPr>
          <p:nvPr/>
        </p:nvSpPr>
        <p:spPr>
          <a:xfrm>
            <a:off x="349843"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a:t>
            </a:r>
            <a:r>
              <a:rPr lang="en-US" sz="1400" dirty="0">
                <a:solidFill>
                  <a:schemeClr val="bg1"/>
                </a:solidFill>
                <a:sym typeface="Wingdings" panose="05000000000000000000" pitchFamily="2" charset="2"/>
              </a:rPr>
              <a:t> J.M. CANTY INTL. | DUBLIN, IRELAND | +353 (1) 882-9621  J.M. CANTY ASIA OFFICE | PHUKET THAILAND  </a:t>
            </a:r>
            <a:r>
              <a:rPr lang="en-US" sz="1400" dirty="0">
                <a:solidFill>
                  <a:schemeClr val="bg1"/>
                </a:solidFill>
                <a:latin typeface="+mn-lt"/>
                <a:sym typeface="Wingdings" panose="05000000000000000000" pitchFamily="2" charset="2"/>
              </a:rPr>
              <a:t>   </a:t>
            </a:r>
            <a:endParaRPr lang="en-US" sz="1400" dirty="0">
              <a:solidFill>
                <a:schemeClr val="bg1"/>
              </a:solidFill>
              <a:latin typeface="+mn-lt"/>
            </a:endParaRPr>
          </a:p>
        </p:txBody>
      </p:sp>
      <p:pic>
        <p:nvPicPr>
          <p:cNvPr id="9" name="Picture 8">
            <a:extLst>
              <a:ext uri="{FF2B5EF4-FFF2-40B4-BE49-F238E27FC236}">
                <a16:creationId xmlns:a16="http://schemas.microsoft.com/office/drawing/2014/main" id="{A8BDCB77-AFFC-48D0-A871-32A364A5D67D}"/>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10" name="Title 1">
            <a:extLst>
              <a:ext uri="{FF2B5EF4-FFF2-40B4-BE49-F238E27FC236}">
                <a16:creationId xmlns:a16="http://schemas.microsoft.com/office/drawing/2014/main" id="{8826A8D2-7A28-4436-92A6-7F42E0479148}"/>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13" name="Title 1">
            <a:extLst>
              <a:ext uri="{FF2B5EF4-FFF2-40B4-BE49-F238E27FC236}">
                <a16:creationId xmlns:a16="http://schemas.microsoft.com/office/drawing/2014/main" id="{D21636A9-BED7-46A4-BD88-17EFFDF078B3}"/>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14" name="Title 1">
            <a:extLst>
              <a:ext uri="{FF2B5EF4-FFF2-40B4-BE49-F238E27FC236}">
                <a16:creationId xmlns:a16="http://schemas.microsoft.com/office/drawing/2014/main" id="{E0819939-72E5-40AA-85AD-FFE0592E30FA}"/>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5" name="Title 1">
            <a:extLst>
              <a:ext uri="{FF2B5EF4-FFF2-40B4-BE49-F238E27FC236}">
                <a16:creationId xmlns:a16="http://schemas.microsoft.com/office/drawing/2014/main" id="{A5955E62-2E5C-4604-AF8F-FBB5E3C6E699}"/>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6" name="Title 1">
            <a:extLst>
              <a:ext uri="{FF2B5EF4-FFF2-40B4-BE49-F238E27FC236}">
                <a16:creationId xmlns:a16="http://schemas.microsoft.com/office/drawing/2014/main" id="{9D9BCB6A-E429-4C3F-9C77-BF21F0E76CE4}"/>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2" name="Rectangle 1">
            <a:extLst>
              <a:ext uri="{FF2B5EF4-FFF2-40B4-BE49-F238E27FC236}">
                <a16:creationId xmlns:a16="http://schemas.microsoft.com/office/drawing/2014/main" id="{24037542-EDDB-48B2-8661-2A91E67AFFAB}"/>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150C6A6-E762-4860-932B-C7D5EBD5E28F}"/>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Tree>
    <p:extLst>
      <p:ext uri="{BB962C8B-B14F-4D97-AF65-F5344CB8AC3E}">
        <p14:creationId xmlns:p14="http://schemas.microsoft.com/office/powerpoint/2010/main" val="3847751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63C49E-5478-4E2A-9A30-8D13B94A83D9}"/>
              </a:ext>
            </a:extLst>
          </p:cNvPr>
          <p:cNvSpPr/>
          <p:nvPr/>
        </p:nvSpPr>
        <p:spPr>
          <a:xfrm>
            <a:off x="1209302" y="2531545"/>
            <a:ext cx="6715498" cy="3492900"/>
          </a:xfrm>
          <a:prstGeom prst="roundRect">
            <a:avLst/>
          </a:prstGeom>
          <a:gradFill flip="none" rotWithShape="1">
            <a:gsLst>
              <a:gs pos="0">
                <a:srgbClr val="00B0F0">
                  <a:tint val="44500"/>
                  <a:satMod val="160000"/>
                </a:srgbClr>
              </a:gs>
              <a:gs pos="100000">
                <a:srgbClr val="D7EF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FE5598-1FBC-4B2D-A330-A696E68C8C0F}"/>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B94A4-9282-43FD-8F09-519A8148E854}"/>
              </a:ext>
            </a:extLst>
          </p:cNvPr>
          <p:cNvSpPr>
            <a:spLocks noGrp="1"/>
          </p:cNvSpPr>
          <p:nvPr>
            <p:ph type="title" idx="4294967295"/>
          </p:nvPr>
        </p:nvSpPr>
        <p:spPr>
          <a:xfrm>
            <a:off x="875322" y="1696346"/>
            <a:ext cx="10230339" cy="793138"/>
          </a:xfrm>
        </p:spPr>
        <p:txBody>
          <a:bodyPr>
            <a:normAutofit/>
          </a:bodyPr>
          <a:lstStyle/>
          <a:p>
            <a:pPr algn="ctr"/>
            <a:r>
              <a:rPr lang="en-US" dirty="0"/>
              <a:t>Vision Based Particle Analysis Basic Principle</a:t>
            </a:r>
            <a:endParaRPr lang="en-US" dirty="0">
              <a:latin typeface="+mn-lt"/>
            </a:endParaRPr>
          </a:p>
        </p:txBody>
      </p:sp>
      <p:pic>
        <p:nvPicPr>
          <p:cNvPr id="5" name="Picture 4">
            <a:extLst>
              <a:ext uri="{FF2B5EF4-FFF2-40B4-BE49-F238E27FC236}">
                <a16:creationId xmlns:a16="http://schemas.microsoft.com/office/drawing/2014/main" id="{54BB33AF-72FE-4476-A651-D5D7EB25B95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6" name="Title 1">
            <a:extLst>
              <a:ext uri="{FF2B5EF4-FFF2-40B4-BE49-F238E27FC236}">
                <a16:creationId xmlns:a16="http://schemas.microsoft.com/office/drawing/2014/main" id="{B9AA26DC-1141-4EEF-B3FB-B10EDA245D5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7" name="Title 1">
            <a:extLst>
              <a:ext uri="{FF2B5EF4-FFF2-40B4-BE49-F238E27FC236}">
                <a16:creationId xmlns:a16="http://schemas.microsoft.com/office/drawing/2014/main" id="{7DF96D76-D834-4C05-860D-67FD2F38366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8" name="Title 1">
            <a:extLst>
              <a:ext uri="{FF2B5EF4-FFF2-40B4-BE49-F238E27FC236}">
                <a16:creationId xmlns:a16="http://schemas.microsoft.com/office/drawing/2014/main" id="{4CBFE39B-C61D-46C4-A0C0-D60D717515D6}"/>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
        <p:nvSpPr>
          <p:cNvPr id="9" name="Title 1">
            <a:extLst>
              <a:ext uri="{FF2B5EF4-FFF2-40B4-BE49-F238E27FC236}">
                <a16:creationId xmlns:a16="http://schemas.microsoft.com/office/drawing/2014/main" id="{EC163570-8DB0-4F51-92B9-C5402E25312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0" name="Title 1">
            <a:extLst>
              <a:ext uri="{FF2B5EF4-FFF2-40B4-BE49-F238E27FC236}">
                <a16:creationId xmlns:a16="http://schemas.microsoft.com/office/drawing/2014/main" id="{DA9B4CF4-6534-4FBF-94DC-325B6EB46C6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1" name="Title 1">
            <a:extLst>
              <a:ext uri="{FF2B5EF4-FFF2-40B4-BE49-F238E27FC236}">
                <a16:creationId xmlns:a16="http://schemas.microsoft.com/office/drawing/2014/main" id="{38F2A9AB-9FEA-4FE7-B1E2-D718FE81CA40}"/>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13" name="Content Placeholder 9">
            <a:extLst>
              <a:ext uri="{FF2B5EF4-FFF2-40B4-BE49-F238E27FC236}">
                <a16:creationId xmlns:a16="http://schemas.microsoft.com/office/drawing/2014/main" id="{EBDF8447-EBF1-48ED-B4F0-0856165D4AC6}"/>
              </a:ext>
            </a:extLst>
          </p:cNvPr>
          <p:cNvSpPr txBox="1">
            <a:spLocks/>
          </p:cNvSpPr>
          <p:nvPr/>
        </p:nvSpPr>
        <p:spPr>
          <a:xfrm>
            <a:off x="1594339" y="2714033"/>
            <a:ext cx="5634893" cy="339240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20000"/>
              </a:spcBef>
            </a:pPr>
            <a:r>
              <a:rPr lang="en-IE" sz="2400" dirty="0"/>
              <a:t>JM Canty’s vision based technique works on the basic principle of presenting the fluid between a high intensity light source, and microscopic camera</a:t>
            </a:r>
          </a:p>
          <a:p>
            <a:pPr algn="just">
              <a:spcBef>
                <a:spcPct val="20000"/>
              </a:spcBef>
            </a:pPr>
            <a:endParaRPr lang="en-IE" sz="2400" dirty="0"/>
          </a:p>
          <a:p>
            <a:pPr algn="just">
              <a:spcBef>
                <a:spcPct val="20000"/>
              </a:spcBef>
            </a:pPr>
            <a:r>
              <a:rPr lang="en-IE" sz="2400" dirty="0"/>
              <a:t>The captured images are then sent to </a:t>
            </a:r>
            <a:r>
              <a:rPr lang="en-IE" sz="2400" dirty="0" err="1"/>
              <a:t>CantyVision</a:t>
            </a:r>
            <a:r>
              <a:rPr lang="en-IE" sz="2400" dirty="0"/>
              <a:t> Client Software for analysis, where the suspended particulate (oil or water, solids, gas bubbles etc.) is measured under a number of different parameters to provide </a:t>
            </a:r>
            <a:r>
              <a:rPr lang="en-IE" sz="2400" u="sng" dirty="0"/>
              <a:t>size, shape and concentration data</a:t>
            </a:r>
          </a:p>
          <a:p>
            <a:endParaRPr lang="en-US" dirty="0"/>
          </a:p>
        </p:txBody>
      </p:sp>
      <p:pic>
        <p:nvPicPr>
          <p:cNvPr id="12" name="Picture 11">
            <a:extLst>
              <a:ext uri="{FF2B5EF4-FFF2-40B4-BE49-F238E27FC236}">
                <a16:creationId xmlns:a16="http://schemas.microsoft.com/office/drawing/2014/main" id="{F628E4ED-9BB0-453B-B1F1-4115B4BC5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7448" y="2379917"/>
            <a:ext cx="2688795" cy="1326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8" descr="ps process">
            <a:extLst>
              <a:ext uri="{FF2B5EF4-FFF2-40B4-BE49-F238E27FC236}">
                <a16:creationId xmlns:a16="http://schemas.microsoft.com/office/drawing/2014/main" id="{E3910463-E0BC-43EC-80FD-94B3FA18F7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7166" y="3992186"/>
            <a:ext cx="1557035" cy="240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67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63C49E-5478-4E2A-9A30-8D13B94A83D9}"/>
              </a:ext>
            </a:extLst>
          </p:cNvPr>
          <p:cNvSpPr/>
          <p:nvPr/>
        </p:nvSpPr>
        <p:spPr>
          <a:xfrm>
            <a:off x="232378" y="2547734"/>
            <a:ext cx="6715498" cy="3492900"/>
          </a:xfrm>
          <a:prstGeom prst="roundRect">
            <a:avLst/>
          </a:prstGeom>
          <a:gradFill flip="none" rotWithShape="1">
            <a:gsLst>
              <a:gs pos="0">
                <a:srgbClr val="00B0F0">
                  <a:tint val="44500"/>
                  <a:satMod val="160000"/>
                </a:srgbClr>
              </a:gs>
              <a:gs pos="100000">
                <a:srgbClr val="D7EF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FE5598-1FBC-4B2D-A330-A696E68C8C0F}"/>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B94A4-9282-43FD-8F09-519A8148E854}"/>
              </a:ext>
            </a:extLst>
          </p:cNvPr>
          <p:cNvSpPr>
            <a:spLocks noGrp="1"/>
          </p:cNvSpPr>
          <p:nvPr>
            <p:ph type="title" idx="4294967295"/>
          </p:nvPr>
        </p:nvSpPr>
        <p:spPr>
          <a:xfrm>
            <a:off x="875322" y="1696346"/>
            <a:ext cx="10230339" cy="793138"/>
          </a:xfrm>
        </p:spPr>
        <p:txBody>
          <a:bodyPr>
            <a:normAutofit/>
          </a:bodyPr>
          <a:lstStyle/>
          <a:p>
            <a:pPr algn="ctr"/>
            <a:r>
              <a:rPr lang="en-US" dirty="0"/>
              <a:t>Canty Technology Advantages</a:t>
            </a:r>
            <a:endParaRPr lang="en-US" dirty="0">
              <a:latin typeface="+mn-lt"/>
            </a:endParaRPr>
          </a:p>
        </p:txBody>
      </p:sp>
      <p:pic>
        <p:nvPicPr>
          <p:cNvPr id="5" name="Picture 4">
            <a:extLst>
              <a:ext uri="{FF2B5EF4-FFF2-40B4-BE49-F238E27FC236}">
                <a16:creationId xmlns:a16="http://schemas.microsoft.com/office/drawing/2014/main" id="{54BB33AF-72FE-4476-A651-D5D7EB25B95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6" name="Title 1">
            <a:extLst>
              <a:ext uri="{FF2B5EF4-FFF2-40B4-BE49-F238E27FC236}">
                <a16:creationId xmlns:a16="http://schemas.microsoft.com/office/drawing/2014/main" id="{B9AA26DC-1141-4EEF-B3FB-B10EDA245D5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7" name="Title 1">
            <a:extLst>
              <a:ext uri="{FF2B5EF4-FFF2-40B4-BE49-F238E27FC236}">
                <a16:creationId xmlns:a16="http://schemas.microsoft.com/office/drawing/2014/main" id="{7DF96D76-D834-4C05-860D-67FD2F38366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8" name="Title 1">
            <a:extLst>
              <a:ext uri="{FF2B5EF4-FFF2-40B4-BE49-F238E27FC236}">
                <a16:creationId xmlns:a16="http://schemas.microsoft.com/office/drawing/2014/main" id="{4CBFE39B-C61D-46C4-A0C0-D60D717515D6}"/>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
        <p:nvSpPr>
          <p:cNvPr id="9" name="Title 1">
            <a:extLst>
              <a:ext uri="{FF2B5EF4-FFF2-40B4-BE49-F238E27FC236}">
                <a16:creationId xmlns:a16="http://schemas.microsoft.com/office/drawing/2014/main" id="{EC163570-8DB0-4F51-92B9-C5402E25312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0" name="Title 1">
            <a:extLst>
              <a:ext uri="{FF2B5EF4-FFF2-40B4-BE49-F238E27FC236}">
                <a16:creationId xmlns:a16="http://schemas.microsoft.com/office/drawing/2014/main" id="{DA9B4CF4-6534-4FBF-94DC-325B6EB46C6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1" name="Title 1">
            <a:extLst>
              <a:ext uri="{FF2B5EF4-FFF2-40B4-BE49-F238E27FC236}">
                <a16:creationId xmlns:a16="http://schemas.microsoft.com/office/drawing/2014/main" id="{38F2A9AB-9FEA-4FE7-B1E2-D718FE81CA40}"/>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13" name="Content Placeholder 9">
            <a:extLst>
              <a:ext uri="{FF2B5EF4-FFF2-40B4-BE49-F238E27FC236}">
                <a16:creationId xmlns:a16="http://schemas.microsoft.com/office/drawing/2014/main" id="{EBDF8447-EBF1-48ED-B4F0-0856165D4AC6}"/>
              </a:ext>
            </a:extLst>
          </p:cNvPr>
          <p:cNvSpPr txBox="1">
            <a:spLocks/>
          </p:cNvSpPr>
          <p:nvPr/>
        </p:nvSpPr>
        <p:spPr>
          <a:xfrm>
            <a:off x="687754" y="2592497"/>
            <a:ext cx="6135076" cy="38899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LED Strobed Technology (2 µs </a:t>
            </a:r>
            <a:r>
              <a:rPr lang="en-US" sz="2400" dirty="0" err="1"/>
              <a:t>Pulsewidth</a:t>
            </a:r>
            <a:r>
              <a:rPr lang="en-US" sz="2400" dirty="0"/>
              <a:t>) allows for flowrates through analyzer up to 5 m/s.</a:t>
            </a:r>
          </a:p>
          <a:p>
            <a:r>
              <a:rPr lang="en-US" sz="2400" dirty="0"/>
              <a:t>8.9  Mega-Pixel CCD Imaging Sensor Measurement capability to 0.7µm</a:t>
            </a:r>
          </a:p>
          <a:p>
            <a:r>
              <a:rPr lang="en-US" sz="2400" dirty="0"/>
              <a:t>Calibration verification using NIST Traceable Polystyrene Microspheres.</a:t>
            </a:r>
          </a:p>
          <a:p>
            <a:r>
              <a:rPr lang="en-US" sz="2400" dirty="0"/>
              <a:t>High speed software with easy to use graphical user interface.</a:t>
            </a:r>
          </a:p>
          <a:p>
            <a:endParaRPr lang="en-US" dirty="0"/>
          </a:p>
        </p:txBody>
      </p:sp>
      <p:pic>
        <p:nvPicPr>
          <p:cNvPr id="14" name="Picture 13">
            <a:extLst>
              <a:ext uri="{FF2B5EF4-FFF2-40B4-BE49-F238E27FC236}">
                <a16:creationId xmlns:a16="http://schemas.microsoft.com/office/drawing/2014/main" id="{8AFF144A-3700-4F4C-84DC-500621018A16}"/>
              </a:ext>
            </a:extLst>
          </p:cNvPr>
          <p:cNvPicPr>
            <a:picLocks noChangeAspect="1"/>
          </p:cNvPicPr>
          <p:nvPr/>
        </p:nvPicPr>
        <p:blipFill>
          <a:blip r:embed="rId3"/>
          <a:stretch>
            <a:fillRect/>
          </a:stretch>
        </p:blipFill>
        <p:spPr>
          <a:xfrm>
            <a:off x="7174859" y="2375998"/>
            <a:ext cx="2169098" cy="2118987"/>
          </a:xfrm>
          <a:prstGeom prst="rect">
            <a:avLst/>
          </a:prstGeom>
        </p:spPr>
      </p:pic>
      <p:pic>
        <p:nvPicPr>
          <p:cNvPr id="18" name="Picture 2">
            <a:extLst>
              <a:ext uri="{FF2B5EF4-FFF2-40B4-BE49-F238E27FC236}">
                <a16:creationId xmlns:a16="http://schemas.microsoft.com/office/drawing/2014/main" id="{56B33382-3E1B-4B46-85A4-14AA643F1B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6134" y="2547198"/>
            <a:ext cx="2447419" cy="183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a:extLst>
              <a:ext uri="{FF2B5EF4-FFF2-40B4-BE49-F238E27FC236}">
                <a16:creationId xmlns:a16="http://schemas.microsoft.com/office/drawing/2014/main" id="{6B3F6743-8EF5-461C-AA15-C2E4D3CEA4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6133" y="4441879"/>
            <a:ext cx="2447420" cy="1887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a:extLst>
              <a:ext uri="{FF2B5EF4-FFF2-40B4-BE49-F238E27FC236}">
                <a16:creationId xmlns:a16="http://schemas.microsoft.com/office/drawing/2014/main" id="{748A4A54-2548-4189-A913-C31822A1EA7E}"/>
              </a:ext>
            </a:extLst>
          </p:cNvPr>
          <p:cNvPicPr>
            <a:picLocks noChangeAspect="1" noChangeArrowheads="1"/>
          </p:cNvPicPr>
          <p:nvPr/>
        </p:nvPicPr>
        <p:blipFill>
          <a:blip r:embed="rId6" cstate="print"/>
          <a:srcRect/>
          <a:stretch>
            <a:fillRect/>
          </a:stretch>
        </p:blipFill>
        <p:spPr bwMode="auto">
          <a:xfrm>
            <a:off x="9432753" y="1632798"/>
            <a:ext cx="2631852" cy="914400"/>
          </a:xfrm>
          <a:prstGeom prst="rect">
            <a:avLst/>
          </a:prstGeom>
          <a:noFill/>
          <a:ln w="9525">
            <a:noFill/>
            <a:miter lim="800000"/>
            <a:headEnd/>
            <a:tailEnd/>
          </a:ln>
        </p:spPr>
      </p:pic>
      <p:pic>
        <p:nvPicPr>
          <p:cNvPr id="24" name="Picture 2">
            <a:extLst>
              <a:ext uri="{FF2B5EF4-FFF2-40B4-BE49-F238E27FC236}">
                <a16:creationId xmlns:a16="http://schemas.microsoft.com/office/drawing/2014/main" id="{35CBE340-3456-4212-9A1D-DF08969CA2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5467" y="4524865"/>
            <a:ext cx="2273073" cy="181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84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63C49E-5478-4E2A-9A30-8D13B94A83D9}"/>
              </a:ext>
            </a:extLst>
          </p:cNvPr>
          <p:cNvSpPr/>
          <p:nvPr/>
        </p:nvSpPr>
        <p:spPr>
          <a:xfrm>
            <a:off x="453290" y="2714957"/>
            <a:ext cx="7510585" cy="3309488"/>
          </a:xfrm>
          <a:prstGeom prst="roundRect">
            <a:avLst/>
          </a:prstGeom>
          <a:gradFill flip="none" rotWithShape="1">
            <a:gsLst>
              <a:gs pos="0">
                <a:srgbClr val="00B0F0">
                  <a:tint val="44500"/>
                  <a:satMod val="160000"/>
                </a:srgbClr>
              </a:gs>
              <a:gs pos="100000">
                <a:srgbClr val="D7EF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FE5598-1FBC-4B2D-A330-A696E68C8C0F}"/>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B94A4-9282-43FD-8F09-519A8148E854}"/>
              </a:ext>
            </a:extLst>
          </p:cNvPr>
          <p:cNvSpPr>
            <a:spLocks noGrp="1"/>
          </p:cNvSpPr>
          <p:nvPr>
            <p:ph type="title" idx="4294967295"/>
          </p:nvPr>
        </p:nvSpPr>
        <p:spPr>
          <a:xfrm>
            <a:off x="875322" y="1696346"/>
            <a:ext cx="10230339" cy="793138"/>
          </a:xfrm>
        </p:spPr>
        <p:txBody>
          <a:bodyPr>
            <a:normAutofit fontScale="90000"/>
          </a:bodyPr>
          <a:lstStyle/>
          <a:p>
            <a:pPr algn="ctr"/>
            <a:r>
              <a:rPr lang="en-US" sz="6000" dirty="0"/>
              <a:t>Lab System</a:t>
            </a:r>
            <a:br>
              <a:rPr lang="en-US" dirty="0"/>
            </a:br>
            <a:r>
              <a:rPr lang="en-US" sz="3100" dirty="0"/>
              <a:t>Canty Mini Cell Core Unit</a:t>
            </a:r>
            <a:endParaRPr lang="en-US" dirty="0">
              <a:latin typeface="+mn-lt"/>
            </a:endParaRPr>
          </a:p>
        </p:txBody>
      </p:sp>
      <p:pic>
        <p:nvPicPr>
          <p:cNvPr id="5" name="Picture 4">
            <a:extLst>
              <a:ext uri="{FF2B5EF4-FFF2-40B4-BE49-F238E27FC236}">
                <a16:creationId xmlns:a16="http://schemas.microsoft.com/office/drawing/2014/main" id="{54BB33AF-72FE-4476-A651-D5D7EB25B95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6" name="Title 1">
            <a:extLst>
              <a:ext uri="{FF2B5EF4-FFF2-40B4-BE49-F238E27FC236}">
                <a16:creationId xmlns:a16="http://schemas.microsoft.com/office/drawing/2014/main" id="{B9AA26DC-1141-4EEF-B3FB-B10EDA245D5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7" name="Title 1">
            <a:extLst>
              <a:ext uri="{FF2B5EF4-FFF2-40B4-BE49-F238E27FC236}">
                <a16:creationId xmlns:a16="http://schemas.microsoft.com/office/drawing/2014/main" id="{7DF96D76-D834-4C05-860D-67FD2F38366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8" name="Title 1">
            <a:extLst>
              <a:ext uri="{FF2B5EF4-FFF2-40B4-BE49-F238E27FC236}">
                <a16:creationId xmlns:a16="http://schemas.microsoft.com/office/drawing/2014/main" id="{4CBFE39B-C61D-46C4-A0C0-D60D717515D6}"/>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
        <p:nvSpPr>
          <p:cNvPr id="9" name="Title 1">
            <a:extLst>
              <a:ext uri="{FF2B5EF4-FFF2-40B4-BE49-F238E27FC236}">
                <a16:creationId xmlns:a16="http://schemas.microsoft.com/office/drawing/2014/main" id="{EC163570-8DB0-4F51-92B9-C5402E25312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0" name="Title 1">
            <a:extLst>
              <a:ext uri="{FF2B5EF4-FFF2-40B4-BE49-F238E27FC236}">
                <a16:creationId xmlns:a16="http://schemas.microsoft.com/office/drawing/2014/main" id="{DA9B4CF4-6534-4FBF-94DC-325B6EB46C6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1" name="Title 1">
            <a:extLst>
              <a:ext uri="{FF2B5EF4-FFF2-40B4-BE49-F238E27FC236}">
                <a16:creationId xmlns:a16="http://schemas.microsoft.com/office/drawing/2014/main" id="{38F2A9AB-9FEA-4FE7-B1E2-D718FE81CA40}"/>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13" name="Content Placeholder 9">
            <a:extLst>
              <a:ext uri="{FF2B5EF4-FFF2-40B4-BE49-F238E27FC236}">
                <a16:creationId xmlns:a16="http://schemas.microsoft.com/office/drawing/2014/main" id="{EBDF8447-EBF1-48ED-B4F0-0856165D4AC6}"/>
              </a:ext>
            </a:extLst>
          </p:cNvPr>
          <p:cNvSpPr txBox="1">
            <a:spLocks/>
          </p:cNvSpPr>
          <p:nvPr/>
        </p:nvSpPr>
        <p:spPr>
          <a:xfrm>
            <a:off x="875322" y="2857511"/>
            <a:ext cx="6666523" cy="3392407"/>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CORE system is designed for laboratory use. Complete system can easily fit in fume hood or on a small bench.</a:t>
            </a:r>
          </a:p>
          <a:p>
            <a:r>
              <a:rPr lang="en-US" sz="2400" dirty="0"/>
              <a:t>System takes advantage of ultra high intensity strobed LED.</a:t>
            </a:r>
          </a:p>
          <a:p>
            <a:r>
              <a:rPr lang="en-US" sz="2400" dirty="0"/>
              <a:t>System power, computer (VCM), pump and touch-screen monitor all incorporated into one design.</a:t>
            </a:r>
          </a:p>
          <a:p>
            <a:r>
              <a:rPr lang="en-US" sz="2400" dirty="0"/>
              <a:t>System takes advantage of up to 8.9 Megapixel Camera coupled with ultra high resolution optics for measurements down to .7µm. </a:t>
            </a:r>
          </a:p>
          <a:p>
            <a:r>
              <a:rPr lang="en-US" sz="2400" dirty="0"/>
              <a:t>High speed software with easy to use graphical user interface.</a:t>
            </a:r>
          </a:p>
          <a:p>
            <a:r>
              <a:rPr lang="en-US" sz="2400" dirty="0"/>
              <a:t>Sample size – Typically 50ml container , 80% full.</a:t>
            </a:r>
          </a:p>
          <a:p>
            <a:r>
              <a:rPr lang="en-US" sz="2400" dirty="0"/>
              <a:t>Automated pump allow for easy analysis.</a:t>
            </a:r>
          </a:p>
          <a:p>
            <a:r>
              <a:rPr lang="en-US" sz="2400" dirty="0"/>
              <a:t>Calibration verification using NIST Traceable Polystyrene Microspheres.</a:t>
            </a:r>
          </a:p>
        </p:txBody>
      </p:sp>
      <p:pic>
        <p:nvPicPr>
          <p:cNvPr id="14" name="Picture 2">
            <a:extLst>
              <a:ext uri="{FF2B5EF4-FFF2-40B4-BE49-F238E27FC236}">
                <a16:creationId xmlns:a16="http://schemas.microsoft.com/office/drawing/2014/main" id="{A280DBEE-DC8B-409B-BD79-E1296DB74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950" y="1968183"/>
            <a:ext cx="2590800" cy="1944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a:extLst>
              <a:ext uri="{FF2B5EF4-FFF2-40B4-BE49-F238E27FC236}">
                <a16:creationId xmlns:a16="http://schemas.microsoft.com/office/drawing/2014/main" id="{037A06BA-F482-4A80-B444-3BC84CCA24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950" y="4143852"/>
            <a:ext cx="2590800" cy="1997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609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63C49E-5478-4E2A-9A30-8D13B94A83D9}"/>
              </a:ext>
            </a:extLst>
          </p:cNvPr>
          <p:cNvSpPr/>
          <p:nvPr/>
        </p:nvSpPr>
        <p:spPr>
          <a:xfrm>
            <a:off x="4486028" y="2680310"/>
            <a:ext cx="7510585" cy="3309488"/>
          </a:xfrm>
          <a:prstGeom prst="roundRect">
            <a:avLst/>
          </a:prstGeom>
          <a:gradFill flip="none" rotWithShape="1">
            <a:gsLst>
              <a:gs pos="0">
                <a:srgbClr val="00B0F0">
                  <a:tint val="44500"/>
                  <a:satMod val="160000"/>
                </a:srgbClr>
              </a:gs>
              <a:gs pos="100000">
                <a:srgbClr val="D7EF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FE5598-1FBC-4B2D-A330-A696E68C8C0F}"/>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B94A4-9282-43FD-8F09-519A8148E854}"/>
              </a:ext>
            </a:extLst>
          </p:cNvPr>
          <p:cNvSpPr>
            <a:spLocks noGrp="1"/>
          </p:cNvSpPr>
          <p:nvPr>
            <p:ph type="title" idx="4294967295"/>
          </p:nvPr>
        </p:nvSpPr>
        <p:spPr>
          <a:xfrm>
            <a:off x="875322" y="1696346"/>
            <a:ext cx="10230339" cy="793138"/>
          </a:xfrm>
        </p:spPr>
        <p:txBody>
          <a:bodyPr>
            <a:normAutofit fontScale="90000"/>
          </a:bodyPr>
          <a:lstStyle/>
          <a:p>
            <a:pPr algn="ctr"/>
            <a:r>
              <a:rPr lang="en-US" sz="6000" dirty="0"/>
              <a:t>Inline/Online  Systems</a:t>
            </a:r>
            <a:br>
              <a:rPr lang="en-US" sz="6000" dirty="0"/>
            </a:br>
            <a:r>
              <a:rPr lang="en-US" sz="3600" dirty="0"/>
              <a:t>Canty Inflow System</a:t>
            </a:r>
            <a:endParaRPr lang="en-US" dirty="0">
              <a:latin typeface="+mn-lt"/>
            </a:endParaRPr>
          </a:p>
        </p:txBody>
      </p:sp>
      <p:pic>
        <p:nvPicPr>
          <p:cNvPr id="5" name="Picture 4">
            <a:extLst>
              <a:ext uri="{FF2B5EF4-FFF2-40B4-BE49-F238E27FC236}">
                <a16:creationId xmlns:a16="http://schemas.microsoft.com/office/drawing/2014/main" id="{54BB33AF-72FE-4476-A651-D5D7EB25B95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6" name="Title 1">
            <a:extLst>
              <a:ext uri="{FF2B5EF4-FFF2-40B4-BE49-F238E27FC236}">
                <a16:creationId xmlns:a16="http://schemas.microsoft.com/office/drawing/2014/main" id="{B9AA26DC-1141-4EEF-B3FB-B10EDA245D5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7" name="Title 1">
            <a:extLst>
              <a:ext uri="{FF2B5EF4-FFF2-40B4-BE49-F238E27FC236}">
                <a16:creationId xmlns:a16="http://schemas.microsoft.com/office/drawing/2014/main" id="{7DF96D76-D834-4C05-860D-67FD2F38366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8" name="Title 1">
            <a:extLst>
              <a:ext uri="{FF2B5EF4-FFF2-40B4-BE49-F238E27FC236}">
                <a16:creationId xmlns:a16="http://schemas.microsoft.com/office/drawing/2014/main" id="{4CBFE39B-C61D-46C4-A0C0-D60D717515D6}"/>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
        <p:nvSpPr>
          <p:cNvPr id="9" name="Title 1">
            <a:extLst>
              <a:ext uri="{FF2B5EF4-FFF2-40B4-BE49-F238E27FC236}">
                <a16:creationId xmlns:a16="http://schemas.microsoft.com/office/drawing/2014/main" id="{EC163570-8DB0-4F51-92B9-C5402E25312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0" name="Title 1">
            <a:extLst>
              <a:ext uri="{FF2B5EF4-FFF2-40B4-BE49-F238E27FC236}">
                <a16:creationId xmlns:a16="http://schemas.microsoft.com/office/drawing/2014/main" id="{DA9B4CF4-6534-4FBF-94DC-325B6EB46C6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1" name="Title 1">
            <a:extLst>
              <a:ext uri="{FF2B5EF4-FFF2-40B4-BE49-F238E27FC236}">
                <a16:creationId xmlns:a16="http://schemas.microsoft.com/office/drawing/2014/main" id="{38F2A9AB-9FEA-4FE7-B1E2-D718FE81CA40}"/>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13" name="Content Placeholder 9">
            <a:extLst>
              <a:ext uri="{FF2B5EF4-FFF2-40B4-BE49-F238E27FC236}">
                <a16:creationId xmlns:a16="http://schemas.microsoft.com/office/drawing/2014/main" id="{EBDF8447-EBF1-48ED-B4F0-0856165D4AC6}"/>
              </a:ext>
            </a:extLst>
          </p:cNvPr>
          <p:cNvSpPr txBox="1">
            <a:spLocks/>
          </p:cNvSpPr>
          <p:nvPr/>
        </p:nvSpPr>
        <p:spPr>
          <a:xfrm>
            <a:off x="4908060" y="2822864"/>
            <a:ext cx="6666523" cy="339240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ATEX/IECEx Zone 0/1 </a:t>
            </a:r>
            <a:r>
              <a:rPr lang="de-DE" sz="2400" dirty="0"/>
              <a:t>II 1 / 2 GD,  EX db IIB+H2 T5. IP66</a:t>
            </a:r>
            <a:endParaRPr lang="en-US" sz="2400" dirty="0"/>
          </a:p>
          <a:p>
            <a:r>
              <a:rPr lang="en-US" sz="2400" dirty="0"/>
              <a:t>Optically identical to lab system allowing for consistency between lab and online results</a:t>
            </a:r>
          </a:p>
          <a:p>
            <a:r>
              <a:rPr lang="en-IE" sz="2400" dirty="0"/>
              <a:t>Inline </a:t>
            </a:r>
            <a:r>
              <a:rPr lang="en-IE" sz="2400" dirty="0" err="1"/>
              <a:t>InFlow</a:t>
            </a:r>
            <a:r>
              <a:rPr lang="en-IE" sz="2400" dirty="0"/>
              <a:t> mounts as permanent spool piece in main process pipeline</a:t>
            </a:r>
          </a:p>
          <a:p>
            <a:r>
              <a:rPr lang="en-US" sz="2400" dirty="0"/>
              <a:t>For large diameter process pipelines, Inflow mounts in compact flow loop – wafer or flange mount to pipeline</a:t>
            </a:r>
          </a:p>
        </p:txBody>
      </p:sp>
      <p:pic>
        <p:nvPicPr>
          <p:cNvPr id="12" name="Picture 11">
            <a:extLst>
              <a:ext uri="{FF2B5EF4-FFF2-40B4-BE49-F238E27FC236}">
                <a16:creationId xmlns:a16="http://schemas.microsoft.com/office/drawing/2014/main" id="{E2AA2A94-2331-45CE-8F35-D673A1BBE83A}"/>
              </a:ext>
            </a:extLst>
          </p:cNvPr>
          <p:cNvPicPr>
            <a:picLocks noChangeAspect="1"/>
          </p:cNvPicPr>
          <p:nvPr/>
        </p:nvPicPr>
        <p:blipFill>
          <a:blip r:embed="rId3"/>
          <a:stretch>
            <a:fillRect/>
          </a:stretch>
        </p:blipFill>
        <p:spPr>
          <a:xfrm>
            <a:off x="195387" y="2145851"/>
            <a:ext cx="2310061" cy="2256693"/>
          </a:xfrm>
          <a:prstGeom prst="rect">
            <a:avLst/>
          </a:prstGeom>
        </p:spPr>
      </p:pic>
      <p:pic>
        <p:nvPicPr>
          <p:cNvPr id="16" name="Picture 2">
            <a:extLst>
              <a:ext uri="{FF2B5EF4-FFF2-40B4-BE49-F238E27FC236}">
                <a16:creationId xmlns:a16="http://schemas.microsoft.com/office/drawing/2014/main" id="{7F6167FA-FBBF-48FE-AEDB-EC34D56BA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87" y="4423360"/>
            <a:ext cx="2369819" cy="1895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a:extLst>
              <a:ext uri="{FF2B5EF4-FFF2-40B4-BE49-F238E27FC236}">
                <a16:creationId xmlns:a16="http://schemas.microsoft.com/office/drawing/2014/main" id="{1CA201CD-E056-4BB8-8351-1B58B9D00E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5223" y="4673744"/>
            <a:ext cx="1501028" cy="175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a:extLst>
              <a:ext uri="{FF2B5EF4-FFF2-40B4-BE49-F238E27FC236}">
                <a16:creationId xmlns:a16="http://schemas.microsoft.com/office/drawing/2014/main" id="{907910FA-2095-4AFE-9BEB-9BC3607D77E2}"/>
              </a:ext>
            </a:extLst>
          </p:cNvPr>
          <p:cNvPicPr>
            <a:picLocks noChangeAspect="1"/>
          </p:cNvPicPr>
          <p:nvPr/>
        </p:nvPicPr>
        <p:blipFill>
          <a:blip r:embed="rId6"/>
          <a:stretch>
            <a:fillRect/>
          </a:stretch>
        </p:blipFill>
        <p:spPr>
          <a:xfrm>
            <a:off x="2658773" y="2366214"/>
            <a:ext cx="1545744" cy="2256693"/>
          </a:xfrm>
          <a:prstGeom prst="rect">
            <a:avLst/>
          </a:prstGeom>
        </p:spPr>
      </p:pic>
    </p:spTree>
    <p:extLst>
      <p:ext uri="{BB962C8B-B14F-4D97-AF65-F5344CB8AC3E}">
        <p14:creationId xmlns:p14="http://schemas.microsoft.com/office/powerpoint/2010/main" val="1131290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63C49E-5478-4E2A-9A30-8D13B94A83D9}"/>
              </a:ext>
            </a:extLst>
          </p:cNvPr>
          <p:cNvSpPr/>
          <p:nvPr/>
        </p:nvSpPr>
        <p:spPr>
          <a:xfrm>
            <a:off x="289167" y="2714957"/>
            <a:ext cx="6979141" cy="3534961"/>
          </a:xfrm>
          <a:prstGeom prst="roundRect">
            <a:avLst/>
          </a:prstGeom>
          <a:gradFill flip="none" rotWithShape="1">
            <a:gsLst>
              <a:gs pos="0">
                <a:srgbClr val="00B0F0">
                  <a:tint val="44500"/>
                  <a:satMod val="160000"/>
                </a:srgbClr>
              </a:gs>
              <a:gs pos="100000">
                <a:srgbClr val="D7EF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FE5598-1FBC-4B2D-A330-A696E68C8C0F}"/>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B94A4-9282-43FD-8F09-519A8148E854}"/>
              </a:ext>
            </a:extLst>
          </p:cNvPr>
          <p:cNvSpPr>
            <a:spLocks noGrp="1"/>
          </p:cNvSpPr>
          <p:nvPr>
            <p:ph type="title" idx="4294967295"/>
          </p:nvPr>
        </p:nvSpPr>
        <p:spPr>
          <a:xfrm>
            <a:off x="875322" y="1696346"/>
            <a:ext cx="10230339" cy="793138"/>
          </a:xfrm>
        </p:spPr>
        <p:txBody>
          <a:bodyPr>
            <a:normAutofit fontScale="90000"/>
          </a:bodyPr>
          <a:lstStyle/>
          <a:p>
            <a:pPr algn="ctr"/>
            <a:r>
              <a:rPr lang="en-US" sz="6000" dirty="0"/>
              <a:t>Mobile System</a:t>
            </a:r>
            <a:br>
              <a:rPr lang="en-US" sz="6000" dirty="0"/>
            </a:br>
            <a:r>
              <a:rPr lang="en-US" sz="3100" dirty="0"/>
              <a:t>Canty Transportable/Portable Systems</a:t>
            </a:r>
            <a:endParaRPr lang="en-US" dirty="0">
              <a:latin typeface="+mn-lt"/>
            </a:endParaRPr>
          </a:p>
        </p:txBody>
      </p:sp>
      <p:pic>
        <p:nvPicPr>
          <p:cNvPr id="5" name="Picture 4">
            <a:extLst>
              <a:ext uri="{FF2B5EF4-FFF2-40B4-BE49-F238E27FC236}">
                <a16:creationId xmlns:a16="http://schemas.microsoft.com/office/drawing/2014/main" id="{54BB33AF-72FE-4476-A651-D5D7EB25B95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6" name="Title 1">
            <a:extLst>
              <a:ext uri="{FF2B5EF4-FFF2-40B4-BE49-F238E27FC236}">
                <a16:creationId xmlns:a16="http://schemas.microsoft.com/office/drawing/2014/main" id="{B9AA26DC-1141-4EEF-B3FB-B10EDA245D5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7" name="Title 1">
            <a:extLst>
              <a:ext uri="{FF2B5EF4-FFF2-40B4-BE49-F238E27FC236}">
                <a16:creationId xmlns:a16="http://schemas.microsoft.com/office/drawing/2014/main" id="{7DF96D76-D834-4C05-860D-67FD2F38366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8" name="Title 1">
            <a:extLst>
              <a:ext uri="{FF2B5EF4-FFF2-40B4-BE49-F238E27FC236}">
                <a16:creationId xmlns:a16="http://schemas.microsoft.com/office/drawing/2014/main" id="{4CBFE39B-C61D-46C4-A0C0-D60D717515D6}"/>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
        <p:nvSpPr>
          <p:cNvPr id="9" name="Title 1">
            <a:extLst>
              <a:ext uri="{FF2B5EF4-FFF2-40B4-BE49-F238E27FC236}">
                <a16:creationId xmlns:a16="http://schemas.microsoft.com/office/drawing/2014/main" id="{EC163570-8DB0-4F51-92B9-C5402E25312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0" name="Title 1">
            <a:extLst>
              <a:ext uri="{FF2B5EF4-FFF2-40B4-BE49-F238E27FC236}">
                <a16:creationId xmlns:a16="http://schemas.microsoft.com/office/drawing/2014/main" id="{DA9B4CF4-6534-4FBF-94DC-325B6EB46C6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1" name="Title 1">
            <a:extLst>
              <a:ext uri="{FF2B5EF4-FFF2-40B4-BE49-F238E27FC236}">
                <a16:creationId xmlns:a16="http://schemas.microsoft.com/office/drawing/2014/main" id="{38F2A9AB-9FEA-4FE7-B1E2-D718FE81CA40}"/>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13" name="Content Placeholder 9">
            <a:extLst>
              <a:ext uri="{FF2B5EF4-FFF2-40B4-BE49-F238E27FC236}">
                <a16:creationId xmlns:a16="http://schemas.microsoft.com/office/drawing/2014/main" id="{EBDF8447-EBF1-48ED-B4F0-0856165D4AC6}"/>
              </a:ext>
            </a:extLst>
          </p:cNvPr>
          <p:cNvSpPr txBox="1">
            <a:spLocks/>
          </p:cNvSpPr>
          <p:nvPr/>
        </p:nvSpPr>
        <p:spPr>
          <a:xfrm>
            <a:off x="601785" y="2857511"/>
            <a:ext cx="6666523" cy="339240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Canty Transportable System</a:t>
            </a:r>
          </a:p>
          <a:p>
            <a:r>
              <a:rPr lang="en-US" sz="2400" dirty="0"/>
              <a:t>ATEX/IECEx Zone 0/1, </a:t>
            </a:r>
            <a:r>
              <a:rPr lang="de-DE" sz="2400" dirty="0"/>
              <a:t>1 / 2 GD, Ex db IIB+H2 T5.    	</a:t>
            </a:r>
          </a:p>
          <a:p>
            <a:r>
              <a:rPr lang="en-US" sz="2400" dirty="0"/>
              <a:t>Optically identical to lab &amp;online systems allowing for consistency between lab and online results</a:t>
            </a:r>
          </a:p>
          <a:p>
            <a:r>
              <a:rPr lang="en-US" sz="2400" dirty="0"/>
              <a:t> System is designed for multi point surveys in the process facility.  System can be easily moved to different sample points.</a:t>
            </a:r>
          </a:p>
          <a:p>
            <a:r>
              <a:rPr lang="en-US" sz="2400" dirty="0"/>
              <a:t>System is fully configured and operated by ATEX/IECEx Zone 1 rated wireless tablet</a:t>
            </a:r>
          </a:p>
          <a:p>
            <a:endParaRPr lang="en-US" sz="2400" b="1" dirty="0"/>
          </a:p>
          <a:p>
            <a:pPr marL="0" indent="0">
              <a:buNone/>
            </a:pPr>
            <a:r>
              <a:rPr lang="en-US" sz="2400" b="1" dirty="0"/>
              <a:t>Canty Portable System</a:t>
            </a:r>
          </a:p>
          <a:p>
            <a:r>
              <a:rPr lang="en-US" sz="2400" dirty="0"/>
              <a:t>WP/IP66 Portable system with pelican case</a:t>
            </a:r>
          </a:p>
          <a:p>
            <a:endParaRPr lang="en-US" sz="2400" dirty="0"/>
          </a:p>
        </p:txBody>
      </p:sp>
      <p:pic>
        <p:nvPicPr>
          <p:cNvPr id="12" name="Picture 11">
            <a:extLst>
              <a:ext uri="{FF2B5EF4-FFF2-40B4-BE49-F238E27FC236}">
                <a16:creationId xmlns:a16="http://schemas.microsoft.com/office/drawing/2014/main" id="{A82B8719-88CF-432C-A9B7-2DFEE6731E21}"/>
              </a:ext>
            </a:extLst>
          </p:cNvPr>
          <p:cNvPicPr>
            <a:picLocks noChangeAspect="1"/>
          </p:cNvPicPr>
          <p:nvPr/>
        </p:nvPicPr>
        <p:blipFill>
          <a:blip r:embed="rId3"/>
          <a:stretch>
            <a:fillRect/>
          </a:stretch>
        </p:blipFill>
        <p:spPr>
          <a:xfrm>
            <a:off x="9777021" y="1410089"/>
            <a:ext cx="2281160" cy="3589936"/>
          </a:xfrm>
          <a:prstGeom prst="rect">
            <a:avLst/>
          </a:prstGeom>
        </p:spPr>
      </p:pic>
      <p:pic>
        <p:nvPicPr>
          <p:cNvPr id="16" name="Picture 15">
            <a:extLst>
              <a:ext uri="{FF2B5EF4-FFF2-40B4-BE49-F238E27FC236}">
                <a16:creationId xmlns:a16="http://schemas.microsoft.com/office/drawing/2014/main" id="{198E7B13-34E0-4AC7-B9E6-2796F06B375C}"/>
              </a:ext>
            </a:extLst>
          </p:cNvPr>
          <p:cNvPicPr>
            <a:picLocks noChangeAspect="1"/>
          </p:cNvPicPr>
          <p:nvPr/>
        </p:nvPicPr>
        <p:blipFill>
          <a:blip r:embed="rId4"/>
          <a:stretch>
            <a:fillRect/>
          </a:stretch>
        </p:blipFill>
        <p:spPr>
          <a:xfrm>
            <a:off x="7373237" y="2838566"/>
            <a:ext cx="2642012" cy="1938299"/>
          </a:xfrm>
          <a:prstGeom prst="rect">
            <a:avLst/>
          </a:prstGeom>
        </p:spPr>
      </p:pic>
      <p:pic>
        <p:nvPicPr>
          <p:cNvPr id="20" name="Picture 19">
            <a:extLst>
              <a:ext uri="{FF2B5EF4-FFF2-40B4-BE49-F238E27FC236}">
                <a16:creationId xmlns:a16="http://schemas.microsoft.com/office/drawing/2014/main" id="{5436136D-011C-4712-B4A8-CFFEB838F8FF}"/>
              </a:ext>
            </a:extLst>
          </p:cNvPr>
          <p:cNvPicPr>
            <a:picLocks noChangeAspect="1"/>
          </p:cNvPicPr>
          <p:nvPr/>
        </p:nvPicPr>
        <p:blipFill>
          <a:blip r:embed="rId5"/>
          <a:stretch>
            <a:fillRect/>
          </a:stretch>
        </p:blipFill>
        <p:spPr>
          <a:xfrm>
            <a:off x="9147958" y="4990173"/>
            <a:ext cx="2910223" cy="1346226"/>
          </a:xfrm>
          <a:prstGeom prst="rect">
            <a:avLst/>
          </a:prstGeom>
        </p:spPr>
      </p:pic>
      <p:pic>
        <p:nvPicPr>
          <p:cNvPr id="22" name="Picture 21">
            <a:extLst>
              <a:ext uri="{FF2B5EF4-FFF2-40B4-BE49-F238E27FC236}">
                <a16:creationId xmlns:a16="http://schemas.microsoft.com/office/drawing/2014/main" id="{C8447F0F-507C-43CD-A03A-1D3A703AAA1D}"/>
              </a:ext>
            </a:extLst>
          </p:cNvPr>
          <p:cNvPicPr>
            <a:picLocks noChangeAspect="1"/>
          </p:cNvPicPr>
          <p:nvPr/>
        </p:nvPicPr>
        <p:blipFill>
          <a:blip r:embed="rId6"/>
          <a:stretch>
            <a:fillRect/>
          </a:stretch>
        </p:blipFill>
        <p:spPr>
          <a:xfrm>
            <a:off x="5361227" y="5214544"/>
            <a:ext cx="3105005" cy="897484"/>
          </a:xfrm>
          <a:prstGeom prst="rect">
            <a:avLst/>
          </a:prstGeom>
        </p:spPr>
      </p:pic>
    </p:spTree>
    <p:extLst>
      <p:ext uri="{BB962C8B-B14F-4D97-AF65-F5344CB8AC3E}">
        <p14:creationId xmlns:p14="http://schemas.microsoft.com/office/powerpoint/2010/main" val="379570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63C49E-5478-4E2A-9A30-8D13B94A83D9}"/>
              </a:ext>
            </a:extLst>
          </p:cNvPr>
          <p:cNvSpPr/>
          <p:nvPr/>
        </p:nvSpPr>
        <p:spPr>
          <a:xfrm>
            <a:off x="453291" y="2714957"/>
            <a:ext cx="6353910" cy="2678984"/>
          </a:xfrm>
          <a:prstGeom prst="roundRect">
            <a:avLst/>
          </a:prstGeom>
          <a:gradFill flip="none" rotWithShape="1">
            <a:gsLst>
              <a:gs pos="0">
                <a:srgbClr val="00B0F0">
                  <a:tint val="44500"/>
                  <a:satMod val="160000"/>
                </a:srgbClr>
              </a:gs>
              <a:gs pos="100000">
                <a:srgbClr val="D7EF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FE5598-1FBC-4B2D-A330-A696E68C8C0F}"/>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B94A4-9282-43FD-8F09-519A8148E854}"/>
              </a:ext>
            </a:extLst>
          </p:cNvPr>
          <p:cNvSpPr>
            <a:spLocks noGrp="1"/>
          </p:cNvSpPr>
          <p:nvPr>
            <p:ph type="title" idx="4294967295"/>
          </p:nvPr>
        </p:nvSpPr>
        <p:spPr>
          <a:xfrm>
            <a:off x="753316" y="1696346"/>
            <a:ext cx="10352346" cy="793138"/>
          </a:xfrm>
        </p:spPr>
        <p:txBody>
          <a:bodyPr>
            <a:noAutofit/>
          </a:bodyPr>
          <a:lstStyle/>
          <a:p>
            <a:pPr algn="ctr"/>
            <a:r>
              <a:rPr lang="en-US" kern="0" dirty="0"/>
              <a:t>Image Retrieval – Hardware – CCD Camera</a:t>
            </a:r>
            <a:endParaRPr lang="en-US" sz="3200" dirty="0">
              <a:latin typeface="+mn-lt"/>
            </a:endParaRPr>
          </a:p>
        </p:txBody>
      </p:sp>
      <p:pic>
        <p:nvPicPr>
          <p:cNvPr id="5" name="Picture 4">
            <a:extLst>
              <a:ext uri="{FF2B5EF4-FFF2-40B4-BE49-F238E27FC236}">
                <a16:creationId xmlns:a16="http://schemas.microsoft.com/office/drawing/2014/main" id="{54BB33AF-72FE-4476-A651-D5D7EB25B95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6" name="Title 1">
            <a:extLst>
              <a:ext uri="{FF2B5EF4-FFF2-40B4-BE49-F238E27FC236}">
                <a16:creationId xmlns:a16="http://schemas.microsoft.com/office/drawing/2014/main" id="{B9AA26DC-1141-4EEF-B3FB-B10EDA245D5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7" name="Title 1">
            <a:extLst>
              <a:ext uri="{FF2B5EF4-FFF2-40B4-BE49-F238E27FC236}">
                <a16:creationId xmlns:a16="http://schemas.microsoft.com/office/drawing/2014/main" id="{7DF96D76-D834-4C05-860D-67FD2F38366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8" name="Title 1">
            <a:extLst>
              <a:ext uri="{FF2B5EF4-FFF2-40B4-BE49-F238E27FC236}">
                <a16:creationId xmlns:a16="http://schemas.microsoft.com/office/drawing/2014/main" id="{4CBFE39B-C61D-46C4-A0C0-D60D717515D6}"/>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
        <p:nvSpPr>
          <p:cNvPr id="9" name="Title 1">
            <a:extLst>
              <a:ext uri="{FF2B5EF4-FFF2-40B4-BE49-F238E27FC236}">
                <a16:creationId xmlns:a16="http://schemas.microsoft.com/office/drawing/2014/main" id="{EC163570-8DB0-4F51-92B9-C5402E25312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0" name="Title 1">
            <a:extLst>
              <a:ext uri="{FF2B5EF4-FFF2-40B4-BE49-F238E27FC236}">
                <a16:creationId xmlns:a16="http://schemas.microsoft.com/office/drawing/2014/main" id="{DA9B4CF4-6534-4FBF-94DC-325B6EB46C6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1" name="Title 1">
            <a:extLst>
              <a:ext uri="{FF2B5EF4-FFF2-40B4-BE49-F238E27FC236}">
                <a16:creationId xmlns:a16="http://schemas.microsoft.com/office/drawing/2014/main" id="{38F2A9AB-9FEA-4FE7-B1E2-D718FE81CA40}"/>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13" name="Content Placeholder 9">
            <a:extLst>
              <a:ext uri="{FF2B5EF4-FFF2-40B4-BE49-F238E27FC236}">
                <a16:creationId xmlns:a16="http://schemas.microsoft.com/office/drawing/2014/main" id="{EBDF8447-EBF1-48ED-B4F0-0856165D4AC6}"/>
              </a:ext>
            </a:extLst>
          </p:cNvPr>
          <p:cNvSpPr txBox="1">
            <a:spLocks/>
          </p:cNvSpPr>
          <p:nvPr/>
        </p:nvSpPr>
        <p:spPr>
          <a:xfrm>
            <a:off x="875322" y="2857512"/>
            <a:ext cx="5713047" cy="23631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0"/>
              </a:spcBef>
            </a:pPr>
            <a:r>
              <a:rPr lang="en-IE" sz="2400" dirty="0"/>
              <a:t>Gigabit Ethernet technology for optimum image retrieval</a:t>
            </a:r>
          </a:p>
          <a:p>
            <a:pPr>
              <a:spcBef>
                <a:spcPct val="50000"/>
              </a:spcBef>
            </a:pPr>
            <a:r>
              <a:rPr lang="en-IE" sz="2400" dirty="0"/>
              <a:t>Camera resolution up to 8.9MP.</a:t>
            </a:r>
            <a:endParaRPr lang="en-IE" sz="2400" dirty="0">
              <a:cs typeface="Times New Roman"/>
            </a:endParaRPr>
          </a:p>
          <a:p>
            <a:pPr>
              <a:spcBef>
                <a:spcPct val="50000"/>
              </a:spcBef>
            </a:pPr>
            <a:r>
              <a:rPr lang="en-IE" sz="2400" dirty="0">
                <a:cs typeface="Times New Roman"/>
              </a:rPr>
              <a:t>Particle / Droplet Size to 0.7µm</a:t>
            </a:r>
          </a:p>
          <a:p>
            <a:pPr>
              <a:spcBef>
                <a:spcPct val="50000"/>
              </a:spcBef>
            </a:pPr>
            <a:r>
              <a:rPr lang="en-IE" sz="2400" dirty="0"/>
              <a:t>Simple RJ45 Network Connection to VCM</a:t>
            </a:r>
            <a:endParaRPr lang="en-US" sz="2400" dirty="0"/>
          </a:p>
        </p:txBody>
      </p:sp>
      <p:pic>
        <p:nvPicPr>
          <p:cNvPr id="12" name="Picture 1" descr="C:\Users\alano.JMCANTY\Desktop\sand.jpg">
            <a:extLst>
              <a:ext uri="{FF2B5EF4-FFF2-40B4-BE49-F238E27FC236}">
                <a16:creationId xmlns:a16="http://schemas.microsoft.com/office/drawing/2014/main" id="{D3EDE935-C20B-42DD-9DBC-EBC24B99690D}"/>
              </a:ext>
            </a:extLst>
          </p:cNvPr>
          <p:cNvPicPr>
            <a:picLocks noChangeAspect="1" noChangeArrowheads="1"/>
          </p:cNvPicPr>
          <p:nvPr/>
        </p:nvPicPr>
        <p:blipFill>
          <a:blip r:embed="rId3" cstate="print"/>
          <a:srcRect/>
          <a:stretch>
            <a:fillRect/>
          </a:stretch>
        </p:blipFill>
        <p:spPr bwMode="auto">
          <a:xfrm>
            <a:off x="7229232" y="2482411"/>
            <a:ext cx="4676691" cy="3460752"/>
          </a:xfrm>
          <a:prstGeom prst="rect">
            <a:avLst/>
          </a:prstGeom>
          <a:noFill/>
        </p:spPr>
      </p:pic>
    </p:spTree>
    <p:extLst>
      <p:ext uri="{BB962C8B-B14F-4D97-AF65-F5344CB8AC3E}">
        <p14:creationId xmlns:p14="http://schemas.microsoft.com/office/powerpoint/2010/main" val="314358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63C49E-5478-4E2A-9A30-8D13B94A83D9}"/>
              </a:ext>
            </a:extLst>
          </p:cNvPr>
          <p:cNvSpPr/>
          <p:nvPr/>
        </p:nvSpPr>
        <p:spPr>
          <a:xfrm>
            <a:off x="5595814" y="2893391"/>
            <a:ext cx="6353910" cy="2869497"/>
          </a:xfrm>
          <a:prstGeom prst="roundRect">
            <a:avLst/>
          </a:prstGeom>
          <a:gradFill flip="none" rotWithShape="1">
            <a:gsLst>
              <a:gs pos="0">
                <a:srgbClr val="00B0F0">
                  <a:tint val="44500"/>
                  <a:satMod val="160000"/>
                </a:srgbClr>
              </a:gs>
              <a:gs pos="100000">
                <a:srgbClr val="D7EF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FE5598-1FBC-4B2D-A330-A696E68C8C0F}"/>
              </a:ext>
            </a:extLst>
          </p:cNvPr>
          <p:cNvSpPr/>
          <p:nvPr/>
        </p:nvSpPr>
        <p:spPr>
          <a:xfrm>
            <a:off x="-1" y="6475391"/>
            <a:ext cx="12192000" cy="37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B94A4-9282-43FD-8F09-519A8148E854}"/>
              </a:ext>
            </a:extLst>
          </p:cNvPr>
          <p:cNvSpPr>
            <a:spLocks noGrp="1"/>
          </p:cNvSpPr>
          <p:nvPr>
            <p:ph type="title" idx="4294967295"/>
          </p:nvPr>
        </p:nvSpPr>
        <p:spPr>
          <a:xfrm>
            <a:off x="753316" y="1696346"/>
            <a:ext cx="10352346" cy="793138"/>
          </a:xfrm>
        </p:spPr>
        <p:txBody>
          <a:bodyPr>
            <a:noAutofit/>
          </a:bodyPr>
          <a:lstStyle/>
          <a:p>
            <a:pPr algn="ctr"/>
            <a:r>
              <a:rPr lang="en-US" kern="0" dirty="0"/>
              <a:t>Image Retrieval – Hardware– Lighting System</a:t>
            </a:r>
            <a:endParaRPr lang="en-US" sz="3200" dirty="0">
              <a:latin typeface="+mn-lt"/>
            </a:endParaRPr>
          </a:p>
        </p:txBody>
      </p:sp>
      <p:pic>
        <p:nvPicPr>
          <p:cNvPr id="5" name="Picture 4">
            <a:extLst>
              <a:ext uri="{FF2B5EF4-FFF2-40B4-BE49-F238E27FC236}">
                <a16:creationId xmlns:a16="http://schemas.microsoft.com/office/drawing/2014/main" id="{54BB33AF-72FE-4476-A651-D5D7EB25B95B}"/>
              </a:ext>
            </a:extLst>
          </p:cNvPr>
          <p:cNvPicPr>
            <a:picLocks noChangeAspect="1"/>
          </p:cNvPicPr>
          <p:nvPr/>
        </p:nvPicPr>
        <p:blipFill rotWithShape="1">
          <a:blip r:embed="rId2"/>
          <a:srcRect l="183" t="37064" r="-183" b="42508"/>
          <a:stretch/>
        </p:blipFill>
        <p:spPr>
          <a:xfrm>
            <a:off x="0" y="0"/>
            <a:ext cx="12192000" cy="1400961"/>
          </a:xfrm>
          <a:prstGeom prst="rect">
            <a:avLst/>
          </a:prstGeom>
        </p:spPr>
      </p:pic>
      <p:sp>
        <p:nvSpPr>
          <p:cNvPr id="6" name="Title 1">
            <a:extLst>
              <a:ext uri="{FF2B5EF4-FFF2-40B4-BE49-F238E27FC236}">
                <a16:creationId xmlns:a16="http://schemas.microsoft.com/office/drawing/2014/main" id="{B9AA26DC-1141-4EEF-B3FB-B10EDA245D5C}"/>
              </a:ext>
            </a:extLst>
          </p:cNvPr>
          <p:cNvSpPr txBox="1">
            <a:spLocks/>
          </p:cNvSpPr>
          <p:nvPr/>
        </p:nvSpPr>
        <p:spPr>
          <a:xfrm>
            <a:off x="66909" y="78408"/>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tx1"/>
                </a:solidFill>
                <a:latin typeface="Microgramma D Extended" pitchFamily="50" charset="0"/>
              </a:rPr>
              <a:t>CANTY</a:t>
            </a:r>
          </a:p>
        </p:txBody>
      </p:sp>
      <p:sp>
        <p:nvSpPr>
          <p:cNvPr id="7" name="Title 1">
            <a:extLst>
              <a:ext uri="{FF2B5EF4-FFF2-40B4-BE49-F238E27FC236}">
                <a16:creationId xmlns:a16="http://schemas.microsoft.com/office/drawing/2014/main" id="{7DF96D76-D834-4C05-860D-67FD2F383667}"/>
              </a:ext>
            </a:extLst>
          </p:cNvPr>
          <p:cNvSpPr txBox="1">
            <a:spLocks/>
          </p:cNvSpPr>
          <p:nvPr/>
        </p:nvSpPr>
        <p:spPr>
          <a:xfrm>
            <a:off x="133818" y="849110"/>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tx1"/>
                </a:solidFill>
                <a:latin typeface="+mn-lt"/>
              </a:rPr>
              <a:t>PROCESS TECHNOLOGY</a:t>
            </a:r>
          </a:p>
        </p:txBody>
      </p:sp>
      <p:sp>
        <p:nvSpPr>
          <p:cNvPr id="8" name="Title 1">
            <a:extLst>
              <a:ext uri="{FF2B5EF4-FFF2-40B4-BE49-F238E27FC236}">
                <a16:creationId xmlns:a16="http://schemas.microsoft.com/office/drawing/2014/main" id="{4CBFE39B-C61D-46C4-A0C0-D60D717515D6}"/>
              </a:ext>
            </a:extLst>
          </p:cNvPr>
          <p:cNvSpPr txBox="1">
            <a:spLocks/>
          </p:cNvSpPr>
          <p:nvPr/>
        </p:nvSpPr>
        <p:spPr>
          <a:xfrm>
            <a:off x="753315" y="6517452"/>
            <a:ext cx="11553273"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J.M. CANTY INC. </a:t>
            </a:r>
            <a:r>
              <a:rPr lang="en-US" sz="1400" dirty="0">
                <a:solidFill>
                  <a:schemeClr val="bg1"/>
                </a:solidFill>
                <a:latin typeface="+mn-lt"/>
                <a:sym typeface="Wingdings" panose="05000000000000000000" pitchFamily="2" charset="2"/>
              </a:rPr>
              <a:t>| BUFFALO NY | (716) 625-4227  J.M. CANTY INTL. | DUBLIN, IRELAND | +353 (1) 882-9621  J.M. CANTY ASIA OFFICE | PHUKET THAILAND     </a:t>
            </a:r>
            <a:endParaRPr lang="en-US" sz="1400" dirty="0">
              <a:solidFill>
                <a:schemeClr val="bg1"/>
              </a:solidFill>
              <a:latin typeface="+mn-lt"/>
            </a:endParaRPr>
          </a:p>
        </p:txBody>
      </p:sp>
      <p:sp>
        <p:nvSpPr>
          <p:cNvPr id="9" name="Title 1">
            <a:extLst>
              <a:ext uri="{FF2B5EF4-FFF2-40B4-BE49-F238E27FC236}">
                <a16:creationId xmlns:a16="http://schemas.microsoft.com/office/drawing/2014/main" id="{EC163570-8DB0-4F51-92B9-C5402E25312C}"/>
              </a:ext>
            </a:extLst>
          </p:cNvPr>
          <p:cNvSpPr txBox="1">
            <a:spLocks/>
          </p:cNvSpPr>
          <p:nvPr/>
        </p:nvSpPr>
        <p:spPr>
          <a:xfrm>
            <a:off x="10147237" y="59316"/>
            <a:ext cx="1977854" cy="396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400" dirty="0">
                <a:solidFill>
                  <a:schemeClr val="bg1"/>
                </a:solidFill>
                <a:latin typeface="+mn-lt"/>
              </a:rPr>
              <a:t>WWW.JMCANTY.COM</a:t>
            </a:r>
          </a:p>
        </p:txBody>
      </p:sp>
      <p:sp>
        <p:nvSpPr>
          <p:cNvPr id="10" name="Title 1">
            <a:extLst>
              <a:ext uri="{FF2B5EF4-FFF2-40B4-BE49-F238E27FC236}">
                <a16:creationId xmlns:a16="http://schemas.microsoft.com/office/drawing/2014/main" id="{DA9B4CF4-6534-4FBF-94DC-325B6EB46C6E}"/>
              </a:ext>
            </a:extLst>
          </p:cNvPr>
          <p:cNvSpPr txBox="1">
            <a:spLocks/>
          </p:cNvSpPr>
          <p:nvPr/>
        </p:nvSpPr>
        <p:spPr>
          <a:xfrm>
            <a:off x="133818" y="142263"/>
            <a:ext cx="11553273" cy="12657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6600" dirty="0">
                <a:solidFill>
                  <a:schemeClr val="bg1"/>
                </a:solidFill>
                <a:latin typeface="Microgramma D Extended" pitchFamily="50" charset="0"/>
              </a:rPr>
              <a:t>CANTY</a:t>
            </a:r>
          </a:p>
        </p:txBody>
      </p:sp>
      <p:sp>
        <p:nvSpPr>
          <p:cNvPr id="11" name="Title 1">
            <a:extLst>
              <a:ext uri="{FF2B5EF4-FFF2-40B4-BE49-F238E27FC236}">
                <a16:creationId xmlns:a16="http://schemas.microsoft.com/office/drawing/2014/main" id="{38F2A9AB-9FEA-4FE7-B1E2-D718FE81CA40}"/>
              </a:ext>
            </a:extLst>
          </p:cNvPr>
          <p:cNvSpPr txBox="1">
            <a:spLocks/>
          </p:cNvSpPr>
          <p:nvPr/>
        </p:nvSpPr>
        <p:spPr>
          <a:xfrm>
            <a:off x="133818" y="868202"/>
            <a:ext cx="11553273" cy="49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2600" dirty="0">
                <a:solidFill>
                  <a:schemeClr val="bg1"/>
                </a:solidFill>
                <a:latin typeface="+mn-lt"/>
              </a:rPr>
              <a:t>PROCESS TECHNOLOGY</a:t>
            </a:r>
          </a:p>
        </p:txBody>
      </p:sp>
      <p:sp>
        <p:nvSpPr>
          <p:cNvPr id="13" name="Content Placeholder 9">
            <a:extLst>
              <a:ext uri="{FF2B5EF4-FFF2-40B4-BE49-F238E27FC236}">
                <a16:creationId xmlns:a16="http://schemas.microsoft.com/office/drawing/2014/main" id="{EBDF8447-EBF1-48ED-B4F0-0856165D4AC6}"/>
              </a:ext>
            </a:extLst>
          </p:cNvPr>
          <p:cNvSpPr txBox="1">
            <a:spLocks/>
          </p:cNvSpPr>
          <p:nvPr/>
        </p:nvSpPr>
        <p:spPr>
          <a:xfrm>
            <a:off x="6017845" y="3035947"/>
            <a:ext cx="5713047" cy="286949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pPr>
            <a:r>
              <a:rPr lang="en-US" sz="2400" dirty="0"/>
              <a:t>LED Strobed Technology (2 µs </a:t>
            </a:r>
            <a:r>
              <a:rPr lang="en-US" sz="2400" dirty="0" err="1"/>
              <a:t>Pulsewidth</a:t>
            </a:r>
            <a:r>
              <a:rPr lang="en-US" sz="2400" dirty="0"/>
              <a:t>) allows for flowrates through analyzer up to 5 m/s.</a:t>
            </a:r>
          </a:p>
          <a:p>
            <a:pPr>
              <a:spcBef>
                <a:spcPct val="20000"/>
              </a:spcBef>
            </a:pPr>
            <a:endParaRPr lang="en-IE" sz="2400" dirty="0"/>
          </a:p>
          <a:p>
            <a:pPr>
              <a:spcBef>
                <a:spcPct val="20000"/>
              </a:spcBef>
            </a:pPr>
            <a:r>
              <a:rPr lang="en-IE" sz="2400" dirty="0"/>
              <a:t>High Intensity LED Light Source</a:t>
            </a:r>
          </a:p>
          <a:p>
            <a:pPr>
              <a:spcBef>
                <a:spcPct val="20000"/>
              </a:spcBef>
            </a:pPr>
            <a:endParaRPr lang="en-IE" sz="2400" dirty="0"/>
          </a:p>
          <a:p>
            <a:pPr>
              <a:spcBef>
                <a:spcPct val="20000"/>
              </a:spcBef>
            </a:pPr>
            <a:r>
              <a:rPr lang="en-IE" sz="2400" dirty="0"/>
              <a:t>5+ Years Continuous Operation</a:t>
            </a:r>
          </a:p>
          <a:p>
            <a:pPr>
              <a:spcBef>
                <a:spcPct val="20000"/>
              </a:spcBef>
            </a:pPr>
            <a:endParaRPr lang="en-IE" sz="2400" dirty="0"/>
          </a:p>
          <a:p>
            <a:pPr>
              <a:spcBef>
                <a:spcPct val="20000"/>
              </a:spcBef>
            </a:pPr>
            <a:r>
              <a:rPr lang="en-IE" sz="2400" dirty="0"/>
              <a:t>Flow velocity up to 5m/s</a:t>
            </a:r>
          </a:p>
        </p:txBody>
      </p:sp>
      <p:pic>
        <p:nvPicPr>
          <p:cNvPr id="15" name="Picture 14" descr="lighting.jpg">
            <a:extLst>
              <a:ext uri="{FF2B5EF4-FFF2-40B4-BE49-F238E27FC236}">
                <a16:creationId xmlns:a16="http://schemas.microsoft.com/office/drawing/2014/main" id="{FAE00ED2-6067-43CB-B4BE-9C649C91C0B0}"/>
              </a:ext>
            </a:extLst>
          </p:cNvPr>
          <p:cNvPicPr>
            <a:picLocks noChangeAspect="1"/>
          </p:cNvPicPr>
          <p:nvPr/>
        </p:nvPicPr>
        <p:blipFill>
          <a:blip r:embed="rId3" cstate="print"/>
          <a:srcRect/>
          <a:stretch>
            <a:fillRect/>
          </a:stretch>
        </p:blipFill>
        <p:spPr bwMode="auto">
          <a:xfrm>
            <a:off x="992363" y="2489484"/>
            <a:ext cx="4184352" cy="3652838"/>
          </a:xfrm>
          <a:prstGeom prst="rect">
            <a:avLst/>
          </a:prstGeom>
          <a:noFill/>
          <a:ln w="9525">
            <a:noFill/>
            <a:miter lim="800000"/>
            <a:headEnd/>
            <a:tailEnd/>
          </a:ln>
        </p:spPr>
      </p:pic>
    </p:spTree>
    <p:extLst>
      <p:ext uri="{BB962C8B-B14F-4D97-AF65-F5344CB8AC3E}">
        <p14:creationId xmlns:p14="http://schemas.microsoft.com/office/powerpoint/2010/main" val="2148359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77EE0271B28847B0F867489D1380D8" ma:contentTypeVersion="4" ma:contentTypeDescription="Create a new document." ma:contentTypeScope="" ma:versionID="50fdbed9538ca29c59db6c28f1a0e418">
  <xsd:schema xmlns:xsd="http://www.w3.org/2001/XMLSchema" xmlns:xs="http://www.w3.org/2001/XMLSchema" xmlns:p="http://schemas.microsoft.com/office/2006/metadata/properties" xmlns:ns2="c94aff1b-ab50-40eb-8e42-7d70936dbc46" targetNamespace="http://schemas.microsoft.com/office/2006/metadata/properties" ma:root="true" ma:fieldsID="49e67a72fc564624a6ab11783e5c2080" ns2:_="">
    <xsd:import namespace="c94aff1b-ab50-40eb-8e42-7d70936dbc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4aff1b-ab50-40eb-8e42-7d70936dbc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5522B7-68F9-4A76-B546-CF273C386646}">
  <ds:schemaRefs>
    <ds:schemaRef ds:uri="http://schemas.openxmlformats.org/package/2006/metadata/core-properties"/>
    <ds:schemaRef ds:uri="http://purl.org/dc/dcmitype/"/>
    <ds:schemaRef ds:uri="http://schemas.microsoft.com/office/infopath/2007/PartnerControls"/>
    <ds:schemaRef ds:uri="c94aff1b-ab50-40eb-8e42-7d70936dbc46"/>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2.xml><?xml version="1.0" encoding="utf-8"?>
<ds:datastoreItem xmlns:ds="http://schemas.openxmlformats.org/officeDocument/2006/customXml" ds:itemID="{A7EE6EA4-D96D-4CFF-BF8B-BD1D357D80A3}">
  <ds:schemaRefs>
    <ds:schemaRef ds:uri="http://schemas.microsoft.com/sharepoint/v3/contenttype/forms"/>
  </ds:schemaRefs>
</ds:datastoreItem>
</file>

<file path=customXml/itemProps3.xml><?xml version="1.0" encoding="utf-8"?>
<ds:datastoreItem xmlns:ds="http://schemas.openxmlformats.org/officeDocument/2006/customXml" ds:itemID="{999E8658-1EE6-489E-9A27-BD119983CC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4aff1b-ab50-40eb-8e42-7d70936dbc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9683</TotalTime>
  <Words>2558</Words>
  <Application>Microsoft Office PowerPoint</Application>
  <PresentationFormat>Widescreen</PresentationFormat>
  <Paragraphs>268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Microgramma D Extended</vt:lpstr>
      <vt:lpstr>Office Theme</vt:lpstr>
      <vt:lpstr>Dayton Fuel Conference 2020  Using Shape Recognition Capacity of Dynamic Imaging to Achieve a More Accurate Analysis of Fluids </vt:lpstr>
      <vt:lpstr>Dynamic Imaging Fundamentals</vt:lpstr>
      <vt:lpstr>Vision Based Particle Analysis Basic Principle</vt:lpstr>
      <vt:lpstr>Canty Technology Advantages</vt:lpstr>
      <vt:lpstr>Lab System Canty Mini Cell Core Unit</vt:lpstr>
      <vt:lpstr>Inline/Online  Systems Canty Inflow System</vt:lpstr>
      <vt:lpstr>Mobile System Canty Transportable/Portable Systems</vt:lpstr>
      <vt:lpstr>Image Retrieval – Hardware – CCD Camera</vt:lpstr>
      <vt:lpstr>Image Retrieval – Hardware– Lighting System</vt:lpstr>
      <vt:lpstr>Image Retrieval – Hardware – Fused Glass Flow Path</vt:lpstr>
      <vt:lpstr>Solid Particle and Water Droplet in Fuel</vt:lpstr>
      <vt:lpstr>CantyVision Software</vt:lpstr>
      <vt:lpstr>Canty Vision Software – Graphs &amp; Charts</vt:lpstr>
      <vt:lpstr>CantyVision Software – Excel Output Reports</vt:lpstr>
      <vt:lpstr>Fuels</vt:lpstr>
      <vt:lpstr>Technology Trend</vt:lpstr>
      <vt:lpstr>Technology Readiness Level- TRL9</vt:lpstr>
      <vt:lpstr>Field Testing - Norfolk</vt:lpstr>
      <vt:lpstr>Field Testing Off Line – Norfolk</vt:lpstr>
      <vt:lpstr>Field Testing On-Line - Norfolk</vt:lpstr>
      <vt:lpstr>Anti-Foam – Image Filtering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Advancements in Fuel Inspection Technology</dc:title>
  <dc:creator>Paul O'Brien</dc:creator>
  <cp:lastModifiedBy>Tod Canty, Jr.</cp:lastModifiedBy>
  <cp:revision>150</cp:revision>
  <dcterms:created xsi:type="dcterms:W3CDTF">2017-03-16T15:48:33Z</dcterms:created>
  <dcterms:modified xsi:type="dcterms:W3CDTF">2021-09-14T15:32:44Z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0x0101008F77EE0271B28847B0F867489D1380D8</vt:lpwstr>
  </property>
</Properties>
</file>