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6" r:id="rId6"/>
    <p:sldId id="269" r:id="rId7"/>
    <p:sldId id="346" r:id="rId8"/>
    <p:sldId id="343" r:id="rId9"/>
    <p:sldId id="350" r:id="rId10"/>
    <p:sldId id="347" r:id="rId11"/>
    <p:sldId id="270" r:id="rId12"/>
    <p:sldId id="355" r:id="rId13"/>
    <p:sldId id="353" r:id="rId14"/>
    <p:sldId id="264" r:id="rId15"/>
    <p:sldId id="356" r:id="rId16"/>
    <p:sldId id="339" r:id="rId17"/>
    <p:sldId id="340" r:id="rId18"/>
    <p:sldId id="341" r:id="rId19"/>
    <p:sldId id="348" r:id="rId20"/>
    <p:sldId id="337" r:id="rId21"/>
    <p:sldId id="320" r:id="rId22"/>
    <p:sldId id="354" r:id="rId23"/>
    <p:sldId id="349" r:id="rId24"/>
    <p:sldId id="352" r:id="rId25"/>
    <p:sldId id="27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APPLICATION" id="{134ED770-744A-4387-B712-26EAC740405A}">
          <p14:sldIdLst>
            <p14:sldId id="256"/>
            <p14:sldId id="266"/>
            <p14:sldId id="269"/>
            <p14:sldId id="346"/>
            <p14:sldId id="343"/>
            <p14:sldId id="350"/>
            <p14:sldId id="347"/>
            <p14:sldId id="270"/>
            <p14:sldId id="355"/>
            <p14:sldId id="353"/>
            <p14:sldId id="264"/>
            <p14:sldId id="356"/>
            <p14:sldId id="339"/>
            <p14:sldId id="340"/>
            <p14:sldId id="341"/>
            <p14:sldId id="348"/>
            <p14:sldId id="337"/>
            <p14:sldId id="320"/>
            <p14:sldId id="354"/>
            <p14:sldId id="349"/>
            <p14:sldId id="352"/>
            <p14:sldId id="272"/>
          </p14:sldIdLst>
        </p14:section>
        <p14:section name="REPRESENTATIVE" id="{6B532063-6DD6-404E-BDBB-C4FA6914B58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05" autoAdjust="0"/>
  </p:normalViewPr>
  <p:slideViewPr>
    <p:cSldViewPr>
      <p:cViewPr varScale="1">
        <p:scale>
          <a:sx n="103" d="100"/>
          <a:sy n="103" d="100"/>
        </p:scale>
        <p:origin x="18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F259F-1EED-44AA-AB93-FE2073B5E520}" type="datetimeFigureOut">
              <a:rPr lang="en-US" smtClean="0"/>
              <a:t>6/2/2021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21BBE-64F4-4BC8-8DB2-765F4199B173}" type="slidenum">
              <a:rPr lang="en-US" smtClean="0"/>
              <a:t>‹#›</a:t>
            </a:fld>
            <a:endParaRPr lang="en-US"/>
          </a:p>
        </p:txBody>
      </p:sp>
    </p:spTree>
    <p:extLst>
      <p:ext uri="{BB962C8B-B14F-4D97-AF65-F5344CB8AC3E}">
        <p14:creationId xmlns:p14="http://schemas.microsoft.com/office/powerpoint/2010/main" val="208546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350" cap="none" spc="0" normalizeH="0" baseline="0" noProof="0" dirty="0">
                <a:ln>
                  <a:noFill/>
                </a:ln>
                <a:solidFill>
                  <a:srgbClr val="000000"/>
                </a:solidFill>
                <a:effectLst/>
                <a:uLnTx/>
                <a:uFillTx/>
                <a:latin typeface="Verdana" panose="020B0604030504040204" pitchFamily="34" charset="0"/>
                <a:ea typeface="+mn-ea"/>
                <a:cs typeface="Arial" charset="0"/>
              </a:rPr>
              <a:t>Also the single largest energy consumer with an Ethylene plant (between 30-50% of the plant energy costs)</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400" b="0" i="0" u="none" strike="noStrike" kern="1350" cap="none" spc="0" normalizeH="0" baseline="0" noProof="0" dirty="0">
                <a:ln>
                  <a:noFill/>
                </a:ln>
                <a:solidFill>
                  <a:srgbClr val="FF0000"/>
                </a:solidFill>
                <a:effectLst/>
                <a:uLnTx/>
                <a:uFillTx/>
                <a:latin typeface="Verdana" panose="020B0604030504040204" pitchFamily="34" charset="0"/>
                <a:ea typeface="+mn-ea"/>
                <a:cs typeface="Arial" charset="0"/>
              </a:rPr>
              <a:t>Optimizing it and avoiding component failure is of critical importance</a:t>
            </a:r>
          </a:p>
          <a:p>
            <a:endParaRPr lang="en-US" dirty="0"/>
          </a:p>
        </p:txBody>
      </p:sp>
      <p:sp>
        <p:nvSpPr>
          <p:cNvPr id="4" name="Slide Number Placeholder 3"/>
          <p:cNvSpPr>
            <a:spLocks noGrp="1"/>
          </p:cNvSpPr>
          <p:nvPr>
            <p:ph type="sldNum" sz="quarter" idx="5"/>
          </p:nvPr>
        </p:nvSpPr>
        <p:spPr/>
        <p:txBody>
          <a:bodyPr/>
          <a:lstStyle/>
          <a:p>
            <a:fld id="{76421BBE-64F4-4BC8-8DB2-765F4199B173}" type="slidenum">
              <a:rPr lang="en-US" smtClean="0"/>
              <a:t>3</a:t>
            </a:fld>
            <a:endParaRPr lang="en-US"/>
          </a:p>
        </p:txBody>
      </p:sp>
    </p:spTree>
    <p:extLst>
      <p:ext uri="{BB962C8B-B14F-4D97-AF65-F5344CB8AC3E}">
        <p14:creationId xmlns:p14="http://schemas.microsoft.com/office/powerpoint/2010/main" val="10249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Quartz shield is consumable and only costs around $80</a:t>
            </a:r>
          </a:p>
        </p:txBody>
      </p:sp>
      <p:sp>
        <p:nvSpPr>
          <p:cNvPr id="4" name="Slide Number Placeholder 3"/>
          <p:cNvSpPr>
            <a:spLocks noGrp="1"/>
          </p:cNvSpPr>
          <p:nvPr>
            <p:ph type="sldNum" sz="quarter" idx="5"/>
          </p:nvPr>
        </p:nvSpPr>
        <p:spPr/>
        <p:txBody>
          <a:bodyPr/>
          <a:lstStyle/>
          <a:p>
            <a:fld id="{76421BBE-64F4-4BC8-8DB2-765F4199B173}" type="slidenum">
              <a:rPr lang="en-US" smtClean="0"/>
              <a:t>9</a:t>
            </a:fld>
            <a:endParaRPr lang="en-US"/>
          </a:p>
        </p:txBody>
      </p:sp>
    </p:spTree>
    <p:extLst>
      <p:ext uri="{BB962C8B-B14F-4D97-AF65-F5344CB8AC3E}">
        <p14:creationId xmlns:p14="http://schemas.microsoft.com/office/powerpoint/2010/main" val="362734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any portion of the screen.</a:t>
            </a:r>
          </a:p>
          <a:p>
            <a:r>
              <a:rPr lang="en-US" dirty="0"/>
              <a:t>Multiple analysis zones available</a:t>
            </a:r>
          </a:p>
          <a:p>
            <a:r>
              <a:rPr lang="en-US" dirty="0"/>
              <a:t>Can measure temperature, flame size or flame detection in any zone. Zone area is analyzed, not just one point.</a:t>
            </a:r>
          </a:p>
          <a:p>
            <a:r>
              <a:rPr lang="en-US" dirty="0"/>
              <a:t>Visual aspect of the technology allows operator to optimize detection settings. Measurement area is the same each time.</a:t>
            </a:r>
          </a:p>
          <a:p>
            <a:r>
              <a:rPr lang="en-US" dirty="0"/>
              <a:t>Visual verification of upset conditions.</a:t>
            </a:r>
          </a:p>
          <a:p>
            <a:endParaRPr lang="en-US" dirty="0"/>
          </a:p>
        </p:txBody>
      </p:sp>
      <p:sp>
        <p:nvSpPr>
          <p:cNvPr id="4" name="Slide Number Placeholder 3"/>
          <p:cNvSpPr>
            <a:spLocks noGrp="1"/>
          </p:cNvSpPr>
          <p:nvPr>
            <p:ph type="sldNum" sz="quarter" idx="5"/>
          </p:nvPr>
        </p:nvSpPr>
        <p:spPr/>
        <p:txBody>
          <a:bodyPr/>
          <a:lstStyle/>
          <a:p>
            <a:fld id="{76421BBE-64F4-4BC8-8DB2-765F4199B173}" type="slidenum">
              <a:rPr lang="en-US" smtClean="0"/>
              <a:t>16</a:t>
            </a:fld>
            <a:endParaRPr lang="en-US"/>
          </a:p>
        </p:txBody>
      </p:sp>
    </p:spTree>
    <p:extLst>
      <p:ext uri="{BB962C8B-B14F-4D97-AF65-F5344CB8AC3E}">
        <p14:creationId xmlns:p14="http://schemas.microsoft.com/office/powerpoint/2010/main" val="231115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Mount where the sight glass is located</a:t>
            </a:r>
          </a:p>
        </p:txBody>
      </p:sp>
      <p:sp>
        <p:nvSpPr>
          <p:cNvPr id="4" name="Slide Number Placeholder 3"/>
          <p:cNvSpPr>
            <a:spLocks noGrp="1"/>
          </p:cNvSpPr>
          <p:nvPr>
            <p:ph type="sldNum" sz="quarter" idx="5"/>
          </p:nvPr>
        </p:nvSpPr>
        <p:spPr/>
        <p:txBody>
          <a:bodyPr/>
          <a:lstStyle/>
          <a:p>
            <a:fld id="{76421BBE-64F4-4BC8-8DB2-765F4199B173}" type="slidenum">
              <a:rPr lang="en-US" smtClean="0"/>
              <a:t>18</a:t>
            </a:fld>
            <a:endParaRPr lang="en-US"/>
          </a:p>
        </p:txBody>
      </p:sp>
    </p:spTree>
    <p:extLst>
      <p:ext uri="{BB962C8B-B14F-4D97-AF65-F5344CB8AC3E}">
        <p14:creationId xmlns:p14="http://schemas.microsoft.com/office/powerpoint/2010/main" val="262547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Mount where the sight glass is located</a:t>
            </a:r>
          </a:p>
        </p:txBody>
      </p:sp>
      <p:sp>
        <p:nvSpPr>
          <p:cNvPr id="4" name="Slide Number Placeholder 3"/>
          <p:cNvSpPr>
            <a:spLocks noGrp="1"/>
          </p:cNvSpPr>
          <p:nvPr>
            <p:ph type="sldNum" sz="quarter" idx="5"/>
          </p:nvPr>
        </p:nvSpPr>
        <p:spPr/>
        <p:txBody>
          <a:bodyPr/>
          <a:lstStyle/>
          <a:p>
            <a:fld id="{76421BBE-64F4-4BC8-8DB2-765F4199B173}" type="slidenum">
              <a:rPr lang="en-US" smtClean="0"/>
              <a:t>20</a:t>
            </a:fld>
            <a:endParaRPr lang="en-US"/>
          </a:p>
        </p:txBody>
      </p:sp>
    </p:spTree>
    <p:extLst>
      <p:ext uri="{BB962C8B-B14F-4D97-AF65-F5344CB8AC3E}">
        <p14:creationId xmlns:p14="http://schemas.microsoft.com/office/powerpoint/2010/main" val="1520376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000">
                <a:solidFill>
                  <a:schemeClr val="bg1"/>
                </a:solidFill>
                <a:latin typeface="Tahoma" pitchFamily="34" charset="0"/>
              </a:rPr>
              <a:t>JM Canty, Inc. · Buffalo, New York  ·  Phone: (716) 625-4227  | JM Canty, Ltd. · Dublin, Ireland · Phone: +353 (1) 882-9621</a:t>
            </a:r>
            <a:r>
              <a:rPr 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9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414142088"/>
      </p:ext>
    </p:extLst>
  </p:cSld>
  <p:clrMapOvr>
    <a:masterClrMapping/>
  </p:clrMapOvr>
  <p:transition spd="med"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343133"/>
      </p:ext>
    </p:extLst>
  </p:cSld>
  <p:clrMapOvr>
    <a:masterClrMapping/>
  </p:clrMapOvr>
  <p:transitio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590514"/>
      </p:ext>
    </p:extLst>
  </p:cSld>
  <p:clrMapOvr>
    <a:masterClrMapping/>
  </p:clrMapOvr>
  <p:transition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733344"/>
      </p:ext>
    </p:extLst>
  </p:cSld>
  <p:clrMapOvr>
    <a:masterClrMapping/>
  </p:clrMapOvr>
  <p:transition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9017105"/>
      </p:ext>
    </p:extLst>
  </p:cSld>
  <p:clrMapOvr>
    <a:masterClrMapping/>
  </p:clrMapOvr>
  <p:transition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90800"/>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641103"/>
      </p:ext>
    </p:extLst>
  </p:cSld>
  <p:clrMapOvr>
    <a:masterClrMapping/>
  </p:clrMapOvr>
  <p:transition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77461"/>
      </p:ext>
    </p:extLst>
  </p:cSld>
  <p:clrMapOvr>
    <a:masterClrMapping/>
  </p:clrMapOvr>
  <p:transition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076369"/>
      </p:ext>
    </p:extLst>
  </p:cSld>
  <p:clrMapOvr>
    <a:masterClrMapping/>
  </p:clrMapOvr>
  <p:transition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040436"/>
      </p:ext>
    </p:extLst>
  </p:cSld>
  <p:clrMapOvr>
    <a:masterClrMapping/>
  </p:clrMapOvr>
  <p:transition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1906765"/>
      </p:ext>
    </p:extLst>
  </p:cSld>
  <p:clrMapOvr>
    <a:masterClrMapping/>
  </p:clrMapOvr>
  <p:transition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4127417"/>
      </p:ext>
    </p:extLst>
  </p:cSld>
  <p:clrMapOvr>
    <a:masterClrMapping/>
  </p:clrMapOvr>
  <p:transition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590800"/>
            <a:ext cx="82296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7" descr="canty_title with 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000">
                <a:solidFill>
                  <a:schemeClr val="bg1"/>
                </a:solidFill>
                <a:latin typeface="Tahoma" pitchFamily="34" charset="0"/>
              </a:rPr>
              <a:t>JM Canty, Inc. · Buffalo, New York  ·  Phone: (716) 625-4227  | JM Canty, Ltd. · Dublin, Ireland · Phone: +353 (1) 882-9621</a:t>
            </a:r>
            <a:r>
              <a:rPr lang="en-US" sz="800">
                <a:solidFill>
                  <a:schemeClr val="bg1"/>
                </a:solidFill>
                <a:latin typeface="Tahoma" pitchFamily="34" charset="0"/>
              </a:rPr>
              <a:t>  </a:t>
            </a:r>
          </a:p>
        </p:txBody>
      </p:sp>
      <p:sp>
        <p:nvSpPr>
          <p:cNvPr id="1029"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30" name="Rectangle 10"/>
          <p:cNvSpPr>
            <a:spLocks noGrp="1" noChangeArrowheads="1"/>
          </p:cNvSpPr>
          <p:nvPr>
            <p:ph type="title"/>
          </p:nvPr>
        </p:nvSpPr>
        <p:spPr bwMode="auto">
          <a:xfrm>
            <a:off x="457200" y="1295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advTm="10000">
    <p:fade/>
  </p:transition>
  <p:txStyles>
    <p:titleStyle>
      <a:lvl1pPr algn="ctr" rtl="0" eaLnBrk="1" fontAlgn="base" hangingPunct="1">
        <a:spcBef>
          <a:spcPct val="0"/>
        </a:spcBef>
        <a:spcAft>
          <a:spcPct val="0"/>
        </a:spcAft>
        <a:defRPr sz="3200" u="sng">
          <a:solidFill>
            <a:schemeClr val="tx2"/>
          </a:solidFill>
          <a:latin typeface="+mj-lt"/>
          <a:ea typeface="+mj-ea"/>
          <a:cs typeface="+mj-cs"/>
        </a:defRPr>
      </a:lvl1pPr>
      <a:lvl2pPr algn="ctr" rtl="0" eaLnBrk="1" fontAlgn="base" hangingPunct="1">
        <a:spcBef>
          <a:spcPct val="0"/>
        </a:spcBef>
        <a:spcAft>
          <a:spcPct val="0"/>
        </a:spcAft>
        <a:defRPr sz="3200" u="sng">
          <a:solidFill>
            <a:schemeClr val="tx2"/>
          </a:solidFill>
          <a:latin typeface="Arial" charset="0"/>
          <a:cs typeface="Arial" charset="0"/>
        </a:defRPr>
      </a:lvl2pPr>
      <a:lvl3pPr algn="ctr" rtl="0" eaLnBrk="1" fontAlgn="base" hangingPunct="1">
        <a:spcBef>
          <a:spcPct val="0"/>
        </a:spcBef>
        <a:spcAft>
          <a:spcPct val="0"/>
        </a:spcAft>
        <a:defRPr sz="3200" u="sng">
          <a:solidFill>
            <a:schemeClr val="tx2"/>
          </a:solidFill>
          <a:latin typeface="Arial" charset="0"/>
          <a:cs typeface="Arial" charset="0"/>
        </a:defRPr>
      </a:lvl3pPr>
      <a:lvl4pPr algn="ctr" rtl="0" eaLnBrk="1" fontAlgn="base" hangingPunct="1">
        <a:spcBef>
          <a:spcPct val="0"/>
        </a:spcBef>
        <a:spcAft>
          <a:spcPct val="0"/>
        </a:spcAft>
        <a:defRPr sz="3200" u="sng">
          <a:solidFill>
            <a:schemeClr val="tx2"/>
          </a:solidFill>
          <a:latin typeface="Arial" charset="0"/>
          <a:cs typeface="Arial" charset="0"/>
        </a:defRPr>
      </a:lvl4pPr>
      <a:lvl5pPr algn="ctr" rtl="0" eaLnBrk="1" fontAlgn="base" hangingPunct="1">
        <a:spcBef>
          <a:spcPct val="0"/>
        </a:spcBef>
        <a:spcAft>
          <a:spcPct val="0"/>
        </a:spcAft>
        <a:defRPr sz="3200" u="sng">
          <a:solidFill>
            <a:schemeClr val="tx2"/>
          </a:solidFill>
          <a:latin typeface="Arial" charset="0"/>
          <a:cs typeface="Arial" charset="0"/>
        </a:defRPr>
      </a:lvl5pPr>
      <a:lvl6pPr marL="457200" algn="ctr" rtl="0" eaLnBrk="1" fontAlgn="base" hangingPunct="1">
        <a:spcBef>
          <a:spcPct val="0"/>
        </a:spcBef>
        <a:spcAft>
          <a:spcPct val="0"/>
        </a:spcAft>
        <a:defRPr sz="3200" u="sng">
          <a:solidFill>
            <a:schemeClr val="tx2"/>
          </a:solidFill>
          <a:latin typeface="Arial" charset="0"/>
          <a:cs typeface="Arial" charset="0"/>
        </a:defRPr>
      </a:lvl6pPr>
      <a:lvl7pPr marL="914400" algn="ctr" rtl="0" eaLnBrk="1" fontAlgn="base" hangingPunct="1">
        <a:spcBef>
          <a:spcPct val="0"/>
        </a:spcBef>
        <a:spcAft>
          <a:spcPct val="0"/>
        </a:spcAft>
        <a:defRPr sz="3200" u="sng">
          <a:solidFill>
            <a:schemeClr val="tx2"/>
          </a:solidFill>
          <a:latin typeface="Arial" charset="0"/>
          <a:cs typeface="Arial" charset="0"/>
        </a:defRPr>
      </a:lvl7pPr>
      <a:lvl8pPr marL="1371600" algn="ctr" rtl="0" eaLnBrk="1" fontAlgn="base" hangingPunct="1">
        <a:spcBef>
          <a:spcPct val="0"/>
        </a:spcBef>
        <a:spcAft>
          <a:spcPct val="0"/>
        </a:spcAft>
        <a:defRPr sz="3200" u="sng">
          <a:solidFill>
            <a:schemeClr val="tx2"/>
          </a:solidFill>
          <a:latin typeface="Arial" charset="0"/>
          <a:cs typeface="Arial" charset="0"/>
        </a:defRPr>
      </a:lvl8pPr>
      <a:lvl9pPr marL="1828800" algn="ctr" rtl="0" eaLnBrk="1" fontAlgn="base" hangingPunct="1">
        <a:spcBef>
          <a:spcPct val="0"/>
        </a:spcBef>
        <a:spcAft>
          <a:spcPct val="0"/>
        </a:spcAft>
        <a:defRPr sz="3200" u="sng">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93987"/>
            <a:ext cx="7772400" cy="1470025"/>
          </a:xfrm>
        </p:spPr>
        <p:txBody>
          <a:bodyPr/>
          <a:lstStyle/>
          <a:p>
            <a:pPr eaLnBrk="1" hangingPunct="1"/>
            <a:r>
              <a:rPr lang="en-US" altLang="en-US" sz="4800" u="none" dirty="0"/>
              <a:t>Ethylene Furnace </a:t>
            </a:r>
            <a:br>
              <a:rPr lang="en-US" altLang="en-US" sz="4800" u="none" dirty="0"/>
            </a:br>
            <a:r>
              <a:rPr lang="en-US" altLang="en-US" sz="4800" u="none" dirty="0"/>
              <a:t>(Fired Heater)</a:t>
            </a:r>
            <a:br>
              <a:rPr lang="en-US" altLang="en-US" sz="4800" u="none" dirty="0"/>
            </a:br>
            <a:r>
              <a:rPr lang="en-US" altLang="en-US" sz="4800" u="none" dirty="0"/>
              <a:t> Monitoring</a:t>
            </a:r>
          </a:p>
        </p:txBody>
      </p:sp>
    </p:spTree>
  </p:cSld>
  <p:clrMapOvr>
    <a:masterClrMapping/>
  </p:clrMapOvr>
  <p:transition spd="med" advTm="651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2B87-7504-40A8-8869-A03922078FA9}"/>
              </a:ext>
            </a:extLst>
          </p:cNvPr>
          <p:cNvSpPr>
            <a:spLocks noGrp="1"/>
          </p:cNvSpPr>
          <p:nvPr>
            <p:ph type="title"/>
          </p:nvPr>
        </p:nvSpPr>
        <p:spPr/>
        <p:txBody>
          <a:bodyPr/>
          <a:lstStyle/>
          <a:p>
            <a:r>
              <a:rPr lang="en-US" dirty="0"/>
              <a:t>Cooling &amp; Heat Load</a:t>
            </a:r>
          </a:p>
        </p:txBody>
      </p:sp>
      <p:pic>
        <p:nvPicPr>
          <p:cNvPr id="5" name="Content Placeholder 4">
            <a:extLst>
              <a:ext uri="{FF2B5EF4-FFF2-40B4-BE49-F238E27FC236}">
                <a16:creationId xmlns:a16="http://schemas.microsoft.com/office/drawing/2014/main" id="{160EB6D5-88EF-47E7-9F32-005CD44DE6AA}"/>
              </a:ext>
            </a:extLst>
          </p:cNvPr>
          <p:cNvPicPr>
            <a:picLocks noGrp="1" noChangeAspect="1"/>
          </p:cNvPicPr>
          <p:nvPr>
            <p:ph idx="1"/>
          </p:nvPr>
        </p:nvPicPr>
        <p:blipFill rotWithShape="1">
          <a:blip r:embed="rId2"/>
          <a:srcRect r="6054"/>
          <a:stretch/>
        </p:blipFill>
        <p:spPr>
          <a:xfrm>
            <a:off x="2133600" y="2819400"/>
            <a:ext cx="4572000" cy="2575719"/>
          </a:xfrm>
        </p:spPr>
      </p:pic>
    </p:spTree>
    <p:extLst>
      <p:ext uri="{BB962C8B-B14F-4D97-AF65-F5344CB8AC3E}">
        <p14:creationId xmlns:p14="http://schemas.microsoft.com/office/powerpoint/2010/main" val="1848727814"/>
      </p:ext>
    </p:extLst>
  </p:cSld>
  <p:clrMapOvr>
    <a:masterClrMapping/>
  </p:clrMapOvr>
  <p:transition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C32D9A8-8398-480E-AFD8-B750D6CE4DEB}"/>
              </a:ext>
            </a:extLst>
          </p:cNvPr>
          <p:cNvSpPr>
            <a:spLocks noGrp="1"/>
          </p:cNvSpPr>
          <p:nvPr>
            <p:ph type="title"/>
          </p:nvPr>
        </p:nvSpPr>
        <p:spPr/>
        <p:txBody>
          <a:bodyPr/>
          <a:lstStyle/>
          <a:p>
            <a:r>
              <a:rPr lang="en-US" altLang="en-US" dirty="0"/>
              <a:t>VECTOR CONTROL MODULE</a:t>
            </a:r>
          </a:p>
        </p:txBody>
      </p:sp>
      <p:sp>
        <p:nvSpPr>
          <p:cNvPr id="2" name="TextBox 1">
            <a:extLst>
              <a:ext uri="{FF2B5EF4-FFF2-40B4-BE49-F238E27FC236}">
                <a16:creationId xmlns:a16="http://schemas.microsoft.com/office/drawing/2014/main" id="{A50DB854-0F5E-4A65-AEC1-DF71EA88D760}"/>
              </a:ext>
            </a:extLst>
          </p:cNvPr>
          <p:cNvSpPr txBox="1"/>
          <p:nvPr/>
        </p:nvSpPr>
        <p:spPr>
          <a:xfrm>
            <a:off x="685800" y="2444068"/>
            <a:ext cx="4343400" cy="3416320"/>
          </a:xfrm>
          <a:prstGeom prst="rect">
            <a:avLst/>
          </a:prstGeom>
          <a:noFill/>
        </p:spPr>
        <p:txBody>
          <a:bodyPr wrap="square" rtlCol="0">
            <a:spAutoFit/>
          </a:bodyPr>
          <a:lstStyle/>
          <a:p>
            <a:pPr marL="285750" indent="-285750">
              <a:buFontTx/>
              <a:buChar char="-"/>
            </a:pPr>
            <a:r>
              <a:rPr lang="en-US" dirty="0"/>
              <a:t>Allows for input up to 6 cameras</a:t>
            </a:r>
          </a:p>
          <a:p>
            <a:endParaRPr lang="en-US" dirty="0"/>
          </a:p>
          <a:p>
            <a:pPr marL="285750" indent="-285750">
              <a:buFontTx/>
              <a:buChar char="-"/>
            </a:pPr>
            <a:r>
              <a:rPr lang="en-US" dirty="0"/>
              <a:t>Temperature measurement by vision</a:t>
            </a:r>
          </a:p>
          <a:p>
            <a:endParaRPr lang="en-US" dirty="0"/>
          </a:p>
          <a:p>
            <a:pPr marL="285750" indent="-285750">
              <a:buFontTx/>
              <a:buChar char="-"/>
            </a:pPr>
            <a:r>
              <a:rPr lang="en-US" dirty="0"/>
              <a:t>Multiple outputs</a:t>
            </a:r>
          </a:p>
          <a:p>
            <a:r>
              <a:rPr lang="en-US" dirty="0"/>
              <a:t> 	- OPC</a:t>
            </a:r>
          </a:p>
          <a:p>
            <a:r>
              <a:rPr lang="en-US" dirty="0"/>
              <a:t>	- Modbus</a:t>
            </a:r>
          </a:p>
          <a:p>
            <a:r>
              <a:rPr lang="en-US" dirty="0"/>
              <a:t>	- 4-20mA</a:t>
            </a:r>
          </a:p>
          <a:p>
            <a:r>
              <a:rPr lang="en-US" dirty="0"/>
              <a:t>	- Video Display</a:t>
            </a:r>
          </a:p>
          <a:p>
            <a:endParaRPr lang="en-US" dirty="0"/>
          </a:p>
          <a:p>
            <a:pPr marL="285750" indent="-285750">
              <a:buFontTx/>
              <a:buChar char="-"/>
            </a:pPr>
            <a:r>
              <a:rPr lang="en-US" dirty="0"/>
              <a:t>Ease of Remote Support</a:t>
            </a:r>
          </a:p>
          <a:p>
            <a:endParaRPr lang="en-US" dirty="0"/>
          </a:p>
        </p:txBody>
      </p:sp>
      <p:pic>
        <p:nvPicPr>
          <p:cNvPr id="4" name="Picture 3">
            <a:extLst>
              <a:ext uri="{FF2B5EF4-FFF2-40B4-BE49-F238E27FC236}">
                <a16:creationId xmlns:a16="http://schemas.microsoft.com/office/drawing/2014/main" id="{1A1FEF05-D9D9-4572-8C6C-254285708C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66" r="21043"/>
          <a:stretch/>
        </p:blipFill>
        <p:spPr>
          <a:xfrm>
            <a:off x="5562600" y="2286000"/>
            <a:ext cx="2819400" cy="2646175"/>
          </a:xfrm>
          <a:prstGeom prst="rect">
            <a:avLst/>
          </a:prstGeom>
        </p:spPr>
      </p:pic>
      <p:pic>
        <p:nvPicPr>
          <p:cNvPr id="5" name="Picture 4">
            <a:extLst>
              <a:ext uri="{FF2B5EF4-FFF2-40B4-BE49-F238E27FC236}">
                <a16:creationId xmlns:a16="http://schemas.microsoft.com/office/drawing/2014/main" id="{6FDFAA9D-468D-4248-806F-49F1DD5AB0B5}"/>
              </a:ext>
            </a:extLst>
          </p:cNvPr>
          <p:cNvPicPr>
            <a:picLocks noChangeAspect="1"/>
          </p:cNvPicPr>
          <p:nvPr/>
        </p:nvPicPr>
        <p:blipFill>
          <a:blip r:embed="rId3"/>
          <a:stretch>
            <a:fillRect/>
          </a:stretch>
        </p:blipFill>
        <p:spPr>
          <a:xfrm>
            <a:off x="4881308" y="5029200"/>
            <a:ext cx="3506990" cy="1323834"/>
          </a:xfrm>
          <a:prstGeom prst="rect">
            <a:avLst/>
          </a:prstGeom>
        </p:spPr>
      </p:pic>
    </p:spTree>
    <p:extLst>
      <p:ext uri="{BB962C8B-B14F-4D97-AF65-F5344CB8AC3E}">
        <p14:creationId xmlns:p14="http://schemas.microsoft.com/office/powerpoint/2010/main" val="27844856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EA94-1ABF-4566-8294-C6B3B3D90C32}"/>
              </a:ext>
            </a:extLst>
          </p:cNvPr>
          <p:cNvSpPr>
            <a:spLocks noGrp="1"/>
          </p:cNvSpPr>
          <p:nvPr>
            <p:ph type="title"/>
          </p:nvPr>
        </p:nvSpPr>
        <p:spPr/>
        <p:txBody>
          <a:bodyPr/>
          <a:lstStyle/>
          <a:p>
            <a:r>
              <a:rPr lang="en-US" dirty="0"/>
              <a:t>Wiring Layout</a:t>
            </a:r>
          </a:p>
        </p:txBody>
      </p:sp>
      <p:pic>
        <p:nvPicPr>
          <p:cNvPr id="5" name="Content Placeholder 4">
            <a:extLst>
              <a:ext uri="{FF2B5EF4-FFF2-40B4-BE49-F238E27FC236}">
                <a16:creationId xmlns:a16="http://schemas.microsoft.com/office/drawing/2014/main" id="{AB38AA2A-73E7-4674-9D00-00B40B93301E}"/>
              </a:ext>
            </a:extLst>
          </p:cNvPr>
          <p:cNvPicPr>
            <a:picLocks noGrp="1" noChangeAspect="1"/>
          </p:cNvPicPr>
          <p:nvPr>
            <p:ph idx="1"/>
          </p:nvPr>
        </p:nvPicPr>
        <p:blipFill>
          <a:blip r:embed="rId2"/>
          <a:stretch>
            <a:fillRect/>
          </a:stretch>
        </p:blipFill>
        <p:spPr>
          <a:xfrm>
            <a:off x="2315709" y="2590800"/>
            <a:ext cx="4512582" cy="3535363"/>
          </a:xfrm>
        </p:spPr>
      </p:pic>
    </p:spTree>
    <p:extLst>
      <p:ext uri="{BB962C8B-B14F-4D97-AF65-F5344CB8AC3E}">
        <p14:creationId xmlns:p14="http://schemas.microsoft.com/office/powerpoint/2010/main" val="1923982836"/>
      </p:ext>
    </p:extLst>
  </p:cSld>
  <p:clrMapOvr>
    <a:masterClrMapping/>
  </p:clrMapOvr>
  <p:transition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4561-7C3D-40D6-89FF-589057E5546D}"/>
              </a:ext>
            </a:extLst>
          </p:cNvPr>
          <p:cNvSpPr>
            <a:spLocks noGrp="1"/>
          </p:cNvSpPr>
          <p:nvPr>
            <p:ph type="title"/>
          </p:nvPr>
        </p:nvSpPr>
        <p:spPr/>
        <p:txBody>
          <a:bodyPr/>
          <a:lstStyle/>
          <a:p>
            <a:r>
              <a:rPr lang="en-US" dirty="0"/>
              <a:t>EXAMPLE VIEW</a:t>
            </a:r>
          </a:p>
        </p:txBody>
      </p:sp>
      <p:pic>
        <p:nvPicPr>
          <p:cNvPr id="5" name="Picture 4">
            <a:extLst>
              <a:ext uri="{FF2B5EF4-FFF2-40B4-BE49-F238E27FC236}">
                <a16:creationId xmlns:a16="http://schemas.microsoft.com/office/drawing/2014/main" id="{94C26765-ECEC-46D9-A375-DFA1D6DC5FEC}"/>
              </a:ext>
            </a:extLst>
          </p:cNvPr>
          <p:cNvPicPr>
            <a:picLocks noChangeAspect="1"/>
          </p:cNvPicPr>
          <p:nvPr/>
        </p:nvPicPr>
        <p:blipFill>
          <a:blip r:embed="rId2"/>
          <a:stretch>
            <a:fillRect/>
          </a:stretch>
        </p:blipFill>
        <p:spPr>
          <a:xfrm>
            <a:off x="1790700" y="2209800"/>
            <a:ext cx="5562600" cy="4183703"/>
          </a:xfrm>
          <a:prstGeom prst="rect">
            <a:avLst/>
          </a:prstGeom>
        </p:spPr>
      </p:pic>
    </p:spTree>
    <p:extLst>
      <p:ext uri="{BB962C8B-B14F-4D97-AF65-F5344CB8AC3E}">
        <p14:creationId xmlns:p14="http://schemas.microsoft.com/office/powerpoint/2010/main" val="2095799549"/>
      </p:ext>
    </p:extLst>
  </p:cSld>
  <p:clrMapOvr>
    <a:masterClrMapping/>
  </p:clrMapOvr>
  <p:transition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AFFE-1834-4D49-AB8C-BA1650BB3A96}"/>
              </a:ext>
            </a:extLst>
          </p:cNvPr>
          <p:cNvSpPr>
            <a:spLocks noGrp="1"/>
          </p:cNvSpPr>
          <p:nvPr>
            <p:ph type="title"/>
          </p:nvPr>
        </p:nvSpPr>
        <p:spPr/>
        <p:txBody>
          <a:bodyPr/>
          <a:lstStyle/>
          <a:p>
            <a:r>
              <a:rPr lang="en-US" dirty="0"/>
              <a:t>INSTALLATION LAYOUTS</a:t>
            </a:r>
          </a:p>
        </p:txBody>
      </p:sp>
      <p:pic>
        <p:nvPicPr>
          <p:cNvPr id="11" name="Picture 10">
            <a:extLst>
              <a:ext uri="{FF2B5EF4-FFF2-40B4-BE49-F238E27FC236}">
                <a16:creationId xmlns:a16="http://schemas.microsoft.com/office/drawing/2014/main" id="{C980F671-6939-4A19-BEF2-F0BBA68E5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67" y="2514600"/>
            <a:ext cx="8230344" cy="3505200"/>
          </a:xfrm>
          <a:prstGeom prst="rect">
            <a:avLst/>
          </a:prstGeom>
        </p:spPr>
      </p:pic>
    </p:spTree>
    <p:extLst>
      <p:ext uri="{BB962C8B-B14F-4D97-AF65-F5344CB8AC3E}">
        <p14:creationId xmlns:p14="http://schemas.microsoft.com/office/powerpoint/2010/main" val="1238465607"/>
      </p:ext>
    </p:extLst>
  </p:cSld>
  <p:clrMapOvr>
    <a:masterClrMapping/>
  </p:clrMapOvr>
  <p:transition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EE6F5-4DC2-4FA2-BB45-C12A1365F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53" y="2402889"/>
            <a:ext cx="3843201" cy="2350035"/>
          </a:xfrm>
          <a:prstGeom prst="rect">
            <a:avLst/>
          </a:prstGeom>
        </p:spPr>
      </p:pic>
      <p:pic>
        <p:nvPicPr>
          <p:cNvPr id="5" name="Picture 4">
            <a:extLst>
              <a:ext uri="{FF2B5EF4-FFF2-40B4-BE49-F238E27FC236}">
                <a16:creationId xmlns:a16="http://schemas.microsoft.com/office/drawing/2014/main" id="{BD6FB351-1F20-431B-9FA6-B174F4137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192" y="2514601"/>
            <a:ext cx="3997379" cy="3772850"/>
          </a:xfrm>
          <a:prstGeom prst="rect">
            <a:avLst/>
          </a:prstGeom>
        </p:spPr>
      </p:pic>
      <p:sp>
        <p:nvSpPr>
          <p:cNvPr id="3" name="Rectangle 2">
            <a:extLst>
              <a:ext uri="{FF2B5EF4-FFF2-40B4-BE49-F238E27FC236}">
                <a16:creationId xmlns:a16="http://schemas.microsoft.com/office/drawing/2014/main" id="{085B2C5F-C8DC-4361-9EB9-3FCC56B987B0}"/>
              </a:ext>
            </a:extLst>
          </p:cNvPr>
          <p:cNvSpPr/>
          <p:nvPr/>
        </p:nvSpPr>
        <p:spPr>
          <a:xfrm>
            <a:off x="3305823" y="3924300"/>
            <a:ext cx="838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CBFD87-9BBB-4CA9-B55C-04A9A96A1753}"/>
              </a:ext>
            </a:extLst>
          </p:cNvPr>
          <p:cNvSpPr/>
          <p:nvPr/>
        </p:nvSpPr>
        <p:spPr>
          <a:xfrm>
            <a:off x="4724192" y="3581400"/>
            <a:ext cx="2438608" cy="205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87CE352-1C6F-4154-BA5F-F96399B44B74}"/>
              </a:ext>
            </a:extLst>
          </p:cNvPr>
          <p:cNvSpPr>
            <a:spLocks noGrp="1"/>
          </p:cNvSpPr>
          <p:nvPr>
            <p:ph type="title"/>
          </p:nvPr>
        </p:nvSpPr>
        <p:spPr>
          <a:xfrm>
            <a:off x="457200" y="1295400"/>
            <a:ext cx="8229600" cy="1143000"/>
          </a:xfrm>
        </p:spPr>
        <p:txBody>
          <a:bodyPr/>
          <a:lstStyle/>
          <a:p>
            <a:r>
              <a:rPr lang="en-US" dirty="0"/>
              <a:t>INSTALLATION LAYOUTS</a:t>
            </a:r>
          </a:p>
        </p:txBody>
      </p:sp>
    </p:spTree>
    <p:extLst>
      <p:ext uri="{BB962C8B-B14F-4D97-AF65-F5344CB8AC3E}">
        <p14:creationId xmlns:p14="http://schemas.microsoft.com/office/powerpoint/2010/main" val="1950443010"/>
      </p:ext>
    </p:extLst>
  </p:cSld>
  <p:clrMapOvr>
    <a:masterClrMapping/>
  </p:clrMapOvr>
  <p:transition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26765-ECEC-46D9-A375-DFA1D6DC5FEC}"/>
              </a:ext>
            </a:extLst>
          </p:cNvPr>
          <p:cNvPicPr>
            <a:picLocks noChangeAspect="1"/>
          </p:cNvPicPr>
          <p:nvPr/>
        </p:nvPicPr>
        <p:blipFill>
          <a:blip r:embed="rId3"/>
          <a:stretch>
            <a:fillRect/>
          </a:stretch>
        </p:blipFill>
        <p:spPr>
          <a:xfrm>
            <a:off x="4876800" y="2209800"/>
            <a:ext cx="3637623" cy="2735903"/>
          </a:xfrm>
          <a:prstGeom prst="rect">
            <a:avLst/>
          </a:prstGeom>
        </p:spPr>
      </p:pic>
      <p:pic>
        <p:nvPicPr>
          <p:cNvPr id="4" name="Picture 3">
            <a:extLst>
              <a:ext uri="{FF2B5EF4-FFF2-40B4-BE49-F238E27FC236}">
                <a16:creationId xmlns:a16="http://schemas.microsoft.com/office/drawing/2014/main" id="{3F11C082-CFE0-4D45-AE71-6A8A7AEDE9E2}"/>
              </a:ext>
            </a:extLst>
          </p:cNvPr>
          <p:cNvPicPr>
            <a:picLocks noChangeAspect="1"/>
          </p:cNvPicPr>
          <p:nvPr/>
        </p:nvPicPr>
        <p:blipFill>
          <a:blip r:embed="rId4"/>
          <a:stretch>
            <a:fillRect/>
          </a:stretch>
        </p:blipFill>
        <p:spPr>
          <a:xfrm>
            <a:off x="605302" y="2317072"/>
            <a:ext cx="4120294" cy="4183560"/>
          </a:xfrm>
          <a:prstGeom prst="rect">
            <a:avLst/>
          </a:prstGeom>
        </p:spPr>
      </p:pic>
      <p:sp>
        <p:nvSpPr>
          <p:cNvPr id="6" name="Oval 5">
            <a:extLst>
              <a:ext uri="{FF2B5EF4-FFF2-40B4-BE49-F238E27FC236}">
                <a16:creationId xmlns:a16="http://schemas.microsoft.com/office/drawing/2014/main" id="{07F81272-0045-4AFA-AC28-25BF378920BA}"/>
              </a:ext>
            </a:extLst>
          </p:cNvPr>
          <p:cNvSpPr/>
          <p:nvPr/>
        </p:nvSpPr>
        <p:spPr>
          <a:xfrm>
            <a:off x="6096000" y="3272950"/>
            <a:ext cx="914400" cy="9180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61E2344-FCCE-44D6-BF5E-A45348B7E910}"/>
              </a:ext>
            </a:extLst>
          </p:cNvPr>
          <p:cNvSpPr/>
          <p:nvPr/>
        </p:nvSpPr>
        <p:spPr>
          <a:xfrm>
            <a:off x="685799" y="2338570"/>
            <a:ext cx="3906177" cy="40622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31AD43A-1708-4CBF-B153-250455C77F95}"/>
              </a:ext>
            </a:extLst>
          </p:cNvPr>
          <p:cNvCxnSpPr>
            <a:cxnSpLocks/>
            <a:stCxn id="6" idx="0"/>
          </p:cNvCxnSpPr>
          <p:nvPr/>
        </p:nvCxnSpPr>
        <p:spPr>
          <a:xfrm flipH="1" flipV="1">
            <a:off x="3276600" y="2459898"/>
            <a:ext cx="3276600" cy="813052"/>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2B4ADC3-6032-4077-BC33-F9729A28BA4A}"/>
              </a:ext>
            </a:extLst>
          </p:cNvPr>
          <p:cNvCxnSpPr>
            <a:cxnSpLocks/>
          </p:cNvCxnSpPr>
          <p:nvPr/>
        </p:nvCxnSpPr>
        <p:spPr>
          <a:xfrm flipH="1">
            <a:off x="3657600" y="4190999"/>
            <a:ext cx="2971800" cy="1905001"/>
          </a:xfrm>
          <a:prstGeom prst="line">
            <a:avLst/>
          </a:prstGeom>
          <a:ln/>
        </p:spPr>
        <p:style>
          <a:lnRef idx="2">
            <a:schemeClr val="dk1"/>
          </a:lnRef>
          <a:fillRef idx="0">
            <a:schemeClr val="dk1"/>
          </a:fillRef>
          <a:effectRef idx="1">
            <a:schemeClr val="dk1"/>
          </a:effectRef>
          <a:fontRef idx="minor">
            <a:schemeClr val="tx1"/>
          </a:fontRef>
        </p:style>
      </p:cxnSp>
      <p:sp>
        <p:nvSpPr>
          <p:cNvPr id="19" name="Title 1">
            <a:extLst>
              <a:ext uri="{FF2B5EF4-FFF2-40B4-BE49-F238E27FC236}">
                <a16:creationId xmlns:a16="http://schemas.microsoft.com/office/drawing/2014/main" id="{D3C220B1-7A03-42D5-9232-CB09239E161F}"/>
              </a:ext>
            </a:extLst>
          </p:cNvPr>
          <p:cNvSpPr>
            <a:spLocks noGrp="1"/>
          </p:cNvSpPr>
          <p:nvPr>
            <p:ph type="title"/>
          </p:nvPr>
        </p:nvSpPr>
        <p:spPr>
          <a:xfrm>
            <a:off x="457200" y="1295400"/>
            <a:ext cx="8229600" cy="1143000"/>
          </a:xfrm>
        </p:spPr>
        <p:txBody>
          <a:bodyPr/>
          <a:lstStyle/>
          <a:p>
            <a:r>
              <a:rPr lang="en-US" dirty="0"/>
              <a:t>TEMPERATURE BY VISION</a:t>
            </a:r>
          </a:p>
        </p:txBody>
      </p:sp>
    </p:spTree>
    <p:extLst>
      <p:ext uri="{BB962C8B-B14F-4D97-AF65-F5344CB8AC3E}">
        <p14:creationId xmlns:p14="http://schemas.microsoft.com/office/powerpoint/2010/main" val="549252644"/>
      </p:ext>
    </p:extLst>
  </p:cSld>
  <p:clrMapOvr>
    <a:masterClrMapping/>
  </p:clrMapOvr>
  <p:transition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C0FE-4457-4C6A-B058-949D9BBEC59A}"/>
              </a:ext>
            </a:extLst>
          </p:cNvPr>
          <p:cNvSpPr>
            <a:spLocks noGrp="1"/>
          </p:cNvSpPr>
          <p:nvPr>
            <p:ph type="title"/>
          </p:nvPr>
        </p:nvSpPr>
        <p:spPr>
          <a:xfrm>
            <a:off x="381000" y="5486400"/>
            <a:ext cx="8534400" cy="838200"/>
          </a:xfrm>
        </p:spPr>
        <p:txBody>
          <a:bodyPr/>
          <a:lstStyle/>
          <a:p>
            <a:r>
              <a:rPr lang="en-US" sz="1800" u="none" dirty="0">
                <a:latin typeface="+mn-lt"/>
                <a:ea typeface="Verdana" panose="020B0604030504040204" pitchFamily="34" charset="0"/>
              </a:rPr>
              <a:t>Tube 4 is running too hot “Cooked” </a:t>
            </a:r>
            <a:br>
              <a:rPr lang="en-US" sz="1800" u="none" dirty="0">
                <a:latin typeface="+mn-lt"/>
                <a:ea typeface="Verdana" panose="020B0604030504040204" pitchFamily="34" charset="0"/>
              </a:rPr>
            </a:br>
            <a:r>
              <a:rPr lang="en-US" sz="1800" u="none" dirty="0">
                <a:latin typeface="+mn-lt"/>
                <a:ea typeface="Verdana" panose="020B0604030504040204" pitchFamily="34" charset="0"/>
              </a:rPr>
              <a:t>Now has to be cut it out and reweld a new tube on</a:t>
            </a:r>
          </a:p>
        </p:txBody>
      </p:sp>
      <p:pic>
        <p:nvPicPr>
          <p:cNvPr id="4" name="Tube Temp">
            <a:hlinkClick r:id="" action="ppaction://media"/>
            <a:extLst>
              <a:ext uri="{FF2B5EF4-FFF2-40B4-BE49-F238E27FC236}">
                <a16:creationId xmlns:a16="http://schemas.microsoft.com/office/drawing/2014/main" id="{B90BD7BF-F8AF-4CFD-AC75-81DBE691716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66800" y="1219200"/>
            <a:ext cx="7010400" cy="4316589"/>
          </a:xfrm>
          <a:prstGeom prst="rect">
            <a:avLst/>
          </a:prstGeom>
        </p:spPr>
      </p:pic>
    </p:spTree>
    <p:extLst>
      <p:ext uri="{BB962C8B-B14F-4D97-AF65-F5344CB8AC3E}">
        <p14:creationId xmlns:p14="http://schemas.microsoft.com/office/powerpoint/2010/main" val="2331115657"/>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D785-2F4D-44CB-A5C7-01E9F003F0E0}"/>
              </a:ext>
            </a:extLst>
          </p:cNvPr>
          <p:cNvSpPr>
            <a:spLocks noGrp="1"/>
          </p:cNvSpPr>
          <p:nvPr>
            <p:ph type="title"/>
          </p:nvPr>
        </p:nvSpPr>
        <p:spPr/>
        <p:txBody>
          <a:bodyPr/>
          <a:lstStyle/>
          <a:p>
            <a:r>
              <a:rPr lang="en-US" dirty="0"/>
              <a:t>TEMPERATURE BY VISION</a:t>
            </a:r>
          </a:p>
        </p:txBody>
      </p:sp>
      <p:sp>
        <p:nvSpPr>
          <p:cNvPr id="3" name="Content Placeholder 2">
            <a:extLst>
              <a:ext uri="{FF2B5EF4-FFF2-40B4-BE49-F238E27FC236}">
                <a16:creationId xmlns:a16="http://schemas.microsoft.com/office/drawing/2014/main" id="{7D075EF5-A3E7-47B1-8257-A1C24DC5889C}"/>
              </a:ext>
            </a:extLst>
          </p:cNvPr>
          <p:cNvSpPr>
            <a:spLocks noGrp="1"/>
          </p:cNvSpPr>
          <p:nvPr>
            <p:ph idx="1"/>
          </p:nvPr>
        </p:nvSpPr>
        <p:spPr>
          <a:xfrm>
            <a:off x="457200" y="2590800"/>
            <a:ext cx="3505200" cy="3535363"/>
          </a:xfrm>
        </p:spPr>
        <p:txBody>
          <a:bodyPr/>
          <a:lstStyle/>
          <a:p>
            <a:pPr marL="0" indent="0" algn="just">
              <a:lnSpc>
                <a:spcPct val="90000"/>
              </a:lnSpc>
              <a:buNone/>
            </a:pPr>
            <a:r>
              <a:rPr lang="en-US" dirty="0"/>
              <a:t>Operates in the Visual Spectrum</a:t>
            </a:r>
          </a:p>
          <a:p>
            <a:pPr marL="0" indent="0" algn="just">
              <a:lnSpc>
                <a:spcPct val="90000"/>
              </a:lnSpc>
              <a:buNone/>
            </a:pPr>
            <a:endParaRPr lang="en-US" altLang="en-US" dirty="0"/>
          </a:p>
          <a:p>
            <a:pPr marL="0" indent="0" algn="just">
              <a:lnSpc>
                <a:spcPct val="90000"/>
              </a:lnSpc>
              <a:buNone/>
            </a:pPr>
            <a:r>
              <a:rPr lang="en-US" altLang="en-US" dirty="0"/>
              <a:t>Biggest difference in the spectral radiance (intensity) for any temperature change occurs in that spectrum, meaning higher sensitivity of instruments</a:t>
            </a:r>
          </a:p>
          <a:p>
            <a:pPr marL="0" indent="0" algn="just">
              <a:lnSpc>
                <a:spcPct val="90000"/>
              </a:lnSpc>
              <a:buNone/>
            </a:pPr>
            <a:endParaRPr lang="en-US" altLang="en-US" dirty="0"/>
          </a:p>
          <a:p>
            <a:pPr marL="0" indent="0" algn="just">
              <a:lnSpc>
                <a:spcPct val="90000"/>
              </a:lnSpc>
              <a:buNone/>
            </a:pPr>
            <a:r>
              <a:rPr lang="en-US" altLang="en-US" dirty="0"/>
              <a:t>Shorter wavelength instruments less affected by changes over time in the emissivity of an object (tube)</a:t>
            </a:r>
          </a:p>
        </p:txBody>
      </p:sp>
      <p:pic>
        <p:nvPicPr>
          <p:cNvPr id="4" name="Picture 7">
            <a:extLst>
              <a:ext uri="{FF2B5EF4-FFF2-40B4-BE49-F238E27FC236}">
                <a16:creationId xmlns:a16="http://schemas.microsoft.com/office/drawing/2014/main" id="{42252B65-4265-47BB-ADF7-4CDC442D9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59728"/>
            <a:ext cx="4730472" cy="354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695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EFF8-6198-41BF-87F9-D0330B59BC59}"/>
              </a:ext>
            </a:extLst>
          </p:cNvPr>
          <p:cNvSpPr>
            <a:spLocks noGrp="1"/>
          </p:cNvSpPr>
          <p:nvPr>
            <p:ph type="title"/>
          </p:nvPr>
        </p:nvSpPr>
        <p:spPr/>
        <p:txBody>
          <a:bodyPr/>
          <a:lstStyle/>
          <a:p>
            <a:r>
              <a:rPr lang="en-US" dirty="0"/>
              <a:t>Example of Emissivity Error</a:t>
            </a:r>
          </a:p>
        </p:txBody>
      </p:sp>
      <p:sp>
        <p:nvSpPr>
          <p:cNvPr id="4" name="Content Placeholder 2">
            <a:extLst>
              <a:ext uri="{FF2B5EF4-FFF2-40B4-BE49-F238E27FC236}">
                <a16:creationId xmlns:a16="http://schemas.microsoft.com/office/drawing/2014/main" id="{A1BDE36D-BBDC-43EA-AF26-7340F2E04FEA}"/>
              </a:ext>
            </a:extLst>
          </p:cNvPr>
          <p:cNvSpPr>
            <a:spLocks noGrp="1"/>
          </p:cNvSpPr>
          <p:nvPr>
            <p:ph idx="1"/>
          </p:nvPr>
        </p:nvSpPr>
        <p:spPr>
          <a:xfrm>
            <a:off x="457200" y="2590800"/>
            <a:ext cx="8229600" cy="3535363"/>
          </a:xfrm>
        </p:spPr>
        <p:txBody>
          <a:bodyPr>
            <a:normAutofit/>
          </a:bodyPr>
          <a:lstStyle/>
          <a:p>
            <a:pPr marL="0" indent="0">
              <a:buNone/>
            </a:pPr>
            <a:r>
              <a:rPr lang="en-US" dirty="0"/>
              <a:t>e at .6 micron = .8      (vision system)</a:t>
            </a:r>
          </a:p>
          <a:p>
            <a:pPr marL="0" indent="0">
              <a:buNone/>
            </a:pPr>
            <a:r>
              <a:rPr lang="en-US" dirty="0"/>
              <a:t>e at 3.9 micron = .4    (pyrometer)</a:t>
            </a:r>
          </a:p>
          <a:p>
            <a:pPr marL="0" indent="0">
              <a:buNone/>
            </a:pPr>
            <a:endParaRPr lang="en-US" dirty="0"/>
          </a:p>
          <a:p>
            <a:pPr marL="0" indent="0">
              <a:buNone/>
            </a:pPr>
            <a:r>
              <a:rPr lang="en-US" dirty="0"/>
              <a:t>Selection of the exact value is difficult. If one</a:t>
            </a:r>
          </a:p>
          <a:p>
            <a:pPr marL="0" indent="0">
              <a:buNone/>
            </a:pPr>
            <a:r>
              <a:rPr lang="en-US" dirty="0"/>
              <a:t>Selects .75 for the vision system and .35 for the pyrometer, the error associated with each is:</a:t>
            </a:r>
          </a:p>
          <a:p>
            <a:pPr marL="0" indent="0">
              <a:buNone/>
            </a:pPr>
            <a:r>
              <a:rPr lang="en-US" dirty="0"/>
              <a:t>Vision -  (.8 - .75) / .8 = 6.25%</a:t>
            </a:r>
          </a:p>
          <a:p>
            <a:pPr marL="0" indent="0">
              <a:buNone/>
            </a:pPr>
            <a:r>
              <a:rPr lang="en-US" dirty="0"/>
              <a:t>Pyrometer – (.4 - .35) / .4 = 12.5%</a:t>
            </a:r>
          </a:p>
        </p:txBody>
      </p:sp>
    </p:spTree>
    <p:extLst>
      <p:ext uri="{BB962C8B-B14F-4D97-AF65-F5344CB8AC3E}">
        <p14:creationId xmlns:p14="http://schemas.microsoft.com/office/powerpoint/2010/main" val="1790574129"/>
      </p:ext>
    </p:extLst>
  </p:cSld>
  <p:clrMapOvr>
    <a:masterClrMapping/>
  </p:clrMapOvr>
  <p:transition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5AA879-A40D-4C6A-BAAD-C8ECCFF281EB}"/>
              </a:ext>
            </a:extLst>
          </p:cNvPr>
          <p:cNvSpPr txBox="1">
            <a:spLocks noChangeArrowheads="1"/>
          </p:cNvSpPr>
          <p:nvPr/>
        </p:nvSpPr>
        <p:spPr>
          <a:xfrm>
            <a:off x="76200" y="1600200"/>
            <a:ext cx="7772400" cy="1470025"/>
          </a:xfrm>
          <a:prstGeom prst="rect">
            <a:avLst/>
          </a:prstGeom>
        </p:spPr>
        <p:txBody>
          <a:bodyPr/>
          <a:lstStyle>
            <a:lvl1pPr algn="ctr" rtl="0" eaLnBrk="1" fontAlgn="base" hangingPunct="1">
              <a:spcBef>
                <a:spcPct val="0"/>
              </a:spcBef>
              <a:spcAft>
                <a:spcPct val="0"/>
              </a:spcAft>
              <a:defRPr sz="3200" u="sng">
                <a:solidFill>
                  <a:schemeClr val="tx2"/>
                </a:solidFill>
                <a:latin typeface="+mj-lt"/>
                <a:ea typeface="+mj-ea"/>
                <a:cs typeface="+mj-cs"/>
              </a:defRPr>
            </a:lvl1pPr>
            <a:lvl2pPr algn="ctr" rtl="0" eaLnBrk="1" fontAlgn="base" hangingPunct="1">
              <a:spcBef>
                <a:spcPct val="0"/>
              </a:spcBef>
              <a:spcAft>
                <a:spcPct val="0"/>
              </a:spcAft>
              <a:defRPr sz="3200" u="sng">
                <a:solidFill>
                  <a:schemeClr val="tx2"/>
                </a:solidFill>
                <a:latin typeface="Arial" charset="0"/>
                <a:cs typeface="Arial" charset="0"/>
              </a:defRPr>
            </a:lvl2pPr>
            <a:lvl3pPr algn="ctr" rtl="0" eaLnBrk="1" fontAlgn="base" hangingPunct="1">
              <a:spcBef>
                <a:spcPct val="0"/>
              </a:spcBef>
              <a:spcAft>
                <a:spcPct val="0"/>
              </a:spcAft>
              <a:defRPr sz="3200" u="sng">
                <a:solidFill>
                  <a:schemeClr val="tx2"/>
                </a:solidFill>
                <a:latin typeface="Arial" charset="0"/>
                <a:cs typeface="Arial" charset="0"/>
              </a:defRPr>
            </a:lvl3pPr>
            <a:lvl4pPr algn="ctr" rtl="0" eaLnBrk="1" fontAlgn="base" hangingPunct="1">
              <a:spcBef>
                <a:spcPct val="0"/>
              </a:spcBef>
              <a:spcAft>
                <a:spcPct val="0"/>
              </a:spcAft>
              <a:defRPr sz="3200" u="sng">
                <a:solidFill>
                  <a:schemeClr val="tx2"/>
                </a:solidFill>
                <a:latin typeface="Arial" charset="0"/>
                <a:cs typeface="Arial" charset="0"/>
              </a:defRPr>
            </a:lvl4pPr>
            <a:lvl5pPr algn="ctr" rtl="0" eaLnBrk="1" fontAlgn="base" hangingPunct="1">
              <a:spcBef>
                <a:spcPct val="0"/>
              </a:spcBef>
              <a:spcAft>
                <a:spcPct val="0"/>
              </a:spcAft>
              <a:defRPr sz="3200" u="sng">
                <a:solidFill>
                  <a:schemeClr val="tx2"/>
                </a:solidFill>
                <a:latin typeface="Arial" charset="0"/>
                <a:cs typeface="Arial" charset="0"/>
              </a:defRPr>
            </a:lvl5pPr>
            <a:lvl6pPr marL="457200" algn="ctr" rtl="0" eaLnBrk="1" fontAlgn="base" hangingPunct="1">
              <a:spcBef>
                <a:spcPct val="0"/>
              </a:spcBef>
              <a:spcAft>
                <a:spcPct val="0"/>
              </a:spcAft>
              <a:defRPr sz="3200" u="sng">
                <a:solidFill>
                  <a:schemeClr val="tx2"/>
                </a:solidFill>
                <a:latin typeface="Arial" charset="0"/>
                <a:cs typeface="Arial" charset="0"/>
              </a:defRPr>
            </a:lvl6pPr>
            <a:lvl7pPr marL="914400" algn="ctr" rtl="0" eaLnBrk="1" fontAlgn="base" hangingPunct="1">
              <a:spcBef>
                <a:spcPct val="0"/>
              </a:spcBef>
              <a:spcAft>
                <a:spcPct val="0"/>
              </a:spcAft>
              <a:defRPr sz="3200" u="sng">
                <a:solidFill>
                  <a:schemeClr val="tx2"/>
                </a:solidFill>
                <a:latin typeface="Arial" charset="0"/>
                <a:cs typeface="Arial" charset="0"/>
              </a:defRPr>
            </a:lvl7pPr>
            <a:lvl8pPr marL="1371600" algn="ctr" rtl="0" eaLnBrk="1" fontAlgn="base" hangingPunct="1">
              <a:spcBef>
                <a:spcPct val="0"/>
              </a:spcBef>
              <a:spcAft>
                <a:spcPct val="0"/>
              </a:spcAft>
              <a:defRPr sz="3200" u="sng">
                <a:solidFill>
                  <a:schemeClr val="tx2"/>
                </a:solidFill>
                <a:latin typeface="Arial" charset="0"/>
                <a:cs typeface="Arial" charset="0"/>
              </a:defRPr>
            </a:lvl8pPr>
            <a:lvl9pPr marL="1828800" algn="ctr" rtl="0" eaLnBrk="1" fontAlgn="base" hangingPunct="1">
              <a:spcBef>
                <a:spcPct val="0"/>
              </a:spcBef>
              <a:spcAft>
                <a:spcPct val="0"/>
              </a:spcAft>
              <a:defRPr sz="3200" u="sng">
                <a:solidFill>
                  <a:schemeClr val="tx2"/>
                </a:solidFill>
                <a:latin typeface="Arial" charset="0"/>
                <a:cs typeface="Arial" charset="0"/>
              </a:defRPr>
            </a:lvl9pPr>
          </a:lstStyle>
          <a:p>
            <a:r>
              <a:rPr lang="en-US" altLang="en-US" kern="0" dirty="0"/>
              <a:t>AGENDA</a:t>
            </a:r>
          </a:p>
        </p:txBody>
      </p:sp>
      <p:sp>
        <p:nvSpPr>
          <p:cNvPr id="5" name="Rectangle 2">
            <a:extLst>
              <a:ext uri="{FF2B5EF4-FFF2-40B4-BE49-F238E27FC236}">
                <a16:creationId xmlns:a16="http://schemas.microsoft.com/office/drawing/2014/main" id="{CD54493C-93F5-494A-931B-44C7CD5ABC6E}"/>
              </a:ext>
            </a:extLst>
          </p:cNvPr>
          <p:cNvSpPr txBox="1">
            <a:spLocks noChangeArrowheads="1"/>
          </p:cNvSpPr>
          <p:nvPr/>
        </p:nvSpPr>
        <p:spPr>
          <a:xfrm>
            <a:off x="685800" y="2514600"/>
            <a:ext cx="7772400" cy="2971800"/>
          </a:xfrm>
          <a:prstGeom prst="rect">
            <a:avLst/>
          </a:prstGeom>
        </p:spPr>
        <p:txBody>
          <a:bodyPr/>
          <a:lstStyle>
            <a:lvl1pPr algn="ctr" rtl="0" eaLnBrk="1" fontAlgn="base" hangingPunct="1">
              <a:spcBef>
                <a:spcPct val="0"/>
              </a:spcBef>
              <a:spcAft>
                <a:spcPct val="0"/>
              </a:spcAft>
              <a:defRPr sz="3200" u="sng">
                <a:solidFill>
                  <a:schemeClr val="tx2"/>
                </a:solidFill>
                <a:latin typeface="+mj-lt"/>
                <a:ea typeface="+mj-ea"/>
                <a:cs typeface="+mj-cs"/>
              </a:defRPr>
            </a:lvl1pPr>
            <a:lvl2pPr algn="ctr" rtl="0" eaLnBrk="1" fontAlgn="base" hangingPunct="1">
              <a:spcBef>
                <a:spcPct val="0"/>
              </a:spcBef>
              <a:spcAft>
                <a:spcPct val="0"/>
              </a:spcAft>
              <a:defRPr sz="3200" u="sng">
                <a:solidFill>
                  <a:schemeClr val="tx2"/>
                </a:solidFill>
                <a:latin typeface="Arial" charset="0"/>
                <a:cs typeface="Arial" charset="0"/>
              </a:defRPr>
            </a:lvl2pPr>
            <a:lvl3pPr algn="ctr" rtl="0" eaLnBrk="1" fontAlgn="base" hangingPunct="1">
              <a:spcBef>
                <a:spcPct val="0"/>
              </a:spcBef>
              <a:spcAft>
                <a:spcPct val="0"/>
              </a:spcAft>
              <a:defRPr sz="3200" u="sng">
                <a:solidFill>
                  <a:schemeClr val="tx2"/>
                </a:solidFill>
                <a:latin typeface="Arial" charset="0"/>
                <a:cs typeface="Arial" charset="0"/>
              </a:defRPr>
            </a:lvl3pPr>
            <a:lvl4pPr algn="ctr" rtl="0" eaLnBrk="1" fontAlgn="base" hangingPunct="1">
              <a:spcBef>
                <a:spcPct val="0"/>
              </a:spcBef>
              <a:spcAft>
                <a:spcPct val="0"/>
              </a:spcAft>
              <a:defRPr sz="3200" u="sng">
                <a:solidFill>
                  <a:schemeClr val="tx2"/>
                </a:solidFill>
                <a:latin typeface="Arial" charset="0"/>
                <a:cs typeface="Arial" charset="0"/>
              </a:defRPr>
            </a:lvl4pPr>
            <a:lvl5pPr algn="ctr" rtl="0" eaLnBrk="1" fontAlgn="base" hangingPunct="1">
              <a:spcBef>
                <a:spcPct val="0"/>
              </a:spcBef>
              <a:spcAft>
                <a:spcPct val="0"/>
              </a:spcAft>
              <a:defRPr sz="3200" u="sng">
                <a:solidFill>
                  <a:schemeClr val="tx2"/>
                </a:solidFill>
                <a:latin typeface="Arial" charset="0"/>
                <a:cs typeface="Arial" charset="0"/>
              </a:defRPr>
            </a:lvl5pPr>
            <a:lvl6pPr marL="457200" algn="ctr" rtl="0" eaLnBrk="1" fontAlgn="base" hangingPunct="1">
              <a:spcBef>
                <a:spcPct val="0"/>
              </a:spcBef>
              <a:spcAft>
                <a:spcPct val="0"/>
              </a:spcAft>
              <a:defRPr sz="3200" u="sng">
                <a:solidFill>
                  <a:schemeClr val="tx2"/>
                </a:solidFill>
                <a:latin typeface="Arial" charset="0"/>
                <a:cs typeface="Arial" charset="0"/>
              </a:defRPr>
            </a:lvl6pPr>
            <a:lvl7pPr marL="914400" algn="ctr" rtl="0" eaLnBrk="1" fontAlgn="base" hangingPunct="1">
              <a:spcBef>
                <a:spcPct val="0"/>
              </a:spcBef>
              <a:spcAft>
                <a:spcPct val="0"/>
              </a:spcAft>
              <a:defRPr sz="3200" u="sng">
                <a:solidFill>
                  <a:schemeClr val="tx2"/>
                </a:solidFill>
                <a:latin typeface="Arial" charset="0"/>
                <a:cs typeface="Arial" charset="0"/>
              </a:defRPr>
            </a:lvl7pPr>
            <a:lvl8pPr marL="1371600" algn="ctr" rtl="0" eaLnBrk="1" fontAlgn="base" hangingPunct="1">
              <a:spcBef>
                <a:spcPct val="0"/>
              </a:spcBef>
              <a:spcAft>
                <a:spcPct val="0"/>
              </a:spcAft>
              <a:defRPr sz="3200" u="sng">
                <a:solidFill>
                  <a:schemeClr val="tx2"/>
                </a:solidFill>
                <a:latin typeface="Arial" charset="0"/>
                <a:cs typeface="Arial" charset="0"/>
              </a:defRPr>
            </a:lvl8pPr>
            <a:lvl9pPr marL="1828800" algn="ctr" rtl="0" eaLnBrk="1" fontAlgn="base" hangingPunct="1">
              <a:spcBef>
                <a:spcPct val="0"/>
              </a:spcBef>
              <a:spcAft>
                <a:spcPct val="0"/>
              </a:spcAft>
              <a:defRPr sz="3200" u="sng">
                <a:solidFill>
                  <a:schemeClr val="tx2"/>
                </a:solidFill>
                <a:latin typeface="Arial" charset="0"/>
                <a:cs typeface="Arial" charset="0"/>
              </a:defRPr>
            </a:lvl9pPr>
          </a:lstStyle>
          <a:p>
            <a:pPr marL="457200" indent="-457200" algn="l">
              <a:buFont typeface="Arial" panose="020B0604020202020204" pitchFamily="34" charset="0"/>
              <a:buChar char="•"/>
            </a:pPr>
            <a:r>
              <a:rPr lang="en-US" altLang="en-US" sz="2400" u="none" kern="0" dirty="0"/>
              <a:t>Operating Issues</a:t>
            </a:r>
          </a:p>
          <a:p>
            <a:pPr marL="457200" indent="-457200" algn="l">
              <a:buFont typeface="Arial" panose="020B0604020202020204" pitchFamily="34" charset="0"/>
              <a:buChar char="•"/>
            </a:pPr>
            <a:r>
              <a:rPr lang="en-US" altLang="en-US" sz="2400" u="none" kern="0" dirty="0"/>
              <a:t>Temperature Measurement</a:t>
            </a:r>
          </a:p>
          <a:p>
            <a:pPr algn="l"/>
            <a:r>
              <a:rPr lang="en-US" altLang="en-US" sz="2400" u="none" kern="0" dirty="0"/>
              <a:t>	- Non CANTY Techniques</a:t>
            </a:r>
          </a:p>
          <a:p>
            <a:pPr algn="l"/>
            <a:r>
              <a:rPr lang="en-US" altLang="en-US" sz="2400" u="none" kern="0" dirty="0"/>
              <a:t>	- The CANTY Solution</a:t>
            </a:r>
          </a:p>
          <a:p>
            <a:pPr marL="457200" indent="-457200" algn="l">
              <a:buFont typeface="Arial" panose="020B0604020202020204" pitchFamily="34" charset="0"/>
              <a:buChar char="•"/>
            </a:pPr>
            <a:r>
              <a:rPr lang="en-US" altLang="en-US" sz="2400" u="none" kern="0" dirty="0"/>
              <a:t>Advantages</a:t>
            </a:r>
          </a:p>
          <a:p>
            <a:pPr marL="457200" indent="-457200" algn="l">
              <a:buFont typeface="Arial" panose="020B0604020202020204" pitchFamily="34" charset="0"/>
              <a:buChar char="•"/>
            </a:pPr>
            <a:r>
              <a:rPr lang="en-US" altLang="en-US" sz="2400" u="none" kern="0" dirty="0"/>
              <a:t>Conclusions</a:t>
            </a:r>
          </a:p>
        </p:txBody>
      </p:sp>
    </p:spTree>
  </p:cSld>
  <p:clrMapOvr>
    <a:masterClrMapping/>
  </p:clrMapOvr>
  <p:transition advTm="2309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Finding Your Body Shop's Competitive Advantage in a Changing Industry">
            <a:extLst>
              <a:ext uri="{FF2B5EF4-FFF2-40B4-BE49-F238E27FC236}">
                <a16:creationId xmlns:a16="http://schemas.microsoft.com/office/drawing/2014/main" id="{EA6F4BF9-CADB-404F-A585-E24AEB71E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20535"/>
            <a:ext cx="4648200" cy="2324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40D785-2F4D-44CB-A5C7-01E9F003F0E0}"/>
              </a:ext>
            </a:extLst>
          </p:cNvPr>
          <p:cNvSpPr>
            <a:spLocks noGrp="1"/>
          </p:cNvSpPr>
          <p:nvPr>
            <p:ph type="title"/>
          </p:nvPr>
        </p:nvSpPr>
        <p:spPr/>
        <p:txBody>
          <a:bodyPr/>
          <a:lstStyle/>
          <a:p>
            <a:r>
              <a:rPr lang="en-US" dirty="0"/>
              <a:t>CANTY ADVANTAGES</a:t>
            </a:r>
          </a:p>
        </p:txBody>
      </p:sp>
      <p:sp>
        <p:nvSpPr>
          <p:cNvPr id="3" name="Content Placeholder 2">
            <a:extLst>
              <a:ext uri="{FF2B5EF4-FFF2-40B4-BE49-F238E27FC236}">
                <a16:creationId xmlns:a16="http://schemas.microsoft.com/office/drawing/2014/main" id="{7D075EF5-A3E7-47B1-8257-A1C24DC5889C}"/>
              </a:ext>
            </a:extLst>
          </p:cNvPr>
          <p:cNvSpPr>
            <a:spLocks noGrp="1"/>
          </p:cNvSpPr>
          <p:nvPr>
            <p:ph idx="1"/>
          </p:nvPr>
        </p:nvSpPr>
        <p:spPr>
          <a:xfrm>
            <a:off x="457200" y="2286001"/>
            <a:ext cx="8229600" cy="2514600"/>
          </a:xfrm>
        </p:spPr>
        <p:txBody>
          <a:bodyPr/>
          <a:lstStyle/>
          <a:p>
            <a:pPr>
              <a:lnSpc>
                <a:spcPct val="90000"/>
              </a:lnSpc>
            </a:pPr>
            <a:r>
              <a:rPr lang="en-US" dirty="0"/>
              <a:t>Non Contact Measurement</a:t>
            </a:r>
          </a:p>
          <a:p>
            <a:pPr>
              <a:lnSpc>
                <a:spcPct val="90000"/>
              </a:lnSpc>
            </a:pPr>
            <a:r>
              <a:rPr lang="en-US" dirty="0"/>
              <a:t>Measurement done in the visual spectrum</a:t>
            </a:r>
          </a:p>
          <a:p>
            <a:pPr marL="0" indent="0">
              <a:lnSpc>
                <a:spcPct val="90000"/>
              </a:lnSpc>
              <a:buNone/>
            </a:pPr>
            <a:r>
              <a:rPr lang="en-US" dirty="0"/>
              <a:t>	- more sensitive to temperature changes</a:t>
            </a:r>
          </a:p>
          <a:p>
            <a:pPr marL="0" indent="0">
              <a:lnSpc>
                <a:spcPct val="90000"/>
              </a:lnSpc>
              <a:buNone/>
            </a:pPr>
            <a:r>
              <a:rPr lang="en-US" dirty="0"/>
              <a:t>	- less affected by emissivity</a:t>
            </a:r>
          </a:p>
          <a:p>
            <a:pPr>
              <a:lnSpc>
                <a:spcPct val="90000"/>
              </a:lnSpc>
            </a:pPr>
            <a:r>
              <a:rPr lang="en-US" dirty="0"/>
              <a:t>Visual Verification of process conditions</a:t>
            </a:r>
          </a:p>
          <a:p>
            <a:pPr>
              <a:lnSpc>
                <a:spcPct val="90000"/>
              </a:lnSpc>
            </a:pPr>
            <a:r>
              <a:rPr lang="en-US" dirty="0"/>
              <a:t>Rugged Hardware – fused glass / quartz optics / no retraction system</a:t>
            </a:r>
          </a:p>
          <a:p>
            <a:pPr>
              <a:lnSpc>
                <a:spcPct val="90000"/>
              </a:lnSpc>
            </a:pPr>
            <a:r>
              <a:rPr lang="en-US" dirty="0"/>
              <a:t>Ease of Maintenance – electronics isolated from the process</a:t>
            </a:r>
          </a:p>
          <a:p>
            <a:pPr>
              <a:lnSpc>
                <a:spcPct val="90000"/>
              </a:lnSpc>
            </a:pPr>
            <a:r>
              <a:rPr lang="en-US" dirty="0"/>
              <a:t>Ease of remote support with the VCM</a:t>
            </a:r>
          </a:p>
          <a:p>
            <a:pPr marL="0" indent="0">
              <a:lnSpc>
                <a:spcPct val="90000"/>
              </a:lnSpc>
              <a:buNone/>
            </a:pPr>
            <a:endParaRPr lang="en-IE" altLang="en-US" sz="1800" dirty="0"/>
          </a:p>
        </p:txBody>
      </p:sp>
      <p:sp>
        <p:nvSpPr>
          <p:cNvPr id="7" name="Title 1">
            <a:extLst>
              <a:ext uri="{FF2B5EF4-FFF2-40B4-BE49-F238E27FC236}">
                <a16:creationId xmlns:a16="http://schemas.microsoft.com/office/drawing/2014/main" id="{A4F06C19-AD69-459F-9ED8-9CD9C3431F8F}"/>
              </a:ext>
            </a:extLst>
          </p:cNvPr>
          <p:cNvSpPr txBox="1">
            <a:spLocks/>
          </p:cNvSpPr>
          <p:nvPr/>
        </p:nvSpPr>
        <p:spPr bwMode="auto">
          <a:xfrm>
            <a:off x="4267200" y="4621569"/>
            <a:ext cx="175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u="sng">
                <a:solidFill>
                  <a:schemeClr val="tx2"/>
                </a:solidFill>
                <a:latin typeface="+mj-lt"/>
                <a:ea typeface="+mj-ea"/>
                <a:cs typeface="+mj-cs"/>
              </a:defRPr>
            </a:lvl1pPr>
            <a:lvl2pPr algn="ctr" rtl="0" eaLnBrk="1" fontAlgn="base" hangingPunct="1">
              <a:spcBef>
                <a:spcPct val="0"/>
              </a:spcBef>
              <a:spcAft>
                <a:spcPct val="0"/>
              </a:spcAft>
              <a:defRPr sz="3200" u="sng">
                <a:solidFill>
                  <a:schemeClr val="tx2"/>
                </a:solidFill>
                <a:latin typeface="Arial" charset="0"/>
                <a:cs typeface="Arial" charset="0"/>
              </a:defRPr>
            </a:lvl2pPr>
            <a:lvl3pPr algn="ctr" rtl="0" eaLnBrk="1" fontAlgn="base" hangingPunct="1">
              <a:spcBef>
                <a:spcPct val="0"/>
              </a:spcBef>
              <a:spcAft>
                <a:spcPct val="0"/>
              </a:spcAft>
              <a:defRPr sz="3200" u="sng">
                <a:solidFill>
                  <a:schemeClr val="tx2"/>
                </a:solidFill>
                <a:latin typeface="Arial" charset="0"/>
                <a:cs typeface="Arial" charset="0"/>
              </a:defRPr>
            </a:lvl3pPr>
            <a:lvl4pPr algn="ctr" rtl="0" eaLnBrk="1" fontAlgn="base" hangingPunct="1">
              <a:spcBef>
                <a:spcPct val="0"/>
              </a:spcBef>
              <a:spcAft>
                <a:spcPct val="0"/>
              </a:spcAft>
              <a:defRPr sz="3200" u="sng">
                <a:solidFill>
                  <a:schemeClr val="tx2"/>
                </a:solidFill>
                <a:latin typeface="Arial" charset="0"/>
                <a:cs typeface="Arial" charset="0"/>
              </a:defRPr>
            </a:lvl4pPr>
            <a:lvl5pPr algn="ctr" rtl="0" eaLnBrk="1" fontAlgn="base" hangingPunct="1">
              <a:spcBef>
                <a:spcPct val="0"/>
              </a:spcBef>
              <a:spcAft>
                <a:spcPct val="0"/>
              </a:spcAft>
              <a:defRPr sz="3200" u="sng">
                <a:solidFill>
                  <a:schemeClr val="tx2"/>
                </a:solidFill>
                <a:latin typeface="Arial" charset="0"/>
                <a:cs typeface="Arial" charset="0"/>
              </a:defRPr>
            </a:lvl5pPr>
            <a:lvl6pPr marL="457200" algn="ctr" rtl="0" eaLnBrk="1" fontAlgn="base" hangingPunct="1">
              <a:spcBef>
                <a:spcPct val="0"/>
              </a:spcBef>
              <a:spcAft>
                <a:spcPct val="0"/>
              </a:spcAft>
              <a:defRPr sz="3200" u="sng">
                <a:solidFill>
                  <a:schemeClr val="tx2"/>
                </a:solidFill>
                <a:latin typeface="Arial" charset="0"/>
                <a:cs typeface="Arial" charset="0"/>
              </a:defRPr>
            </a:lvl6pPr>
            <a:lvl7pPr marL="914400" algn="ctr" rtl="0" eaLnBrk="1" fontAlgn="base" hangingPunct="1">
              <a:spcBef>
                <a:spcPct val="0"/>
              </a:spcBef>
              <a:spcAft>
                <a:spcPct val="0"/>
              </a:spcAft>
              <a:defRPr sz="3200" u="sng">
                <a:solidFill>
                  <a:schemeClr val="tx2"/>
                </a:solidFill>
                <a:latin typeface="Arial" charset="0"/>
                <a:cs typeface="Arial" charset="0"/>
              </a:defRPr>
            </a:lvl7pPr>
            <a:lvl8pPr marL="1371600" algn="ctr" rtl="0" eaLnBrk="1" fontAlgn="base" hangingPunct="1">
              <a:spcBef>
                <a:spcPct val="0"/>
              </a:spcBef>
              <a:spcAft>
                <a:spcPct val="0"/>
              </a:spcAft>
              <a:defRPr sz="3200" u="sng">
                <a:solidFill>
                  <a:schemeClr val="tx2"/>
                </a:solidFill>
                <a:latin typeface="Arial" charset="0"/>
                <a:cs typeface="Arial" charset="0"/>
              </a:defRPr>
            </a:lvl8pPr>
            <a:lvl9pPr marL="1828800" algn="ctr" rtl="0" eaLnBrk="1" fontAlgn="base" hangingPunct="1">
              <a:spcBef>
                <a:spcPct val="0"/>
              </a:spcBef>
              <a:spcAft>
                <a:spcPct val="0"/>
              </a:spcAft>
              <a:defRPr sz="3200" u="sng">
                <a:solidFill>
                  <a:schemeClr val="tx2"/>
                </a:solidFill>
                <a:latin typeface="Arial" charset="0"/>
                <a:cs typeface="Arial" charset="0"/>
              </a:defRPr>
            </a:lvl9pPr>
          </a:lstStyle>
          <a:p>
            <a:r>
              <a:rPr lang="en-US" sz="1600" u="none" kern="0" dirty="0"/>
              <a:t>CANTY</a:t>
            </a:r>
          </a:p>
        </p:txBody>
      </p:sp>
    </p:spTree>
    <p:extLst>
      <p:ext uri="{BB962C8B-B14F-4D97-AF65-F5344CB8AC3E}">
        <p14:creationId xmlns:p14="http://schemas.microsoft.com/office/powerpoint/2010/main" val="1080521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F6AF8D8-EB2F-4BFF-AF10-0807F3F5CEDD}"/>
              </a:ext>
            </a:extLst>
          </p:cNvPr>
          <p:cNvSpPr>
            <a:spLocks noGrp="1" noChangeArrowheads="1"/>
          </p:cNvSpPr>
          <p:nvPr>
            <p:ph type="title"/>
          </p:nvPr>
        </p:nvSpPr>
        <p:spPr/>
        <p:txBody>
          <a:bodyPr/>
          <a:lstStyle/>
          <a:p>
            <a:pPr>
              <a:defRPr/>
            </a:pPr>
            <a:r>
              <a:rPr lang="en-US" altLang="en-US" dirty="0"/>
              <a:t>CONCLUSION</a:t>
            </a:r>
          </a:p>
        </p:txBody>
      </p:sp>
      <p:sp>
        <p:nvSpPr>
          <p:cNvPr id="4" name="Content Placeholder 2">
            <a:extLst>
              <a:ext uri="{FF2B5EF4-FFF2-40B4-BE49-F238E27FC236}">
                <a16:creationId xmlns:a16="http://schemas.microsoft.com/office/drawing/2014/main" id="{9FB4F6B2-DEB6-413D-AC64-4C828B3D8D2B}"/>
              </a:ext>
            </a:extLst>
          </p:cNvPr>
          <p:cNvSpPr>
            <a:spLocks noGrp="1"/>
          </p:cNvSpPr>
          <p:nvPr>
            <p:ph idx="1"/>
          </p:nvPr>
        </p:nvSpPr>
        <p:spPr>
          <a:xfrm>
            <a:off x="457200" y="2590800"/>
            <a:ext cx="8229600" cy="3535363"/>
          </a:xfrm>
        </p:spPr>
        <p:txBody>
          <a:bodyPr/>
          <a:lstStyle/>
          <a:p>
            <a:pPr>
              <a:lnSpc>
                <a:spcPct val="90000"/>
              </a:lnSpc>
            </a:pPr>
            <a:r>
              <a:rPr lang="en-US" sz="1800" dirty="0">
                <a:latin typeface="+mj-lt"/>
                <a:ea typeface="Verdana" panose="020B0604030504040204" pitchFamily="34" charset="0"/>
              </a:rPr>
              <a:t>Real time continuous measurement of tube temperature is critical</a:t>
            </a:r>
          </a:p>
          <a:p>
            <a:pPr marL="0" indent="0">
              <a:lnSpc>
                <a:spcPct val="90000"/>
              </a:lnSpc>
              <a:buNone/>
            </a:pPr>
            <a:endParaRPr lang="en-US" sz="1800" dirty="0">
              <a:latin typeface="+mj-lt"/>
              <a:ea typeface="Verdana" panose="020B0604030504040204" pitchFamily="34" charset="0"/>
            </a:endParaRPr>
          </a:p>
          <a:p>
            <a:pPr>
              <a:lnSpc>
                <a:spcPct val="90000"/>
              </a:lnSpc>
            </a:pPr>
            <a:r>
              <a:rPr lang="en-US" sz="1800" dirty="0">
                <a:latin typeface="+mj-lt"/>
                <a:ea typeface="Verdana" panose="020B0604030504040204" pitchFamily="34" charset="0"/>
              </a:rPr>
              <a:t>Reduces down time, increases efficiency, and therefore yield / profit</a:t>
            </a:r>
          </a:p>
          <a:p>
            <a:pPr marL="0" indent="0">
              <a:lnSpc>
                <a:spcPct val="90000"/>
              </a:lnSpc>
              <a:buNone/>
            </a:pPr>
            <a:endParaRPr lang="en-US" sz="1800" dirty="0">
              <a:latin typeface="+mj-lt"/>
              <a:ea typeface="Verdana" panose="020B0604030504040204" pitchFamily="34" charset="0"/>
            </a:endParaRPr>
          </a:p>
          <a:p>
            <a:pPr>
              <a:lnSpc>
                <a:spcPct val="90000"/>
              </a:lnSpc>
            </a:pPr>
            <a:r>
              <a:rPr lang="en-US" sz="1800" dirty="0">
                <a:latin typeface="+mj-lt"/>
                <a:ea typeface="Verdana" panose="020B0604030504040204" pitchFamily="34" charset="0"/>
              </a:rPr>
              <a:t>Current commonly used techniques have multiple issues</a:t>
            </a:r>
          </a:p>
          <a:p>
            <a:pPr marL="0" indent="0">
              <a:lnSpc>
                <a:spcPct val="90000"/>
              </a:lnSpc>
              <a:buNone/>
            </a:pPr>
            <a:endParaRPr lang="en-US" sz="1800" dirty="0">
              <a:latin typeface="+mj-lt"/>
              <a:ea typeface="Verdana" panose="020B0604030504040204" pitchFamily="34" charset="0"/>
            </a:endParaRPr>
          </a:p>
          <a:p>
            <a:pPr>
              <a:lnSpc>
                <a:spcPct val="90000"/>
              </a:lnSpc>
            </a:pPr>
            <a:r>
              <a:rPr lang="en-US" sz="1800" dirty="0">
                <a:latin typeface="+mj-lt"/>
                <a:ea typeface="Verdana" panose="020B0604030504040204" pitchFamily="34" charset="0"/>
              </a:rPr>
              <a:t>CANTY solution overcomes these issues and provides an accurate, reliable, and multi-point measurement</a:t>
            </a:r>
          </a:p>
          <a:p>
            <a:pPr marL="0" indent="0">
              <a:lnSpc>
                <a:spcPct val="90000"/>
              </a:lnSpc>
              <a:buNone/>
            </a:pPr>
            <a:endParaRPr lang="en-US" sz="1800" dirty="0">
              <a:latin typeface="+mj-lt"/>
              <a:ea typeface="Verdana" panose="020B0604030504040204" pitchFamily="34" charset="0"/>
            </a:endParaRPr>
          </a:p>
          <a:p>
            <a:pPr marL="0" indent="0">
              <a:lnSpc>
                <a:spcPct val="90000"/>
              </a:lnSpc>
              <a:buNone/>
            </a:pPr>
            <a:endParaRPr lang="en-IE" altLang="en-US" sz="1800" dirty="0">
              <a:latin typeface="+mj-lt"/>
              <a:ea typeface="Verdana" panose="020B0604030504040204" pitchFamily="34" charset="0"/>
            </a:endParaRPr>
          </a:p>
        </p:txBody>
      </p:sp>
    </p:spTree>
    <p:extLst>
      <p:ext uri="{BB962C8B-B14F-4D97-AF65-F5344CB8AC3E}">
        <p14:creationId xmlns:p14="http://schemas.microsoft.com/office/powerpoint/2010/main" val="896887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T Cameras - Ethylene Furnace">
            <a:hlinkClick r:id="" action="ppaction://media"/>
            <a:extLst>
              <a:ext uri="{FF2B5EF4-FFF2-40B4-BE49-F238E27FC236}">
                <a16:creationId xmlns:a16="http://schemas.microsoft.com/office/drawing/2014/main" id="{8A326BF6-78B1-46E2-BFC1-9FA43E52614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85800" y="1905000"/>
            <a:ext cx="7924800" cy="4457826"/>
          </a:xfrm>
        </p:spPr>
      </p:pic>
      <p:sp>
        <p:nvSpPr>
          <p:cNvPr id="5" name="Rectangle 2">
            <a:extLst>
              <a:ext uri="{FF2B5EF4-FFF2-40B4-BE49-F238E27FC236}">
                <a16:creationId xmlns:a16="http://schemas.microsoft.com/office/drawing/2014/main" id="{04C6CE9B-E474-43CC-B2C5-5ADC09D17516}"/>
              </a:ext>
            </a:extLst>
          </p:cNvPr>
          <p:cNvSpPr>
            <a:spLocks noGrp="1" noChangeArrowheads="1"/>
          </p:cNvSpPr>
          <p:nvPr>
            <p:ph type="title"/>
          </p:nvPr>
        </p:nvSpPr>
        <p:spPr>
          <a:xfrm>
            <a:off x="1371600" y="1295400"/>
            <a:ext cx="6057901" cy="457200"/>
          </a:xfrm>
        </p:spPr>
        <p:txBody>
          <a:bodyPr/>
          <a:lstStyle/>
          <a:p>
            <a:pPr>
              <a:defRPr/>
            </a:pPr>
            <a:r>
              <a:rPr lang="en-US" altLang="en-US" u="none" dirty="0"/>
              <a:t>QUESTIONS &amp; ANSWERS</a:t>
            </a:r>
          </a:p>
        </p:txBody>
      </p:sp>
    </p:spTree>
    <p:extLst>
      <p:ext uri="{BB962C8B-B14F-4D97-AF65-F5344CB8AC3E}">
        <p14:creationId xmlns:p14="http://schemas.microsoft.com/office/powerpoint/2010/main" val="4148501147"/>
      </p:ext>
    </p:extLst>
  </p:cSld>
  <p:clrMapOvr>
    <a:masterClrMapping/>
  </p:clrMapOvr>
  <p:transition advTm="335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751" objId="4"/>
        <p14:triggerEvt type="onClick" time="752" objId="4"/>
        <p14:stopEvt time="31609"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573C-F51D-4588-BBE9-7040485E2615}"/>
              </a:ext>
            </a:extLst>
          </p:cNvPr>
          <p:cNvSpPr>
            <a:spLocks noGrp="1"/>
          </p:cNvSpPr>
          <p:nvPr>
            <p:ph type="title"/>
          </p:nvPr>
        </p:nvSpPr>
        <p:spPr/>
        <p:txBody>
          <a:bodyPr/>
          <a:lstStyle/>
          <a:p>
            <a:r>
              <a:rPr lang="en-US" dirty="0"/>
              <a:t>THEORY vs REALITY</a:t>
            </a:r>
          </a:p>
        </p:txBody>
      </p:sp>
      <p:sp>
        <p:nvSpPr>
          <p:cNvPr id="3" name="Content Placeholder 2">
            <a:extLst>
              <a:ext uri="{FF2B5EF4-FFF2-40B4-BE49-F238E27FC236}">
                <a16:creationId xmlns:a16="http://schemas.microsoft.com/office/drawing/2014/main" id="{2316FF6D-27B4-43DD-9E39-714C70E48DC9}"/>
              </a:ext>
            </a:extLst>
          </p:cNvPr>
          <p:cNvSpPr>
            <a:spLocks noGrp="1"/>
          </p:cNvSpPr>
          <p:nvPr>
            <p:ph idx="1"/>
          </p:nvPr>
        </p:nvSpPr>
        <p:spPr>
          <a:xfrm>
            <a:off x="457200" y="2438400"/>
            <a:ext cx="8382000" cy="3535363"/>
          </a:xfrm>
        </p:spPr>
        <p:txBody>
          <a:bodyPr/>
          <a:lstStyle/>
          <a:p>
            <a:pPr algn="just"/>
            <a:r>
              <a:rPr lang="en-US" sz="1400" dirty="0">
                <a:latin typeface="Verdana" panose="020B0604030504040204" pitchFamily="34" charset="0"/>
                <a:ea typeface="Verdana" panose="020B0604030504040204" pitchFamily="34" charset="0"/>
              </a:rPr>
              <a:t>In theory an ethylene furnace will operate at a consistent operating temperature, which is based the quality of the feed stock, the performance of burners, and the condition of the furnace tubes</a:t>
            </a: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endParaRPr>
          </a:p>
          <a:p>
            <a:pPr algn="just"/>
            <a:r>
              <a:rPr lang="en-US" sz="1400" dirty="0">
                <a:latin typeface="Verdana" panose="020B0604030504040204" pitchFamily="34" charset="0"/>
                <a:ea typeface="Verdana" panose="020B0604030504040204" pitchFamily="34" charset="0"/>
              </a:rPr>
              <a:t>The reality is that the process is not always fed with the same quality feed stock, the burners which are used to heat up the tubes don’t always burn at the same temperature, and coking of the tubes can affect their heat transfer properties, and ultimately cause the tubes to plug</a:t>
            </a:r>
          </a:p>
        </p:txBody>
      </p:sp>
      <p:pic>
        <p:nvPicPr>
          <p:cNvPr id="2050" name="Picture 2" descr="Impacting Leaders">
            <a:extLst>
              <a:ext uri="{FF2B5EF4-FFF2-40B4-BE49-F238E27FC236}">
                <a16:creationId xmlns:a16="http://schemas.microsoft.com/office/drawing/2014/main" id="{AC772B56-47C2-4FAE-9AB2-88F56481EC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 t="8041" r="36666" b="11557"/>
          <a:stretch/>
        </p:blipFill>
        <p:spPr bwMode="auto">
          <a:xfrm>
            <a:off x="3505200" y="3200400"/>
            <a:ext cx="2133600" cy="185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07476"/>
      </p:ext>
    </p:extLst>
  </p:cSld>
  <p:clrMapOvr>
    <a:masterClrMapping/>
  </p:clrMapOvr>
  <p:transition advTm="719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1)">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573C-F51D-4588-BBE9-7040485E2615}"/>
              </a:ext>
            </a:extLst>
          </p:cNvPr>
          <p:cNvSpPr>
            <a:spLocks noGrp="1"/>
          </p:cNvSpPr>
          <p:nvPr>
            <p:ph type="title"/>
          </p:nvPr>
        </p:nvSpPr>
        <p:spPr/>
        <p:txBody>
          <a:bodyPr/>
          <a:lstStyle/>
          <a:p>
            <a:r>
              <a:rPr lang="en-US" dirty="0"/>
              <a:t>THEORY vs REALITY</a:t>
            </a:r>
          </a:p>
        </p:txBody>
      </p:sp>
      <p:pic>
        <p:nvPicPr>
          <p:cNvPr id="6" name="Picture 2" descr="Influence of the Reactor Coil Material on Coke Formation during Steam  Cracking of Hydrocarbons - PDF Free Download">
            <a:extLst>
              <a:ext uri="{FF2B5EF4-FFF2-40B4-BE49-F238E27FC236}">
                <a16:creationId xmlns:a16="http://schemas.microsoft.com/office/drawing/2014/main" id="{D3A4A6E8-2516-4C77-968A-D617BA524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2286000"/>
            <a:ext cx="4552950" cy="408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24376"/>
      </p:ext>
    </p:extLst>
  </p:cSld>
  <p:clrMapOvr>
    <a:masterClrMapping/>
  </p:clrMapOvr>
  <p:transition advTm="71974">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B9F6-6935-4421-B8B7-989DB13E11ED}"/>
              </a:ext>
            </a:extLst>
          </p:cNvPr>
          <p:cNvSpPr>
            <a:spLocks noGrp="1"/>
          </p:cNvSpPr>
          <p:nvPr>
            <p:ph type="title"/>
          </p:nvPr>
        </p:nvSpPr>
        <p:spPr>
          <a:xfrm>
            <a:off x="457200" y="1295400"/>
            <a:ext cx="5943600" cy="1143000"/>
          </a:xfrm>
        </p:spPr>
        <p:txBody>
          <a:bodyPr/>
          <a:lstStyle/>
          <a:p>
            <a:r>
              <a:rPr lang="en-US" dirty="0"/>
              <a:t>TUBE METAL TEMPERATURE</a:t>
            </a:r>
          </a:p>
        </p:txBody>
      </p:sp>
      <p:sp>
        <p:nvSpPr>
          <p:cNvPr id="3" name="Content Placeholder 2">
            <a:extLst>
              <a:ext uri="{FF2B5EF4-FFF2-40B4-BE49-F238E27FC236}">
                <a16:creationId xmlns:a16="http://schemas.microsoft.com/office/drawing/2014/main" id="{5FA55BD2-A825-484F-ADBD-CEEF6E34B205}"/>
              </a:ext>
            </a:extLst>
          </p:cNvPr>
          <p:cNvSpPr>
            <a:spLocks noGrp="1"/>
          </p:cNvSpPr>
          <p:nvPr>
            <p:ph idx="1"/>
          </p:nvPr>
        </p:nvSpPr>
        <p:spPr>
          <a:xfrm>
            <a:off x="457200" y="2819400"/>
            <a:ext cx="8229600" cy="3733800"/>
          </a:xfrm>
        </p:spPr>
        <p:txBody>
          <a:bodyPr/>
          <a:lstStyle/>
          <a:p>
            <a:pPr algn="just"/>
            <a:r>
              <a:rPr lang="en-US" sz="1400" b="0" i="0" u="none" strike="noStrike" baseline="0" dirty="0">
                <a:solidFill>
                  <a:srgbClr val="000000"/>
                </a:solidFill>
                <a:latin typeface="Verdana" panose="020B0604030504040204" pitchFamily="34" charset="0"/>
                <a:ea typeface="Verdana" panose="020B0604030504040204" pitchFamily="34" charset="0"/>
              </a:rPr>
              <a:t>The single greatest cause of component failure and furnace downtown, is overheating tubes. If tubes overheat, it can lead to tube rupture, and possible escape of the feed stock into the firebox area of the furnace, which not only is a process issue, but also a safety issue</a:t>
            </a:r>
          </a:p>
          <a:p>
            <a:pPr marL="0" indent="0" algn="just">
              <a:buNone/>
            </a:pPr>
            <a:endParaRPr lang="en-US" sz="1400" b="0" i="0" u="none" strike="noStrike" baseline="0" dirty="0">
              <a:solidFill>
                <a:srgbClr val="000000"/>
              </a:solidFill>
              <a:latin typeface="Verdana" panose="020B0604030504040204" pitchFamily="34" charset="0"/>
              <a:ea typeface="Verdana" panose="020B0604030504040204" pitchFamily="34" charset="0"/>
            </a:endParaRPr>
          </a:p>
          <a:p>
            <a:pPr algn="just"/>
            <a:r>
              <a:rPr lang="en-US" altLang="en-US" sz="1400" dirty="0">
                <a:latin typeface="Verdana" panose="020B0604030504040204" pitchFamily="34" charset="0"/>
                <a:ea typeface="Verdana" panose="020B0604030504040204" pitchFamily="34" charset="0"/>
              </a:rPr>
              <a:t>If you know a tube is drastically heating up you can adjust the process - stop feedstock and input steam to prevent tube plugging</a:t>
            </a:r>
          </a:p>
          <a:p>
            <a:pPr marL="0" indent="0" algn="just">
              <a:buNone/>
            </a:pPr>
            <a:endParaRPr lang="en-US" altLang="en-US" sz="1400" dirty="0">
              <a:latin typeface="Verdana" panose="020B0604030504040204" pitchFamily="34" charset="0"/>
              <a:ea typeface="Verdana" panose="020B0604030504040204" pitchFamily="34" charset="0"/>
            </a:endParaRPr>
          </a:p>
          <a:p>
            <a:r>
              <a:rPr lang="en-US" sz="1800" b="0" i="0" u="none" strike="noStrike" baseline="0" dirty="0">
                <a:solidFill>
                  <a:srgbClr val="FF0000"/>
                </a:solidFill>
                <a:latin typeface="Calibri" panose="020F0502020204030204" pitchFamily="34" charset="0"/>
              </a:rPr>
              <a:t>Tube Metal Temperature measurement is therefore of the utmost criticality</a:t>
            </a:r>
            <a:endParaRPr lang="en-US" altLang="en-US" sz="1400" dirty="0">
              <a:solidFill>
                <a:srgbClr val="FF0000"/>
              </a:solidFill>
              <a:latin typeface="Verdana" panose="020B0604030504040204" pitchFamily="34" charset="0"/>
              <a:ea typeface="Verdana" panose="020B0604030504040204" pitchFamily="34" charset="0"/>
            </a:endParaRPr>
          </a:p>
        </p:txBody>
      </p:sp>
      <p:pic>
        <p:nvPicPr>
          <p:cNvPr id="5124" name="Picture 4" descr="Temperature Gauge Vector Art, Icons, and Graphics for Free Download">
            <a:extLst>
              <a:ext uri="{FF2B5EF4-FFF2-40B4-BE49-F238E27FC236}">
                <a16:creationId xmlns:a16="http://schemas.microsoft.com/office/drawing/2014/main" id="{92A28610-6D73-4D86-A8A4-38F651D558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77" t="27778" r="9477" b="27778"/>
          <a:stretch/>
        </p:blipFill>
        <p:spPr bwMode="auto">
          <a:xfrm>
            <a:off x="6284258" y="1371600"/>
            <a:ext cx="250115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93432"/>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B9F6-6935-4421-B8B7-989DB13E11ED}"/>
              </a:ext>
            </a:extLst>
          </p:cNvPr>
          <p:cNvSpPr>
            <a:spLocks noGrp="1"/>
          </p:cNvSpPr>
          <p:nvPr>
            <p:ph type="title"/>
          </p:nvPr>
        </p:nvSpPr>
        <p:spPr/>
        <p:txBody>
          <a:bodyPr/>
          <a:lstStyle/>
          <a:p>
            <a:r>
              <a:rPr lang="en-US" dirty="0"/>
              <a:t>TUBE METAL TEMPERATURE</a:t>
            </a:r>
          </a:p>
        </p:txBody>
      </p:sp>
      <p:sp>
        <p:nvSpPr>
          <p:cNvPr id="3" name="Content Placeholder 2">
            <a:extLst>
              <a:ext uri="{FF2B5EF4-FFF2-40B4-BE49-F238E27FC236}">
                <a16:creationId xmlns:a16="http://schemas.microsoft.com/office/drawing/2014/main" id="{5FA55BD2-A825-484F-ADBD-CEEF6E34B205}"/>
              </a:ext>
            </a:extLst>
          </p:cNvPr>
          <p:cNvSpPr>
            <a:spLocks noGrp="1"/>
          </p:cNvSpPr>
          <p:nvPr>
            <p:ph idx="1"/>
          </p:nvPr>
        </p:nvSpPr>
        <p:spPr>
          <a:xfrm>
            <a:off x="459419" y="2438400"/>
            <a:ext cx="8229600" cy="3733800"/>
          </a:xfrm>
        </p:spPr>
        <p:txBody>
          <a:bodyPr/>
          <a:lstStyle/>
          <a:p>
            <a:pPr marL="0" indent="0" algn="ctr">
              <a:buNone/>
            </a:pPr>
            <a:r>
              <a:rPr lang="en-US" sz="2000" b="1" dirty="0"/>
              <a:t>Common Current Techniques</a:t>
            </a:r>
          </a:p>
          <a:p>
            <a:pPr marL="0" indent="0" algn="ctr">
              <a:buNone/>
            </a:pPr>
            <a:endParaRPr lang="en-US" dirty="0"/>
          </a:p>
          <a:p>
            <a:r>
              <a:rPr lang="en-US" dirty="0"/>
              <a:t>Manual measurement by a handheld pyrometer through hatch / door</a:t>
            </a:r>
          </a:p>
          <a:p>
            <a:pPr lvl="2">
              <a:buFontTx/>
              <a:buChar char="-"/>
            </a:pPr>
            <a:r>
              <a:rPr lang="en-US" dirty="0"/>
              <a:t>do they leave the door open to long and let the furnace cool down?</a:t>
            </a:r>
          </a:p>
          <a:p>
            <a:pPr lvl="2">
              <a:buFontTx/>
              <a:buChar char="-"/>
            </a:pPr>
            <a:r>
              <a:rPr lang="en-US" dirty="0"/>
              <a:t>do they measure the same spot on the tube?</a:t>
            </a:r>
          </a:p>
          <a:p>
            <a:pPr lvl="2">
              <a:buFontTx/>
              <a:buChar char="-"/>
            </a:pPr>
            <a:r>
              <a:rPr lang="en-US" dirty="0"/>
              <a:t>if only measured every 8 hours when did the tube fail?</a:t>
            </a:r>
          </a:p>
          <a:p>
            <a:pPr marL="914400" lvl="2" indent="0">
              <a:buNone/>
            </a:pPr>
            <a:endParaRPr lang="en-US" dirty="0"/>
          </a:p>
          <a:p>
            <a:r>
              <a:rPr lang="en-US" dirty="0"/>
              <a:t>Thermocouples installed on the tubes</a:t>
            </a:r>
          </a:p>
          <a:p>
            <a:pPr marL="0" indent="0">
              <a:buNone/>
            </a:pPr>
            <a:r>
              <a:rPr lang="en-US" dirty="0"/>
              <a:t>	- contact device – harsh process conditions</a:t>
            </a:r>
          </a:p>
          <a:p>
            <a:pPr marL="0" indent="0">
              <a:buNone/>
            </a:pPr>
            <a:r>
              <a:rPr lang="en-US" dirty="0"/>
              <a:t>	- sensor failure – regular replacement</a:t>
            </a:r>
          </a:p>
          <a:p>
            <a:pPr marL="0" indent="0">
              <a:buNone/>
            </a:pPr>
            <a:r>
              <a:rPr lang="en-US" dirty="0"/>
              <a:t>	- drift in measurement</a:t>
            </a:r>
          </a:p>
          <a:p>
            <a:pPr marL="0" indent="0">
              <a:buNone/>
            </a:pPr>
            <a:endParaRPr lang="en-US" dirty="0"/>
          </a:p>
        </p:txBody>
      </p:sp>
      <p:pic>
        <p:nvPicPr>
          <p:cNvPr id="4" name="Picture 2" descr="Cracking Tubes | Industries / Products | Materials &amp; Steel Pipes | Products  | Kubota Global Site">
            <a:extLst>
              <a:ext uri="{FF2B5EF4-FFF2-40B4-BE49-F238E27FC236}">
                <a16:creationId xmlns:a16="http://schemas.microsoft.com/office/drawing/2014/main" id="{BF19A5E0-031A-48F4-B122-F34F117099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115" t="15116" r="14459" b="-70652"/>
          <a:stretch/>
        </p:blipFill>
        <p:spPr bwMode="auto">
          <a:xfrm>
            <a:off x="4800600" y="4648288"/>
            <a:ext cx="3970678" cy="304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2991"/>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55BD2-A825-484F-ADBD-CEEF6E34B205}"/>
              </a:ext>
            </a:extLst>
          </p:cNvPr>
          <p:cNvSpPr>
            <a:spLocks noGrp="1"/>
          </p:cNvSpPr>
          <p:nvPr>
            <p:ph idx="1"/>
          </p:nvPr>
        </p:nvSpPr>
        <p:spPr>
          <a:xfrm>
            <a:off x="459419" y="2438400"/>
            <a:ext cx="8229600" cy="3733800"/>
          </a:xfrm>
        </p:spPr>
        <p:txBody>
          <a:bodyPr/>
          <a:lstStyle/>
          <a:p>
            <a:pPr marL="0" indent="0" algn="ctr">
              <a:buNone/>
            </a:pPr>
            <a:r>
              <a:rPr lang="en-US" sz="2000" b="1" dirty="0"/>
              <a:t>The CANTY Solution: </a:t>
            </a:r>
            <a:r>
              <a:rPr lang="en-US" dirty="0" err="1"/>
              <a:t>UltraTemp</a:t>
            </a:r>
            <a:r>
              <a:rPr lang="en-US" dirty="0"/>
              <a:t> Cameras with VCM</a:t>
            </a:r>
          </a:p>
          <a:p>
            <a:pPr marL="0" indent="0">
              <a:buNone/>
            </a:pPr>
            <a:endParaRPr lang="en-US" dirty="0"/>
          </a:p>
        </p:txBody>
      </p:sp>
      <p:sp>
        <p:nvSpPr>
          <p:cNvPr id="6" name="Title 1">
            <a:extLst>
              <a:ext uri="{FF2B5EF4-FFF2-40B4-BE49-F238E27FC236}">
                <a16:creationId xmlns:a16="http://schemas.microsoft.com/office/drawing/2014/main" id="{6C689B8B-4192-4879-AFE9-E959CB182BB5}"/>
              </a:ext>
            </a:extLst>
          </p:cNvPr>
          <p:cNvSpPr>
            <a:spLocks noGrp="1"/>
          </p:cNvSpPr>
          <p:nvPr>
            <p:ph type="title"/>
          </p:nvPr>
        </p:nvSpPr>
        <p:spPr>
          <a:xfrm>
            <a:off x="457200" y="1295400"/>
            <a:ext cx="8229600" cy="1143000"/>
          </a:xfrm>
        </p:spPr>
        <p:txBody>
          <a:bodyPr/>
          <a:lstStyle/>
          <a:p>
            <a:r>
              <a:rPr lang="en-US" dirty="0"/>
              <a:t>TUBE METAL TEMPERATURE</a:t>
            </a:r>
          </a:p>
        </p:txBody>
      </p:sp>
      <p:pic>
        <p:nvPicPr>
          <p:cNvPr id="7" name="Picture 1">
            <a:extLst>
              <a:ext uri="{FF2B5EF4-FFF2-40B4-BE49-F238E27FC236}">
                <a16:creationId xmlns:a16="http://schemas.microsoft.com/office/drawing/2014/main" id="{F7F306F4-B54D-4CE7-A907-456B5039D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95600"/>
            <a:ext cx="4114800" cy="3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168393"/>
      </p:ext>
    </p:extLst>
  </p:cSld>
  <p:clrMapOvr>
    <a:masterClrMapping/>
  </p:clrMapOvr>
  <p:transition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AEE4-1884-45F0-9A18-4D418EA1AB6D}"/>
              </a:ext>
            </a:extLst>
          </p:cNvPr>
          <p:cNvSpPr>
            <a:spLocks noGrp="1"/>
          </p:cNvSpPr>
          <p:nvPr>
            <p:ph type="title"/>
          </p:nvPr>
        </p:nvSpPr>
        <p:spPr/>
        <p:txBody>
          <a:bodyPr/>
          <a:lstStyle/>
          <a:p>
            <a:r>
              <a:rPr lang="en-US" dirty="0"/>
              <a:t>ULTRATEMP CAMERA</a:t>
            </a:r>
          </a:p>
        </p:txBody>
      </p:sp>
      <p:sp>
        <p:nvSpPr>
          <p:cNvPr id="7" name="Rectangle 3">
            <a:extLst>
              <a:ext uri="{FF2B5EF4-FFF2-40B4-BE49-F238E27FC236}">
                <a16:creationId xmlns:a16="http://schemas.microsoft.com/office/drawing/2014/main" id="{1EAD9100-701E-4C15-8155-E95A4D1083DB}"/>
              </a:ext>
            </a:extLst>
          </p:cNvPr>
          <p:cNvSpPr txBox="1">
            <a:spLocks noChangeArrowheads="1"/>
          </p:cNvSpPr>
          <p:nvPr/>
        </p:nvSpPr>
        <p:spPr bwMode="auto">
          <a:xfrm>
            <a:off x="2152649" y="2362200"/>
            <a:ext cx="4838701" cy="143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lnSpc>
                <a:spcPct val="80000"/>
              </a:lnSpc>
              <a:defRPr/>
            </a:pPr>
            <a:r>
              <a:rPr lang="en-IE" altLang="en-US" sz="2000" kern="0" dirty="0"/>
              <a:t>Process Temp: 1370</a:t>
            </a:r>
            <a:r>
              <a:rPr lang="en-US" altLang="en-US" sz="2000" kern="0" dirty="0">
                <a:cs typeface="Tahoma" charset="0"/>
              </a:rPr>
              <a:t>ºC (2500⁰F)</a:t>
            </a:r>
          </a:p>
          <a:p>
            <a:pPr>
              <a:lnSpc>
                <a:spcPct val="80000"/>
              </a:lnSpc>
              <a:defRPr/>
            </a:pPr>
            <a:r>
              <a:rPr lang="en-IE" altLang="en-US" sz="2000" kern="0" dirty="0">
                <a:cs typeface="Tahoma" charset="0"/>
              </a:rPr>
              <a:t>24” Insertion</a:t>
            </a:r>
          </a:p>
          <a:p>
            <a:pPr>
              <a:lnSpc>
                <a:spcPct val="80000"/>
              </a:lnSpc>
              <a:defRPr/>
            </a:pPr>
            <a:r>
              <a:rPr lang="en-IE" altLang="en-US" sz="2000" kern="0" dirty="0">
                <a:cs typeface="Tahoma" charset="0"/>
              </a:rPr>
              <a:t>Hazardous Area Rated (EXP / ATEX)</a:t>
            </a:r>
          </a:p>
          <a:p>
            <a:pPr>
              <a:lnSpc>
                <a:spcPct val="80000"/>
              </a:lnSpc>
              <a:defRPr/>
            </a:pPr>
            <a:r>
              <a:rPr lang="en-IE" altLang="en-US" sz="2000" kern="0" dirty="0">
                <a:cs typeface="Tahoma" charset="0"/>
              </a:rPr>
              <a:t>65 Degree View Angle</a:t>
            </a:r>
            <a:endParaRPr lang="en-US" altLang="en-US" sz="2000" kern="0" dirty="0">
              <a:cs typeface="Tahoma" charset="0"/>
            </a:endParaRPr>
          </a:p>
        </p:txBody>
      </p:sp>
      <p:pic>
        <p:nvPicPr>
          <p:cNvPr id="9" name="Picture 5" descr="High Temp Camera">
            <a:extLst>
              <a:ext uri="{FF2B5EF4-FFF2-40B4-BE49-F238E27FC236}">
                <a16:creationId xmlns:a16="http://schemas.microsoft.com/office/drawing/2014/main" id="{2F115BB7-0D72-4C19-8BFB-D21AB8509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3713925"/>
            <a:ext cx="4495800" cy="274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301389"/>
      </p:ext>
    </p:extLst>
  </p:cSld>
  <p:clrMapOvr>
    <a:masterClrMapping/>
  </p:clrMapOvr>
  <p:transition advTm="9280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6BF1-1D0F-4FA1-BA88-E9A21F40FAF5}"/>
              </a:ext>
            </a:extLst>
          </p:cNvPr>
          <p:cNvSpPr>
            <a:spLocks noGrp="1"/>
          </p:cNvSpPr>
          <p:nvPr>
            <p:ph type="title"/>
          </p:nvPr>
        </p:nvSpPr>
        <p:spPr/>
        <p:txBody>
          <a:bodyPr/>
          <a:lstStyle/>
          <a:p>
            <a:r>
              <a:rPr lang="en-US" dirty="0"/>
              <a:t>Quartz Shield</a:t>
            </a:r>
          </a:p>
        </p:txBody>
      </p:sp>
      <p:sp>
        <p:nvSpPr>
          <p:cNvPr id="3" name="Content Placeholder 2">
            <a:extLst>
              <a:ext uri="{FF2B5EF4-FFF2-40B4-BE49-F238E27FC236}">
                <a16:creationId xmlns:a16="http://schemas.microsoft.com/office/drawing/2014/main" id="{8F98FFA8-346C-4E2E-B515-CF6B7DFDF93B}"/>
              </a:ext>
            </a:extLst>
          </p:cNvPr>
          <p:cNvSpPr>
            <a:spLocks noGrp="1"/>
          </p:cNvSpPr>
          <p:nvPr>
            <p:ph idx="1"/>
          </p:nvPr>
        </p:nvSpPr>
        <p:spPr>
          <a:xfrm>
            <a:off x="5357328" y="2743200"/>
            <a:ext cx="3200400" cy="3535363"/>
          </a:xfrm>
        </p:spPr>
        <p:txBody>
          <a:bodyPr/>
          <a:lstStyle/>
          <a:p>
            <a:pPr marL="0" indent="0">
              <a:buNone/>
            </a:pPr>
            <a:r>
              <a:rPr lang="en-US" dirty="0"/>
              <a:t>Our Camera is protected with a Quartz shield in the event of a loss of heat this shield protects the rest of the optics from becoming damaged and is easily and inexpensively replaced </a:t>
            </a:r>
          </a:p>
        </p:txBody>
      </p:sp>
      <p:pic>
        <p:nvPicPr>
          <p:cNvPr id="5" name="Picture 4">
            <a:extLst>
              <a:ext uri="{FF2B5EF4-FFF2-40B4-BE49-F238E27FC236}">
                <a16:creationId xmlns:a16="http://schemas.microsoft.com/office/drawing/2014/main" id="{58353798-B2D3-4A56-BCA1-2DFB8D612E86}"/>
              </a:ext>
            </a:extLst>
          </p:cNvPr>
          <p:cNvPicPr>
            <a:picLocks noChangeAspect="1"/>
          </p:cNvPicPr>
          <p:nvPr/>
        </p:nvPicPr>
        <p:blipFill rotWithShape="1">
          <a:blip r:embed="rId3"/>
          <a:srcRect l="5624" r="7207"/>
          <a:stretch/>
        </p:blipFill>
        <p:spPr>
          <a:xfrm>
            <a:off x="609600" y="2667000"/>
            <a:ext cx="4724401" cy="2514600"/>
          </a:xfrm>
          <a:prstGeom prst="rect">
            <a:avLst/>
          </a:prstGeom>
        </p:spPr>
      </p:pic>
    </p:spTree>
    <p:extLst>
      <p:ext uri="{BB962C8B-B14F-4D97-AF65-F5344CB8AC3E}">
        <p14:creationId xmlns:p14="http://schemas.microsoft.com/office/powerpoint/2010/main" val="840650762"/>
      </p:ext>
    </p:extLst>
  </p:cSld>
  <p:clrMapOvr>
    <a:masterClrMapping/>
  </p:clrMapOvr>
  <p:transition advTm="10000">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77EE0271B28847B0F867489D1380D8" ma:contentTypeVersion="10" ma:contentTypeDescription="Create a new document." ma:contentTypeScope="" ma:versionID="e22fcba3e2a7d9a2dbdcf5d76d6b3753">
  <xsd:schema xmlns:xsd="http://www.w3.org/2001/XMLSchema" xmlns:xs="http://www.w3.org/2001/XMLSchema" xmlns:p="http://schemas.microsoft.com/office/2006/metadata/properties" xmlns:ns2="c94aff1b-ab50-40eb-8e42-7d70936dbc46" targetNamespace="http://schemas.microsoft.com/office/2006/metadata/properties" ma:root="true" ma:fieldsID="8335b8c17f732d28c77c1280e3297221" ns2:_="">
    <xsd:import namespace="c94aff1b-ab50-40eb-8e42-7d70936dbc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aff1b-ab50-40eb-8e42-7d70936db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F81E74-854E-42C6-B037-86E7BF1A93C6}">
  <ds:schemaRefs>
    <ds:schemaRef ds:uri="http://schemas.microsoft.com/sharepoint/v3/contenttype/forms"/>
  </ds:schemaRefs>
</ds:datastoreItem>
</file>

<file path=customXml/itemProps2.xml><?xml version="1.0" encoding="utf-8"?>
<ds:datastoreItem xmlns:ds="http://schemas.openxmlformats.org/officeDocument/2006/customXml" ds:itemID="{72C683EE-DE3D-4A1A-9F24-0E26B48D2A89}"/>
</file>

<file path=customXml/itemProps3.xml><?xml version="1.0" encoding="utf-8"?>
<ds:datastoreItem xmlns:ds="http://schemas.openxmlformats.org/officeDocument/2006/customXml" ds:itemID="{9D580EF4-F4C9-452E-96B9-7F2E36A1C0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Canty Template</Template>
  <TotalTime>5263</TotalTime>
  <Words>797</Words>
  <Application>Microsoft Office PowerPoint</Application>
  <PresentationFormat>On-screen Show (4:3)</PresentationFormat>
  <Paragraphs>115</Paragraphs>
  <Slides>22</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Verdana</vt:lpstr>
      <vt:lpstr>Default Design</vt:lpstr>
      <vt:lpstr>Ethylene Furnace  (Fired Heater)  Monitoring</vt:lpstr>
      <vt:lpstr>PowerPoint Presentation</vt:lpstr>
      <vt:lpstr>THEORY vs REALITY</vt:lpstr>
      <vt:lpstr>THEORY vs REALITY</vt:lpstr>
      <vt:lpstr>TUBE METAL TEMPERATURE</vt:lpstr>
      <vt:lpstr>TUBE METAL TEMPERATURE</vt:lpstr>
      <vt:lpstr>TUBE METAL TEMPERATURE</vt:lpstr>
      <vt:lpstr>ULTRATEMP CAMERA</vt:lpstr>
      <vt:lpstr>Quartz Shield</vt:lpstr>
      <vt:lpstr>Cooling &amp; Heat Load</vt:lpstr>
      <vt:lpstr>VECTOR CONTROL MODULE</vt:lpstr>
      <vt:lpstr>Wiring Layout</vt:lpstr>
      <vt:lpstr>EXAMPLE VIEW</vt:lpstr>
      <vt:lpstr>INSTALLATION LAYOUTS</vt:lpstr>
      <vt:lpstr>INSTALLATION LAYOUTS</vt:lpstr>
      <vt:lpstr>TEMPERATURE BY VISION</vt:lpstr>
      <vt:lpstr>Tube 4 is running too hot “Cooked”  Now has to be cut it out and reweld a new tube on</vt:lpstr>
      <vt:lpstr>TEMPERATURE BY VISION</vt:lpstr>
      <vt:lpstr>Example of Emissivity Error</vt:lpstr>
      <vt:lpstr>CANTY ADVANTAGES</vt:lpstr>
      <vt:lpstr>CONCLUSION</vt:lpstr>
      <vt:lpstr>QUESTIONS &amp; ANSWERS</vt:lpstr>
    </vt:vector>
  </TitlesOfParts>
  <Company>JM Canty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 Canty, Jr.</dc:creator>
  <cp:lastModifiedBy>Kaitlyn Wilson</cp:lastModifiedBy>
  <cp:revision>86</cp:revision>
  <dcterms:created xsi:type="dcterms:W3CDTF">2020-03-25T20:54:22Z</dcterms:created>
  <dcterms:modified xsi:type="dcterms:W3CDTF">2021-06-03T14:27:58Z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0x0101008F77EE0271B28847B0F867489D1380D8</vt:lpwstr>
  </property>
</Properties>
</file>