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1"/>
  </p:sldMasterIdLst>
  <p:notesMasterIdLst>
    <p:notesMasterId r:id="rId29"/>
  </p:notesMasterIdLst>
  <p:sldIdLst>
    <p:sldId id="300" r:id="rId2"/>
    <p:sldId id="288" r:id="rId3"/>
    <p:sldId id="264" r:id="rId4"/>
    <p:sldId id="293" r:id="rId5"/>
    <p:sldId id="333" r:id="rId6"/>
    <p:sldId id="334" r:id="rId7"/>
    <p:sldId id="335" r:id="rId8"/>
    <p:sldId id="354" r:id="rId9"/>
    <p:sldId id="331" r:id="rId10"/>
    <p:sldId id="366" r:id="rId11"/>
    <p:sldId id="371" r:id="rId12"/>
    <p:sldId id="385" r:id="rId13"/>
    <p:sldId id="409" r:id="rId14"/>
    <p:sldId id="416" r:id="rId15"/>
    <p:sldId id="348" r:id="rId16"/>
    <p:sldId id="355" r:id="rId17"/>
    <p:sldId id="337" r:id="rId18"/>
    <p:sldId id="338" r:id="rId19"/>
    <p:sldId id="349" r:id="rId20"/>
    <p:sldId id="340" r:id="rId21"/>
    <p:sldId id="344" r:id="rId22"/>
    <p:sldId id="345" r:id="rId23"/>
    <p:sldId id="352" r:id="rId24"/>
    <p:sldId id="346" r:id="rId25"/>
    <p:sldId id="339" r:id="rId26"/>
    <p:sldId id="341" r:id="rId27"/>
    <p:sldId id="27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Quin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74" autoAdjust="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3BBC68-D1CC-49B9-91DE-D6487EE7F9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8EA7A409-424A-4A5F-99CB-4A8C4013923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934553A8-7361-403F-A62E-8152C3E4F2B2}" type="datetimeFigureOut">
              <a:rPr lang="en-US"/>
              <a:pPr>
                <a:defRPr/>
              </a:pPr>
              <a:t>9/23/2024</a:t>
            </a:fld>
            <a:endParaRPr lang="en-US"/>
          </a:p>
        </p:txBody>
      </p:sp>
      <p:sp>
        <p:nvSpPr>
          <p:cNvPr id="4" name="Slide Image Placeholder 3">
            <a:extLst>
              <a:ext uri="{FF2B5EF4-FFF2-40B4-BE49-F238E27FC236}">
                <a16:creationId xmlns:a16="http://schemas.microsoft.com/office/drawing/2014/main" id="{B1AC780C-F5A3-4105-8E0C-5B9BBA20B3E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7106006-4BE4-481D-AEDE-0A296DE0C50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33514E4-4B8D-4CD4-89D3-05B992D9A86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EE90D391-EC3C-49FA-BC0B-F87D945E7CE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225D793D-AF63-4B3A-964D-F972E9B281F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25D793D-AF63-4B3A-964D-F972E9B281F2}" type="slidenum">
              <a:rPr lang="en-US" altLang="en-US" smtClean="0"/>
              <a:pPr>
                <a:defRPr/>
              </a:pPr>
              <a:t>2</a:t>
            </a:fld>
            <a:endParaRPr lang="en-US" altLang="en-US"/>
          </a:p>
        </p:txBody>
      </p:sp>
    </p:spTree>
    <p:extLst>
      <p:ext uri="{BB962C8B-B14F-4D97-AF65-F5344CB8AC3E}">
        <p14:creationId xmlns:p14="http://schemas.microsoft.com/office/powerpoint/2010/main" val="96542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B1266AA-B312-451E-B4DF-B02D3346CA46}" type="slidenum">
              <a:rPr lang="en-US" smtClean="0"/>
              <a:pPr/>
              <a:t>11</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B1266AA-B312-451E-B4DF-B02D3346CA46}" type="slidenum">
              <a:rPr lang="en-US" smtClean="0"/>
              <a:pPr/>
              <a:t>12</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B1266AA-B312-451E-B4DF-B02D3346CA46}" type="slidenum">
              <a:rPr lang="en-US" smtClean="0"/>
              <a:pPr/>
              <a:t>13</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276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600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184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342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115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0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6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25D793D-AF63-4B3A-964D-F972E9B281F2}" type="slidenum">
              <a:rPr lang="en-US" altLang="en-US" smtClean="0"/>
              <a:pPr>
                <a:defRPr/>
              </a:pPr>
              <a:t>3</a:t>
            </a:fld>
            <a:endParaRPr lang="en-US" altLang="en-US"/>
          </a:p>
        </p:txBody>
      </p:sp>
    </p:spTree>
    <p:extLst>
      <p:ext uri="{BB962C8B-B14F-4D97-AF65-F5344CB8AC3E}">
        <p14:creationId xmlns:p14="http://schemas.microsoft.com/office/powerpoint/2010/main" val="3166383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354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399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250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407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46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25D793D-AF63-4B3A-964D-F972E9B281F2}" type="slidenum">
              <a:rPr lang="en-US" altLang="en-US" smtClean="0"/>
              <a:pPr>
                <a:defRPr/>
              </a:pPr>
              <a:t>4</a:t>
            </a:fld>
            <a:endParaRPr lang="en-US" altLang="en-US"/>
          </a:p>
        </p:txBody>
      </p:sp>
    </p:spTree>
    <p:extLst>
      <p:ext uri="{BB962C8B-B14F-4D97-AF65-F5344CB8AC3E}">
        <p14:creationId xmlns:p14="http://schemas.microsoft.com/office/powerpoint/2010/main" val="156254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25D793D-AF63-4B3A-964D-F972E9B281F2}" type="slidenum">
              <a:rPr lang="en-US" altLang="en-US" smtClean="0"/>
              <a:pPr>
                <a:defRPr/>
              </a:pPr>
              <a:t>5</a:t>
            </a:fld>
            <a:endParaRPr lang="en-US" altLang="en-US"/>
          </a:p>
        </p:txBody>
      </p:sp>
    </p:spTree>
    <p:extLst>
      <p:ext uri="{BB962C8B-B14F-4D97-AF65-F5344CB8AC3E}">
        <p14:creationId xmlns:p14="http://schemas.microsoft.com/office/powerpoint/2010/main" val="238518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25D793D-AF63-4B3A-964D-F972E9B281F2}" type="slidenum">
              <a:rPr lang="en-US" altLang="en-US" smtClean="0"/>
              <a:pPr>
                <a:defRPr/>
              </a:pPr>
              <a:t>6</a:t>
            </a:fld>
            <a:endParaRPr lang="en-US" altLang="en-US"/>
          </a:p>
        </p:txBody>
      </p:sp>
    </p:spTree>
    <p:extLst>
      <p:ext uri="{BB962C8B-B14F-4D97-AF65-F5344CB8AC3E}">
        <p14:creationId xmlns:p14="http://schemas.microsoft.com/office/powerpoint/2010/main" val="3601408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25D793D-AF63-4B3A-964D-F972E9B281F2}" type="slidenum">
              <a:rPr lang="en-US" altLang="en-US" smtClean="0"/>
              <a:pPr>
                <a:defRPr/>
              </a:pPr>
              <a:t>7</a:t>
            </a:fld>
            <a:endParaRPr lang="en-US" altLang="en-US"/>
          </a:p>
        </p:txBody>
      </p:sp>
    </p:spTree>
    <p:extLst>
      <p:ext uri="{BB962C8B-B14F-4D97-AF65-F5344CB8AC3E}">
        <p14:creationId xmlns:p14="http://schemas.microsoft.com/office/powerpoint/2010/main" val="1785806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95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D793D-AF63-4B3A-964D-F972E9B28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78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B1266AA-B312-451E-B4DF-B02D3346CA46}" type="slidenum">
              <a:rPr lang="en-US" smtClean="0"/>
              <a:pPr/>
              <a:t>10</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90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905744"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pPr>
              <a:defRPr/>
            </a:pPr>
            <a:fld id="{A7157C1F-0357-478F-BAC9-B71BC60AA121}" type="slidenum">
              <a:rPr lang="en-US" altLang="en-US" smtClean="0"/>
              <a:pPr>
                <a:defRPr/>
              </a:pPr>
              <a:t>‹#›</a:t>
            </a:fld>
            <a:endParaRPr lang="en-US" altLang="en-US"/>
          </a:p>
        </p:txBody>
      </p:sp>
    </p:spTree>
    <p:extLst>
      <p:ext uri="{BB962C8B-B14F-4D97-AF65-F5344CB8AC3E}">
        <p14:creationId xmlns:p14="http://schemas.microsoft.com/office/powerpoint/2010/main" val="1913032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pPr>
              <a:defRPr/>
            </a:pPr>
            <a:fld id="{B3DD8F87-58F3-45AE-AF31-8BFF86AE2836}" type="slidenum">
              <a:rPr lang="en-US" altLang="en-US" smtClean="0"/>
              <a:pPr>
                <a:defRPr/>
              </a:pPr>
              <a:t>‹#›</a:t>
            </a:fld>
            <a:endParaRPr lang="en-US" altLang="en-US"/>
          </a:p>
        </p:txBody>
      </p:sp>
    </p:spTree>
    <p:extLst>
      <p:ext uri="{BB962C8B-B14F-4D97-AF65-F5344CB8AC3E}">
        <p14:creationId xmlns:p14="http://schemas.microsoft.com/office/powerpoint/2010/main" val="3771558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pPr>
              <a:defRPr/>
            </a:pPr>
            <a:endParaRPr lang="en-US" alt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pPr>
              <a:defRPr/>
            </a:pPr>
            <a:fld id="{99D8766C-519B-49C8-9586-0714203D0B58}" type="slidenum">
              <a:rPr lang="en-US" altLang="en-US" smtClean="0"/>
              <a:pPr>
                <a:defRPr/>
              </a:pPr>
              <a:t>‹#›</a:t>
            </a:fld>
            <a:endParaRPr lang="en-US" altLang="en-US"/>
          </a:p>
        </p:txBody>
      </p:sp>
    </p:spTree>
    <p:extLst>
      <p:ext uri="{BB962C8B-B14F-4D97-AF65-F5344CB8AC3E}">
        <p14:creationId xmlns:p14="http://schemas.microsoft.com/office/powerpoint/2010/main" val="2847990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pPr>
              <a:defRPr/>
            </a:pPr>
            <a:fld id="{FBC30025-BA9A-4A31-AAAA-89E22F72E550}" type="slidenum">
              <a:rPr lang="en-US" altLang="en-US" smtClean="0"/>
              <a:pPr>
                <a:defRPr/>
              </a:pPr>
              <a:t>‹#›</a:t>
            </a:fld>
            <a:endParaRPr lang="en-US" altLang="en-US"/>
          </a:p>
        </p:txBody>
      </p:sp>
    </p:spTree>
    <p:extLst>
      <p:ext uri="{BB962C8B-B14F-4D97-AF65-F5344CB8AC3E}">
        <p14:creationId xmlns:p14="http://schemas.microsoft.com/office/powerpoint/2010/main" val="1743460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90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663440"/>
            <a:ext cx="7543800" cy="1143000"/>
          </a:xfrm>
        </p:spPr>
        <p:txBody>
          <a:bodyPr lIns="91440" rIns="91440" anchor="t" anchorCtr="0">
            <a:normAutofit/>
          </a:bodyPr>
          <a:lstStyle>
            <a:lvl1pPr marL="0" indent="0">
              <a:buNone/>
              <a:defRPr sz="1800" cap="all" spc="150" baseline="0">
                <a:solidFill>
                  <a:schemeClr val="tx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905744" y="4485132"/>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pPr>
              <a:defRPr/>
            </a:pPr>
            <a:endParaRPr lang="en-US" alt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pPr>
              <a:defRPr/>
            </a:pPr>
            <a:fld id="{21CC7D71-4683-430E-8B5F-F1DFFCEFCC05}" type="slidenum">
              <a:rPr lang="en-US" altLang="en-US" smtClean="0"/>
              <a:pPr>
                <a:defRPr/>
              </a:pPr>
              <a:t>‹#›</a:t>
            </a:fld>
            <a:endParaRPr lang="en-US" altLang="en-US"/>
          </a:p>
        </p:txBody>
      </p:sp>
    </p:spTree>
    <p:extLst>
      <p:ext uri="{BB962C8B-B14F-4D97-AF65-F5344CB8AC3E}">
        <p14:creationId xmlns:p14="http://schemas.microsoft.com/office/powerpoint/2010/main" val="179406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2120900"/>
            <a:ext cx="3479802"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6958" y="2120900"/>
            <a:ext cx="3479802"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pPr>
              <a:defRPr/>
            </a:pPr>
            <a:endParaRPr lang="en-US" alt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pPr>
              <a:defRPr/>
            </a:pPr>
            <a:endParaRPr lang="en-US" alt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pPr>
              <a:defRPr/>
            </a:pPr>
            <a:fld id="{DEE1B251-8E39-41E7-A242-CFB956252E36}" type="slidenum">
              <a:rPr lang="en-US" altLang="en-US" smtClean="0"/>
              <a:pPr>
                <a:defRPr/>
              </a:pPr>
              <a:t>‹#›</a:t>
            </a:fld>
            <a:endParaRPr lang="en-US" altLang="en-US"/>
          </a:p>
        </p:txBody>
      </p:sp>
    </p:spTree>
    <p:extLst>
      <p:ext uri="{BB962C8B-B14F-4D97-AF65-F5344CB8AC3E}">
        <p14:creationId xmlns:p14="http://schemas.microsoft.com/office/powerpoint/2010/main" val="3806578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958275"/>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6958" y="2958274"/>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pPr>
              <a:defRPr/>
            </a:pPr>
            <a:endParaRPr lang="en-US" alt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pPr>
              <a:defRPr/>
            </a:pPr>
            <a:endParaRPr lang="en-US" alt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pPr>
              <a:defRPr/>
            </a:pPr>
            <a:fld id="{560F5BDA-3D48-4191-B1C3-375E96602078}" type="slidenum">
              <a:rPr lang="en-US" altLang="en-US" smtClean="0"/>
              <a:pPr>
                <a:defRPr/>
              </a:pPr>
              <a:t>‹#›</a:t>
            </a:fld>
            <a:endParaRPr lang="en-US" altLang="en-US"/>
          </a:p>
        </p:txBody>
      </p:sp>
    </p:spTree>
    <p:extLst>
      <p:ext uri="{BB962C8B-B14F-4D97-AF65-F5344CB8AC3E}">
        <p14:creationId xmlns:p14="http://schemas.microsoft.com/office/powerpoint/2010/main" val="58645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pPr>
              <a:defRPr/>
            </a:pPr>
            <a:endParaRPr lang="en-US" alt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pPr>
              <a:defRPr/>
            </a:pPr>
            <a:endParaRPr lang="en-US" alt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pPr>
              <a:defRPr/>
            </a:pPr>
            <a:fld id="{CF64BFA8-91CC-48BB-9931-81D452B578FA}" type="slidenum">
              <a:rPr lang="en-US" altLang="en-US" smtClean="0"/>
              <a:pPr>
                <a:defRPr/>
              </a:pPr>
              <a:t>‹#›</a:t>
            </a:fld>
            <a:endParaRPr lang="en-US" altLang="en-US"/>
          </a:p>
        </p:txBody>
      </p:sp>
    </p:spTree>
    <p:extLst>
      <p:ext uri="{BB962C8B-B14F-4D97-AF65-F5344CB8AC3E}">
        <p14:creationId xmlns:p14="http://schemas.microsoft.com/office/powerpoint/2010/main" val="341417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pPr>
              <a:defRPr/>
            </a:pPr>
            <a:endParaRPr lang="en-US" alt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pPr>
              <a:defRPr/>
            </a:pPr>
            <a:endParaRPr lang="en-US" alt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pPr>
              <a:defRPr/>
            </a:pPr>
            <a:fld id="{A6E7B531-6CA9-4511-AA5A-C2C84A9E1B92}" type="slidenum">
              <a:rPr lang="en-US" altLang="en-US" smtClean="0"/>
              <a:pPr>
                <a:defRPr/>
              </a:pPr>
              <a:t>‹#›</a:t>
            </a:fld>
            <a:endParaRPr lang="en-US" altLang="en-US"/>
          </a:p>
        </p:txBody>
      </p:sp>
    </p:spTree>
    <p:extLst>
      <p:ext uri="{BB962C8B-B14F-4D97-AF65-F5344CB8AC3E}">
        <p14:creationId xmlns:p14="http://schemas.microsoft.com/office/powerpoint/2010/main" val="2398848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2" y="0"/>
            <a:ext cx="34907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0" y="786384"/>
            <a:ext cx="2638175" cy="2093975"/>
          </a:xfrm>
        </p:spPr>
        <p:txBody>
          <a:bodyPr anchor="b">
            <a:normAutofit/>
          </a:bodyPr>
          <a:lstStyle>
            <a:lvl1pPr>
              <a:lnSpc>
                <a:spcPct val="90000"/>
              </a:lnSpc>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94238" y="812800"/>
            <a:ext cx="4446258"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2599" y="3043051"/>
            <a:ext cx="2638175" cy="3064505"/>
          </a:xfrm>
        </p:spPr>
        <p:txBody>
          <a:bodyPr lIns="91440" rIns="91440">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82598" y="6446521"/>
            <a:ext cx="2638176" cy="365125"/>
          </a:xfrm>
        </p:spPr>
        <p:txBody>
          <a:bodyPr/>
          <a:lstStyle>
            <a:lvl1pPr algn="l">
              <a:defRPr/>
            </a:lvl1pPr>
          </a:lstStyle>
          <a:p>
            <a:pPr>
              <a:defRPr/>
            </a:pPr>
            <a:endParaRPr lang="en-US" altLang="en-US"/>
          </a:p>
        </p:txBody>
      </p:sp>
      <p:sp>
        <p:nvSpPr>
          <p:cNvPr id="6" name="Footer Placeholder 5"/>
          <p:cNvSpPr>
            <a:spLocks noGrp="1"/>
          </p:cNvSpPr>
          <p:nvPr>
            <p:ph type="ftr" sz="quarter" idx="11"/>
          </p:nvPr>
        </p:nvSpPr>
        <p:spPr>
          <a:xfrm>
            <a:off x="4094238" y="6446521"/>
            <a:ext cx="4000514" cy="365125"/>
          </a:xfrm>
        </p:spPr>
        <p:txBody>
          <a:bodyPr/>
          <a:lstStyle>
            <a:lvl1pPr algn="l">
              <a:defRPr>
                <a:solidFill>
                  <a:schemeClr val="tx2"/>
                </a:solidFill>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E0F64FAF-190D-4335-BE8B-F297A7871FC5}" type="slidenum">
              <a:rPr lang="en-US" altLang="en-US" smtClean="0"/>
              <a:pPr>
                <a:defRPr/>
              </a:pPr>
              <a:t>‹#›</a:t>
            </a:fld>
            <a:endParaRPr lang="en-US" altLang="en-US"/>
          </a:p>
        </p:txBody>
      </p:sp>
    </p:spTree>
    <p:extLst>
      <p:ext uri="{BB962C8B-B14F-4D97-AF65-F5344CB8AC3E}">
        <p14:creationId xmlns:p14="http://schemas.microsoft.com/office/powerpoint/2010/main" val="396329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9141619"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2" y="0"/>
            <a:ext cx="9143989" cy="4578350"/>
          </a:xfrm>
          <a:solidFill>
            <a:schemeClr val="bg1">
              <a:lumMod val="85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822960" y="4799362"/>
            <a:ext cx="7585234" cy="743682"/>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715000"/>
            <a:ext cx="7584948" cy="609600"/>
          </a:xfrm>
        </p:spPr>
        <p:txBody>
          <a:bodyPr lIns="91440" tIns="0" rIns="91440" bIns="0">
            <a:normAutofit/>
          </a:bodyPr>
          <a:lstStyle>
            <a:lvl1pPr marL="0" indent="0">
              <a:spcBef>
                <a:spcPts val="0"/>
              </a:spcBef>
              <a:spcAft>
                <a:spcPts val="450"/>
              </a:spcAft>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822959" y="6446839"/>
            <a:ext cx="5113697" cy="365125"/>
          </a:xfrm>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39754211-2F18-4241-A8BD-47A9143069A4}" type="slidenum">
              <a:rPr lang="en-US" altLang="en-US" smtClean="0"/>
              <a:pPr>
                <a:defRPr/>
              </a:pPr>
              <a:t>‹#›</a:t>
            </a:fld>
            <a:endParaRPr lang="en-US" altLang="en-US"/>
          </a:p>
        </p:txBody>
      </p:sp>
    </p:spTree>
    <p:extLst>
      <p:ext uri="{BB962C8B-B14F-4D97-AF65-F5344CB8AC3E}">
        <p14:creationId xmlns:p14="http://schemas.microsoft.com/office/powerpoint/2010/main" val="1525296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2108202"/>
            <a:ext cx="75438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600">
                <a:solidFill>
                  <a:srgbClr val="FFFFFF"/>
                </a:solidFill>
              </a:defRPr>
            </a:lvl1pPr>
          </a:lstStyle>
          <a:p>
            <a:pPr>
              <a:defRPr/>
            </a:pPr>
            <a:endParaRPr lang="en-US" altLang="en-US"/>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600" cap="all" baseline="0">
                <a:solidFill>
                  <a:srgbClr val="FFFFFF"/>
                </a:solidFill>
              </a:defRPr>
            </a:lvl1pPr>
          </a:lstStyle>
          <a:p>
            <a:pPr>
              <a:defRPr/>
            </a:pPr>
            <a:endParaRPr lang="en-US" altLang="en-US"/>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600">
                <a:solidFill>
                  <a:srgbClr val="FFFFFF"/>
                </a:solidFill>
              </a:defRPr>
            </a:lvl1pPr>
          </a:lstStyle>
          <a:p>
            <a:pPr>
              <a:defRPr/>
            </a:pPr>
            <a:fld id="{3CB2D401-7F0F-44AF-A62A-75A782CEC435}" type="slidenum">
              <a:rPr lang="en-US" altLang="en-US" smtClean="0"/>
              <a:pPr>
                <a:defRPr/>
              </a:pPr>
              <a:t>‹#›</a:t>
            </a:fld>
            <a:endParaRPr lang="en-US" alt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47736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685800" rtl="0" eaLnBrk="1" latinLnBrk="0" hangingPunct="1">
        <a:lnSpc>
          <a:spcPct val="90000"/>
        </a:lnSpc>
        <a:spcBef>
          <a:spcPct val="0"/>
        </a:spcBef>
        <a:buNone/>
        <a:defRPr sz="3525"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31D6B-73DF-4919-9EBC-B18A9A03680A}"/>
              </a:ext>
            </a:extLst>
          </p:cNvPr>
          <p:cNvPicPr>
            <a:picLocks noChangeAspect="1"/>
          </p:cNvPicPr>
          <p:nvPr/>
        </p:nvPicPr>
        <p:blipFill rotWithShape="1">
          <a:blip r:embed="rId2"/>
          <a:srcRect/>
          <a:stretch/>
        </p:blipFill>
        <p:spPr>
          <a:xfrm>
            <a:off x="0" y="-459432"/>
            <a:ext cx="9143999" cy="6858000"/>
          </a:xfrm>
          <a:prstGeom prst="rect">
            <a:avLst/>
          </a:prstGeom>
        </p:spPr>
      </p:pic>
      <p:sp>
        <p:nvSpPr>
          <p:cNvPr id="2" name="Title 1">
            <a:extLst>
              <a:ext uri="{FF2B5EF4-FFF2-40B4-BE49-F238E27FC236}">
                <a16:creationId xmlns:a16="http://schemas.microsoft.com/office/drawing/2014/main" id="{2506AB78-18D8-4E9F-A4E3-2591F9E8BE5D}"/>
              </a:ext>
            </a:extLst>
          </p:cNvPr>
          <p:cNvSpPr>
            <a:spLocks noGrp="1"/>
          </p:cNvSpPr>
          <p:nvPr>
            <p:ph type="ctrTitle"/>
          </p:nvPr>
        </p:nvSpPr>
        <p:spPr>
          <a:xfrm>
            <a:off x="2049251" y="4082619"/>
            <a:ext cx="6696679" cy="3169675"/>
          </a:xfrm>
        </p:spPr>
        <p:txBody>
          <a:bodyPr anchor="t">
            <a:normAutofit/>
          </a:bodyPr>
          <a:lstStyle/>
          <a:p>
            <a:r>
              <a:rPr lang="en-US" sz="4950" dirty="0">
                <a:solidFill>
                  <a:schemeClr val="bg1"/>
                </a:solidFill>
              </a:rPr>
              <a:t>PVC – </a:t>
            </a:r>
            <a:r>
              <a:rPr lang="en-US" sz="4950" dirty="0" err="1">
                <a:solidFill>
                  <a:schemeClr val="bg1"/>
                </a:solidFill>
              </a:rPr>
              <a:t>PolyVinyl</a:t>
            </a:r>
            <a:r>
              <a:rPr lang="en-US" sz="4950" dirty="0">
                <a:solidFill>
                  <a:schemeClr val="bg1"/>
                </a:solidFill>
              </a:rPr>
              <a:t> Chloride</a:t>
            </a:r>
          </a:p>
        </p:txBody>
      </p:sp>
      <p:sp>
        <p:nvSpPr>
          <p:cNvPr id="11" name="Title 1">
            <a:extLst>
              <a:ext uri="{FF2B5EF4-FFF2-40B4-BE49-F238E27FC236}">
                <a16:creationId xmlns:a16="http://schemas.microsoft.com/office/drawing/2014/main" id="{B95F7D8B-20D2-400F-88FB-130F96C37A3C}"/>
              </a:ext>
            </a:extLst>
          </p:cNvPr>
          <p:cNvSpPr txBox="1">
            <a:spLocks/>
          </p:cNvSpPr>
          <p:nvPr/>
        </p:nvSpPr>
        <p:spPr>
          <a:xfrm>
            <a:off x="113100" y="425584"/>
            <a:ext cx="8664955" cy="3169675"/>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r>
              <a:rPr lang="en-US" sz="4950" dirty="0">
                <a:solidFill>
                  <a:schemeClr val="bg1"/>
                </a:solidFill>
                <a:latin typeface="Microgramma D Extended" pitchFamily="50" charset="0"/>
              </a:rPr>
              <a:t>CANTY</a:t>
            </a:r>
          </a:p>
        </p:txBody>
      </p:sp>
      <p:sp>
        <p:nvSpPr>
          <p:cNvPr id="12" name="Title 1">
            <a:extLst>
              <a:ext uri="{FF2B5EF4-FFF2-40B4-BE49-F238E27FC236}">
                <a16:creationId xmlns:a16="http://schemas.microsoft.com/office/drawing/2014/main" id="{6EE70D8A-2C53-442C-BFB7-70CE44B88B16}"/>
              </a:ext>
            </a:extLst>
          </p:cNvPr>
          <p:cNvSpPr txBox="1">
            <a:spLocks/>
          </p:cNvSpPr>
          <p:nvPr/>
        </p:nvSpPr>
        <p:spPr>
          <a:xfrm>
            <a:off x="113100" y="1607334"/>
            <a:ext cx="8664955" cy="3169675"/>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r>
              <a:rPr lang="en-US" sz="1950" dirty="0">
                <a:solidFill>
                  <a:schemeClr val="bg1"/>
                </a:solidFill>
                <a:latin typeface="+mn-lt"/>
              </a:rPr>
              <a:t>PROCESS TECHNOLOGY</a:t>
            </a:r>
          </a:p>
        </p:txBody>
      </p:sp>
      <p:sp>
        <p:nvSpPr>
          <p:cNvPr id="15" name="Title 1">
            <a:extLst>
              <a:ext uri="{FF2B5EF4-FFF2-40B4-BE49-F238E27FC236}">
                <a16:creationId xmlns:a16="http://schemas.microsoft.com/office/drawing/2014/main" id="{56EE472B-A3F2-4762-B423-73985541F793}"/>
              </a:ext>
            </a:extLst>
          </p:cNvPr>
          <p:cNvSpPr txBox="1">
            <a:spLocks/>
          </p:cNvSpPr>
          <p:nvPr/>
        </p:nvSpPr>
        <p:spPr>
          <a:xfrm>
            <a:off x="6377298" y="6398567"/>
            <a:ext cx="8664955" cy="235429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r>
              <a:rPr lang="en-US" sz="1950" dirty="0">
                <a:solidFill>
                  <a:schemeClr val="bg1"/>
                </a:solidFill>
                <a:latin typeface="+mn-lt"/>
              </a:rPr>
              <a:t>WWW.JMCANTY.COM</a:t>
            </a:r>
          </a:p>
        </p:txBody>
      </p:sp>
    </p:spTree>
    <p:extLst>
      <p:ext uri="{BB962C8B-B14F-4D97-AF65-F5344CB8AC3E}">
        <p14:creationId xmlns:p14="http://schemas.microsoft.com/office/powerpoint/2010/main" val="1727511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744681" y="1178280"/>
            <a:ext cx="6203583" cy="810560"/>
          </a:xfrm>
        </p:spPr>
        <p:txBody>
          <a:bodyPr>
            <a:noAutofit/>
          </a:bodyPr>
          <a:lstStyle/>
          <a:p>
            <a:pPr>
              <a:defRPr/>
            </a:pPr>
            <a:r>
              <a:rPr lang="en-US" sz="3600" dirty="0">
                <a:cs typeface="Calibri" panose="020F0502020204030204" pitchFamily="34" charset="0"/>
              </a:rPr>
              <a:t>CANTY </a:t>
            </a:r>
            <a:r>
              <a:rPr lang="en-US" sz="3600" dirty="0" err="1">
                <a:cs typeface="Calibri" panose="020F0502020204030204" pitchFamily="34" charset="0"/>
              </a:rPr>
              <a:t>FuseView</a:t>
            </a:r>
            <a:endParaRPr lang="en-US" sz="3600" dirty="0">
              <a:cs typeface="Calibri" panose="020F0502020204030204" pitchFamily="34" charset="0"/>
            </a:endParaRPr>
          </a:p>
        </p:txBody>
      </p:sp>
      <p:sp>
        <p:nvSpPr>
          <p:cNvPr id="9" name="Content Placeholder 2"/>
          <p:cNvSpPr txBox="1">
            <a:spLocks noChangeArrowheads="1"/>
          </p:cNvSpPr>
          <p:nvPr/>
        </p:nvSpPr>
        <p:spPr bwMode="auto">
          <a:xfrm>
            <a:off x="764931" y="2283887"/>
            <a:ext cx="7385538" cy="345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73025" indent="-73025" algn="l" defTabSz="742950" rtl="0" eaLnBrk="0" fontAlgn="base" hangingPunct="0">
              <a:lnSpc>
                <a:spcPct val="110000"/>
              </a:lnSpc>
              <a:spcBef>
                <a:spcPts val="975"/>
              </a:spcBef>
              <a:spcAft>
                <a:spcPts val="163"/>
              </a:spcAft>
              <a:buClr>
                <a:schemeClr val="accent1"/>
              </a:buClr>
              <a:buSzPct val="100000"/>
              <a:buFont typeface="Calibri" panose="020F0502020204030204" pitchFamily="34" charset="0"/>
              <a:buChar char=" "/>
              <a:defRPr sz="1600" kern="1200">
                <a:solidFill>
                  <a:srgbClr val="404040"/>
                </a:solidFill>
                <a:latin typeface="+mn-lt"/>
                <a:ea typeface="+mn-ea"/>
                <a:cs typeface="+mn-cs"/>
              </a:defRPr>
            </a:lvl1pPr>
            <a:lvl2pPr marL="311150" indent="-147638" algn="l" defTabSz="742950" rtl="0" eaLnBrk="0" fontAlgn="base" hangingPunct="0">
              <a:spcBef>
                <a:spcPts val="163"/>
              </a:spcBef>
              <a:spcAft>
                <a:spcPts val="325"/>
              </a:spcAft>
              <a:buFont typeface="Calibri" pitchFamily="34" charset="0"/>
              <a:buChar char="◦"/>
              <a:defRPr sz="1400" kern="1200">
                <a:solidFill>
                  <a:srgbClr val="404040"/>
                </a:solidFill>
                <a:latin typeface="+mn-lt"/>
                <a:ea typeface="+mn-ea"/>
                <a:cs typeface="+mn-cs"/>
              </a:defRPr>
            </a:lvl2pPr>
            <a:lvl3pPr marL="460375"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3pPr>
            <a:lvl4pPr marL="608013"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4pPr>
            <a:lvl5pPr marL="757238"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5pPr>
            <a:lvl6pPr marL="893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6pPr>
            <a:lvl7pPr marL="10562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7pPr>
            <a:lvl8pPr marL="12187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8pPr>
            <a:lvl9pPr marL="1381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9pPr>
          </a:lstStyle>
          <a:p>
            <a:pPr marL="0" indent="0" algn="just" eaLnBrk="1" hangingPunct="1">
              <a:lnSpc>
                <a:spcPct val="100000"/>
              </a:lnSpc>
              <a:spcBef>
                <a:spcPts val="0"/>
              </a:spcBef>
              <a:spcAft>
                <a:spcPts val="0"/>
              </a:spcAft>
              <a:buNone/>
              <a:defRPr/>
            </a:pPr>
            <a:r>
              <a:rPr lang="en-US" altLang="en-US" sz="2215" dirty="0">
                <a:latin typeface="Calibri" panose="020F0502020204030204" pitchFamily="34" charset="0"/>
                <a:cs typeface="Calibri" panose="020F0502020204030204" pitchFamily="34" charset="0"/>
              </a:rPr>
              <a:t>Fused glass, or glass to metal fusion, is a proprietary technology developed by CANTY</a:t>
            </a:r>
          </a:p>
          <a:p>
            <a:pPr marL="0" indent="0" algn="just" eaLnBrk="1" hangingPunct="1">
              <a:lnSpc>
                <a:spcPct val="100000"/>
              </a:lnSpc>
              <a:spcBef>
                <a:spcPts val="0"/>
              </a:spcBef>
              <a:spcAft>
                <a:spcPts val="0"/>
              </a:spcAft>
              <a:buNone/>
              <a:defRPr/>
            </a:pPr>
            <a:endParaRPr lang="en-US" altLang="en-US" sz="2215" dirty="0">
              <a:latin typeface="Calibri" panose="020F0502020204030204" pitchFamily="34" charset="0"/>
              <a:cs typeface="Calibri" panose="020F0502020204030204" pitchFamily="34" charset="0"/>
            </a:endParaRPr>
          </a:p>
          <a:p>
            <a:pPr marL="0" indent="0" algn="just" eaLnBrk="1" hangingPunct="1">
              <a:lnSpc>
                <a:spcPct val="100000"/>
              </a:lnSpc>
              <a:spcBef>
                <a:spcPts val="0"/>
              </a:spcBef>
              <a:spcAft>
                <a:spcPts val="0"/>
              </a:spcAft>
              <a:buNone/>
              <a:defRPr/>
            </a:pPr>
            <a:r>
              <a:rPr lang="en-US" altLang="en-US" sz="2215" dirty="0">
                <a:latin typeface="Calibri" panose="020F0502020204030204" pitchFamily="34" charset="0"/>
                <a:cs typeface="Calibri" panose="020F0502020204030204" pitchFamily="34" charset="0"/>
              </a:rPr>
              <a:t>Fused glass forms critical components in almost every piece of equipment CANTY manufacture;</a:t>
            </a:r>
          </a:p>
          <a:p>
            <a:pPr marL="0" indent="0" algn="just" eaLnBrk="1" hangingPunct="1">
              <a:lnSpc>
                <a:spcPct val="100000"/>
              </a:lnSpc>
              <a:spcBef>
                <a:spcPts val="0"/>
              </a:spcBef>
              <a:spcAft>
                <a:spcPts val="0"/>
              </a:spcAft>
              <a:buNone/>
              <a:defRPr/>
            </a:pPr>
            <a:r>
              <a:rPr lang="en-US" altLang="en-US" sz="2215" dirty="0">
                <a:latin typeface="Calibri" panose="020F0502020204030204" pitchFamily="34" charset="0"/>
                <a:cs typeface="Calibri" panose="020F0502020204030204" pitchFamily="34" charset="0"/>
              </a:rPr>
              <a:t>	- sight glasses</a:t>
            </a:r>
          </a:p>
          <a:p>
            <a:pPr marL="0" indent="0" algn="just" eaLnBrk="1" hangingPunct="1">
              <a:lnSpc>
                <a:spcPct val="100000"/>
              </a:lnSpc>
              <a:spcBef>
                <a:spcPts val="0"/>
              </a:spcBef>
              <a:spcAft>
                <a:spcPts val="0"/>
              </a:spcAft>
              <a:buNone/>
              <a:defRPr/>
            </a:pPr>
            <a:r>
              <a:rPr lang="en-US" altLang="en-US" sz="2215" dirty="0">
                <a:latin typeface="Calibri" panose="020F0502020204030204" pitchFamily="34" charset="0"/>
                <a:cs typeface="Calibri" panose="020F0502020204030204" pitchFamily="34" charset="0"/>
              </a:rPr>
              <a:t>	- vessel access closures</a:t>
            </a:r>
          </a:p>
          <a:p>
            <a:pPr marL="0" indent="0" algn="just" eaLnBrk="1" hangingPunct="1">
              <a:lnSpc>
                <a:spcPct val="100000"/>
              </a:lnSpc>
              <a:spcBef>
                <a:spcPts val="0"/>
              </a:spcBef>
              <a:spcAft>
                <a:spcPts val="0"/>
              </a:spcAft>
              <a:buNone/>
              <a:defRPr/>
            </a:pPr>
            <a:r>
              <a:rPr lang="en-US" altLang="en-US" sz="2215" dirty="0">
                <a:latin typeface="Calibri" panose="020F0502020204030204" pitchFamily="34" charset="0"/>
                <a:cs typeface="Calibri" panose="020F0502020204030204" pitchFamily="34" charset="0"/>
              </a:rPr>
              <a:t>	- lighting systems</a:t>
            </a:r>
          </a:p>
          <a:p>
            <a:pPr marL="0" indent="0" algn="just" eaLnBrk="1" hangingPunct="1">
              <a:lnSpc>
                <a:spcPct val="100000"/>
              </a:lnSpc>
              <a:spcBef>
                <a:spcPts val="0"/>
              </a:spcBef>
              <a:spcAft>
                <a:spcPts val="0"/>
              </a:spcAft>
              <a:buNone/>
              <a:defRPr/>
            </a:pPr>
            <a:r>
              <a:rPr lang="en-US" altLang="en-US" sz="2215" dirty="0">
                <a:latin typeface="Calibri" panose="020F0502020204030204" pitchFamily="34" charset="0"/>
                <a:cs typeface="Calibri" panose="020F0502020204030204" pitchFamily="34" charset="0"/>
              </a:rPr>
              <a:t>	- camera systems</a:t>
            </a:r>
          </a:p>
          <a:p>
            <a:pPr marL="0" indent="0" algn="just" eaLnBrk="1" hangingPunct="1">
              <a:lnSpc>
                <a:spcPct val="100000"/>
              </a:lnSpc>
              <a:spcBef>
                <a:spcPts val="0"/>
              </a:spcBef>
              <a:spcAft>
                <a:spcPts val="0"/>
              </a:spcAft>
              <a:buNone/>
              <a:defRPr/>
            </a:pPr>
            <a:r>
              <a:rPr lang="en-US" altLang="en-US" sz="2215" dirty="0">
                <a:latin typeface="Calibri" panose="020F0502020204030204" pitchFamily="34" charset="0"/>
                <a:cs typeface="Calibri" panose="020F0502020204030204" pitchFamily="34" charset="0"/>
              </a:rPr>
              <a:t>	- particle </a:t>
            </a:r>
            <a:r>
              <a:rPr lang="en-US" altLang="en-US" sz="2215" dirty="0" err="1">
                <a:latin typeface="Calibri" panose="020F0502020204030204" pitchFamily="34" charset="0"/>
                <a:cs typeface="Calibri" panose="020F0502020204030204" pitchFamily="34" charset="0"/>
              </a:rPr>
              <a:t>analysers</a:t>
            </a:r>
            <a:endParaRPr lang="en-US" altLang="en-US" sz="2215" dirty="0">
              <a:latin typeface="Calibri" panose="020F0502020204030204" pitchFamily="34" charset="0"/>
              <a:cs typeface="Calibri" panose="020F0502020204030204" pitchFamily="34" charset="0"/>
            </a:endParaRPr>
          </a:p>
        </p:txBody>
      </p:sp>
      <p:pic>
        <p:nvPicPr>
          <p:cNvPr id="10" name="Picture 4" descr="C:\JM Canty\Docs\Pictures\000_17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80" t="9593" r="4632"/>
          <a:stretch/>
        </p:blipFill>
        <p:spPr bwMode="auto">
          <a:xfrm>
            <a:off x="5182060" y="5086520"/>
            <a:ext cx="1429756" cy="12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r.jpg"/>
          <p:cNvPicPr>
            <a:picLocks noChangeAspect="1"/>
          </p:cNvPicPr>
          <p:nvPr/>
        </p:nvPicPr>
        <p:blipFill rotWithShape="1">
          <a:blip r:embed="rId4" cstate="print"/>
          <a:srcRect r="12110" b="4438"/>
          <a:stretch/>
        </p:blipFill>
        <p:spPr>
          <a:xfrm>
            <a:off x="6709048" y="3838028"/>
            <a:ext cx="1411442" cy="1150977"/>
          </a:xfrm>
          <a:prstGeom prst="rect">
            <a:avLst/>
          </a:prstGeom>
        </p:spPr>
      </p:pic>
      <p:pic>
        <p:nvPicPr>
          <p:cNvPr id="12"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96" r="3531" b="22151"/>
          <a:stretch/>
        </p:blipFill>
        <p:spPr bwMode="auto">
          <a:xfrm>
            <a:off x="5205046" y="3838028"/>
            <a:ext cx="1406769" cy="115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Fuseview"/>
          <p:cNvPicPr>
            <a:picLocks noChangeAspect="1" noChangeArrowheads="1"/>
          </p:cNvPicPr>
          <p:nvPr/>
        </p:nvPicPr>
        <p:blipFill rotWithShape="1">
          <a:blip r:embed="rId6">
            <a:extLst>
              <a:ext uri="{28A0092B-C50C-407E-A947-70E740481C1C}">
                <a14:useLocalDpi xmlns:a14="http://schemas.microsoft.com/office/drawing/2010/main" val="0"/>
              </a:ext>
            </a:extLst>
          </a:blip>
          <a:srcRect l="67671" t="30362" b="24791"/>
          <a:stretch/>
        </p:blipFill>
        <p:spPr bwMode="auto">
          <a:xfrm>
            <a:off x="6709048" y="5060356"/>
            <a:ext cx="1411442" cy="128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B019496-6944-4E7A-88D4-A92137875D02}"/>
              </a:ext>
            </a:extLst>
          </p:cNvPr>
          <p:cNvPicPr>
            <a:picLocks noChangeAspect="1"/>
          </p:cNvPicPr>
          <p:nvPr/>
        </p:nvPicPr>
        <p:blipFill>
          <a:blip r:embed="rId7"/>
          <a:stretch>
            <a:fillRect/>
          </a:stretch>
        </p:blipFill>
        <p:spPr>
          <a:xfrm>
            <a:off x="9076" y="26157"/>
            <a:ext cx="9144000" cy="1054608"/>
          </a:xfrm>
          <a:prstGeom prst="rect">
            <a:avLst/>
          </a:prstGeom>
        </p:spPr>
      </p:pic>
      <p:pic>
        <p:nvPicPr>
          <p:cNvPr id="3" name="Picture 2">
            <a:extLst>
              <a:ext uri="{FF2B5EF4-FFF2-40B4-BE49-F238E27FC236}">
                <a16:creationId xmlns:a16="http://schemas.microsoft.com/office/drawing/2014/main" id="{C6368793-00AF-4BEE-9AAD-49F3DA69192A}"/>
              </a:ext>
            </a:extLst>
          </p:cNvPr>
          <p:cNvPicPr>
            <a:picLocks noChangeAspect="1"/>
          </p:cNvPicPr>
          <p:nvPr/>
        </p:nvPicPr>
        <p:blipFill>
          <a:blip r:embed="rId8"/>
          <a:stretch>
            <a:fillRect/>
          </a:stretch>
        </p:blipFill>
        <p:spPr>
          <a:xfrm>
            <a:off x="251520" y="6407804"/>
            <a:ext cx="9144000" cy="548640"/>
          </a:xfrm>
          <a:prstGeom prst="rect">
            <a:avLst/>
          </a:prstGeom>
        </p:spPr>
      </p:pic>
    </p:spTree>
    <p:extLst>
      <p:ext uri="{BB962C8B-B14F-4D97-AF65-F5344CB8AC3E}">
        <p14:creationId xmlns:p14="http://schemas.microsoft.com/office/powerpoint/2010/main" val="1150195757"/>
      </p:ext>
    </p:extLst>
  </p:cSld>
  <p:clrMapOvr>
    <a:masterClrMapping/>
  </p:clrMapOvr>
  <mc:AlternateContent xmlns:mc="http://schemas.openxmlformats.org/markup-compatibility/2006" xmlns:p14="http://schemas.microsoft.com/office/powerpoint/2010/main">
    <mc:Choice Requires="p14">
      <p:transition spd="slow" p14:dur="2000" advTm="57345"/>
    </mc:Choice>
    <mc:Fallback xmlns="">
      <p:transition spd="slow" advTm="5734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744681" y="1196752"/>
            <a:ext cx="5867134" cy="792088"/>
          </a:xfrm>
        </p:spPr>
        <p:txBody>
          <a:bodyPr>
            <a:normAutofit/>
          </a:bodyPr>
          <a:lstStyle/>
          <a:p>
            <a:pPr>
              <a:defRPr/>
            </a:pPr>
            <a:r>
              <a:rPr lang="en-US" sz="3600" dirty="0">
                <a:latin typeface="Avenir Next LT Pro Light" panose="020B0304020202020204" pitchFamily="34" charset="0"/>
                <a:cs typeface="Calibri" panose="020F0502020204030204" pitchFamily="34" charset="0"/>
              </a:rPr>
              <a:t>CANTY </a:t>
            </a:r>
            <a:r>
              <a:rPr lang="en-US" sz="3600" dirty="0" err="1">
                <a:latin typeface="Avenir Next LT Pro Light" panose="020B0304020202020204" pitchFamily="34" charset="0"/>
                <a:cs typeface="Calibri" panose="020F0502020204030204" pitchFamily="34" charset="0"/>
              </a:rPr>
              <a:t>FuseView</a:t>
            </a:r>
            <a:endParaRPr lang="en-US" sz="3600" dirty="0">
              <a:latin typeface="Avenir Next LT Pro Light" panose="020B0304020202020204" pitchFamily="34" charset="0"/>
              <a:cs typeface="Calibri" panose="020F0502020204030204" pitchFamily="34" charset="0"/>
            </a:endParaRPr>
          </a:p>
        </p:txBody>
      </p:sp>
      <p:sp>
        <p:nvSpPr>
          <p:cNvPr id="7" name="Content Placeholder 2"/>
          <p:cNvSpPr txBox="1">
            <a:spLocks noChangeArrowheads="1"/>
          </p:cNvSpPr>
          <p:nvPr/>
        </p:nvSpPr>
        <p:spPr bwMode="auto">
          <a:xfrm>
            <a:off x="773724" y="2725616"/>
            <a:ext cx="4721469" cy="19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73025" indent="-73025" algn="l" defTabSz="742950" rtl="0" eaLnBrk="0" fontAlgn="base" hangingPunct="0">
              <a:lnSpc>
                <a:spcPct val="110000"/>
              </a:lnSpc>
              <a:spcBef>
                <a:spcPts val="975"/>
              </a:spcBef>
              <a:spcAft>
                <a:spcPts val="163"/>
              </a:spcAft>
              <a:buClr>
                <a:schemeClr val="accent1"/>
              </a:buClr>
              <a:buSzPct val="100000"/>
              <a:buFont typeface="Calibri" panose="020F0502020204030204" pitchFamily="34" charset="0"/>
              <a:buChar char=" "/>
              <a:defRPr sz="1600" kern="1200">
                <a:solidFill>
                  <a:srgbClr val="404040"/>
                </a:solidFill>
                <a:latin typeface="+mn-lt"/>
                <a:ea typeface="+mn-ea"/>
                <a:cs typeface="+mn-cs"/>
              </a:defRPr>
            </a:lvl1pPr>
            <a:lvl2pPr marL="311150" indent="-147638" algn="l" defTabSz="742950" rtl="0" eaLnBrk="0" fontAlgn="base" hangingPunct="0">
              <a:spcBef>
                <a:spcPts val="163"/>
              </a:spcBef>
              <a:spcAft>
                <a:spcPts val="325"/>
              </a:spcAft>
              <a:buFont typeface="Calibri" pitchFamily="34" charset="0"/>
              <a:buChar char="◦"/>
              <a:defRPr sz="1400" kern="1200">
                <a:solidFill>
                  <a:srgbClr val="404040"/>
                </a:solidFill>
                <a:latin typeface="+mn-lt"/>
                <a:ea typeface="+mn-ea"/>
                <a:cs typeface="+mn-cs"/>
              </a:defRPr>
            </a:lvl2pPr>
            <a:lvl3pPr marL="460375"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3pPr>
            <a:lvl4pPr marL="608013"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4pPr>
            <a:lvl5pPr marL="757238"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5pPr>
            <a:lvl6pPr marL="893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6pPr>
            <a:lvl7pPr marL="10562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7pPr>
            <a:lvl8pPr marL="12187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8pPr>
            <a:lvl9pPr marL="1381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9pPr>
          </a:lstStyle>
          <a:p>
            <a:pPr algn="just"/>
            <a:r>
              <a:rPr lang="en-US" sz="2215" dirty="0">
                <a:latin typeface="Calibri" panose="020F0502020204030204" pitchFamily="34" charset="0"/>
                <a:cs typeface="Calibri" panose="020F0502020204030204" pitchFamily="34" charset="0"/>
              </a:rPr>
              <a:t>Glass is strong in compression but not under tension or shear. When the fused glass part is pressurized, the glass bends and relieves the compression, and avoids tension. This is the same as is done with concrete - it is pre-stressed in compression in order to take bending.</a:t>
            </a:r>
            <a:endParaRPr lang="en-US" altLang="en-US" sz="2215"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75A2839A-20A7-44D0-8733-46E2BF934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051" y="3217985"/>
            <a:ext cx="3216426" cy="1992923"/>
          </a:xfrm>
          <a:prstGeom prst="rect">
            <a:avLst/>
          </a:prstGeom>
        </p:spPr>
      </p:pic>
      <p:pic>
        <p:nvPicPr>
          <p:cNvPr id="2" name="Picture 1">
            <a:extLst>
              <a:ext uri="{FF2B5EF4-FFF2-40B4-BE49-F238E27FC236}">
                <a16:creationId xmlns:a16="http://schemas.microsoft.com/office/drawing/2014/main" id="{BB329509-266E-41C4-86A6-00A7B28990F7}"/>
              </a:ext>
            </a:extLst>
          </p:cNvPr>
          <p:cNvPicPr>
            <a:picLocks noChangeAspect="1"/>
          </p:cNvPicPr>
          <p:nvPr/>
        </p:nvPicPr>
        <p:blipFill>
          <a:blip r:embed="rId4"/>
          <a:stretch>
            <a:fillRect/>
          </a:stretch>
        </p:blipFill>
        <p:spPr>
          <a:xfrm>
            <a:off x="107504" y="6368709"/>
            <a:ext cx="9144000" cy="548275"/>
          </a:xfrm>
          <a:prstGeom prst="rect">
            <a:avLst/>
          </a:prstGeom>
        </p:spPr>
      </p:pic>
      <p:pic>
        <p:nvPicPr>
          <p:cNvPr id="3" name="Picture 2">
            <a:extLst>
              <a:ext uri="{FF2B5EF4-FFF2-40B4-BE49-F238E27FC236}">
                <a16:creationId xmlns:a16="http://schemas.microsoft.com/office/drawing/2014/main" id="{0911C4DD-CC1A-4053-9DFF-9A3C519F3822}"/>
              </a:ext>
            </a:extLst>
          </p:cNvPr>
          <p:cNvPicPr>
            <a:picLocks noChangeAspect="1"/>
          </p:cNvPicPr>
          <p:nvPr/>
        </p:nvPicPr>
        <p:blipFill>
          <a:blip r:embed="rId5"/>
          <a:stretch>
            <a:fillRect/>
          </a:stretch>
        </p:blipFill>
        <p:spPr>
          <a:xfrm>
            <a:off x="0" y="8378"/>
            <a:ext cx="9144000" cy="1054608"/>
          </a:xfrm>
          <a:prstGeom prst="rect">
            <a:avLst/>
          </a:prstGeom>
        </p:spPr>
      </p:pic>
    </p:spTree>
    <p:extLst>
      <p:ext uri="{BB962C8B-B14F-4D97-AF65-F5344CB8AC3E}">
        <p14:creationId xmlns:p14="http://schemas.microsoft.com/office/powerpoint/2010/main" val="690393875"/>
      </p:ext>
    </p:extLst>
  </p:cSld>
  <p:clrMapOvr>
    <a:masterClrMapping/>
  </p:clrMapOvr>
  <mc:AlternateContent xmlns:mc="http://schemas.openxmlformats.org/markup-compatibility/2006" xmlns:p14="http://schemas.microsoft.com/office/powerpoint/2010/main">
    <mc:Choice Requires="p14">
      <p:transition spd="slow" p14:dur="2000" advTm="21776"/>
    </mc:Choice>
    <mc:Fallback xmlns="">
      <p:transition spd="slow" advTm="2177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744681" y="1054608"/>
            <a:ext cx="5867134" cy="896816"/>
          </a:xfrm>
        </p:spPr>
        <p:txBody>
          <a:bodyPr>
            <a:normAutofit/>
          </a:bodyPr>
          <a:lstStyle/>
          <a:p>
            <a:pPr>
              <a:defRPr/>
            </a:pPr>
            <a:r>
              <a:rPr lang="en-US" sz="3600" dirty="0">
                <a:latin typeface="Avenir Next LT Pro Light" panose="020B0304020202020204" pitchFamily="34" charset="0"/>
                <a:cs typeface="Calibri" panose="020F0502020204030204" pitchFamily="34" charset="0"/>
              </a:rPr>
              <a:t>FUSED vs CON-FUSED </a:t>
            </a:r>
          </a:p>
        </p:txBody>
      </p:sp>
      <p:sp>
        <p:nvSpPr>
          <p:cNvPr id="11" name="Content Placeholder 2"/>
          <p:cNvSpPr txBox="1">
            <a:spLocks noChangeArrowheads="1"/>
          </p:cNvSpPr>
          <p:nvPr/>
        </p:nvSpPr>
        <p:spPr bwMode="auto">
          <a:xfrm>
            <a:off x="844062" y="2584938"/>
            <a:ext cx="8097324" cy="7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73025" indent="-73025" algn="l" defTabSz="742950" rtl="0" eaLnBrk="0" fontAlgn="base" hangingPunct="0">
              <a:lnSpc>
                <a:spcPct val="110000"/>
              </a:lnSpc>
              <a:spcBef>
                <a:spcPts val="975"/>
              </a:spcBef>
              <a:spcAft>
                <a:spcPts val="163"/>
              </a:spcAft>
              <a:buClr>
                <a:schemeClr val="accent1"/>
              </a:buClr>
              <a:buSzPct val="100000"/>
              <a:buFont typeface="Calibri" panose="020F0502020204030204" pitchFamily="34" charset="0"/>
              <a:buChar char=" "/>
              <a:defRPr sz="1600" kern="1200">
                <a:solidFill>
                  <a:srgbClr val="404040"/>
                </a:solidFill>
                <a:latin typeface="+mn-lt"/>
                <a:ea typeface="+mn-ea"/>
                <a:cs typeface="+mn-cs"/>
              </a:defRPr>
            </a:lvl1pPr>
            <a:lvl2pPr marL="311150" indent="-147638" algn="l" defTabSz="742950" rtl="0" eaLnBrk="0" fontAlgn="base" hangingPunct="0">
              <a:spcBef>
                <a:spcPts val="163"/>
              </a:spcBef>
              <a:spcAft>
                <a:spcPts val="325"/>
              </a:spcAft>
              <a:buFont typeface="Calibri" pitchFamily="34" charset="0"/>
              <a:buChar char="◦"/>
              <a:defRPr sz="1400" kern="1200">
                <a:solidFill>
                  <a:srgbClr val="404040"/>
                </a:solidFill>
                <a:latin typeface="+mn-lt"/>
                <a:ea typeface="+mn-ea"/>
                <a:cs typeface="+mn-cs"/>
              </a:defRPr>
            </a:lvl2pPr>
            <a:lvl3pPr marL="460375"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3pPr>
            <a:lvl4pPr marL="608013"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4pPr>
            <a:lvl5pPr marL="757238"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5pPr>
            <a:lvl6pPr marL="893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6pPr>
            <a:lvl7pPr marL="10562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7pPr>
            <a:lvl8pPr marL="12187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8pPr>
            <a:lvl9pPr marL="1381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9pPr>
          </a:lstStyle>
          <a:p>
            <a:pPr marL="0" indent="0" algn="just">
              <a:lnSpc>
                <a:spcPct val="100000"/>
              </a:lnSpc>
              <a:spcBef>
                <a:spcPts val="0"/>
              </a:spcBef>
              <a:spcAft>
                <a:spcPts val="0"/>
              </a:spcAft>
              <a:buNone/>
            </a:pPr>
            <a:r>
              <a:rPr lang="en-US" altLang="en-US" sz="2215" kern="0" dirty="0">
                <a:latin typeface="Calibri" panose="020F0502020204030204" pitchFamily="34" charset="0"/>
                <a:cs typeface="Calibri" panose="020F0502020204030204" pitchFamily="34" charset="0"/>
              </a:rPr>
              <a:t>Practical Advantages of CANTY;</a:t>
            </a:r>
          </a:p>
          <a:p>
            <a:pPr marL="0" indent="0" eaLnBrk="1" hangingPunct="1">
              <a:buClr>
                <a:schemeClr val="hlink"/>
              </a:buClr>
              <a:buSzPct val="70000"/>
              <a:buNone/>
              <a:defRPr/>
            </a:pPr>
            <a:r>
              <a:rPr lang="en-IE" altLang="en-US" sz="2215" dirty="0">
                <a:latin typeface="Calibri" panose="020F0502020204030204" pitchFamily="34" charset="0"/>
                <a:cs typeface="Calibri" panose="020F0502020204030204" pitchFamily="34" charset="0"/>
              </a:rPr>
              <a:t>- Larger view size for any connection sight glass</a:t>
            </a:r>
          </a:p>
          <a:p>
            <a:pPr marL="0" indent="0" eaLnBrk="1" hangingPunct="1">
              <a:buClr>
                <a:schemeClr val="hlink"/>
              </a:buClr>
              <a:buSzPct val="70000"/>
              <a:buNone/>
              <a:defRPr/>
            </a:pPr>
            <a:r>
              <a:rPr lang="en-IE" altLang="en-US" sz="2215" dirty="0">
                <a:latin typeface="Calibri" panose="020F0502020204030204" pitchFamily="34" charset="0"/>
                <a:cs typeface="Calibri" panose="020F0502020204030204" pitchFamily="34" charset="0"/>
              </a:rPr>
              <a:t>- Higher Pressure (standard from 10 Bar / 150PSI, Options to 600 Bar)</a:t>
            </a:r>
          </a:p>
          <a:p>
            <a:pPr marL="0" indent="0" eaLnBrk="1" hangingPunct="1">
              <a:buClr>
                <a:schemeClr val="hlink"/>
              </a:buClr>
              <a:buSzPct val="70000"/>
              <a:buNone/>
              <a:defRPr/>
            </a:pPr>
            <a:r>
              <a:rPr lang="en-IE" altLang="en-US" sz="2215" dirty="0">
                <a:latin typeface="Calibri" panose="020F0502020204030204" pitchFamily="34" charset="0"/>
                <a:cs typeface="Calibri" panose="020F0502020204030204" pitchFamily="34" charset="0"/>
              </a:rPr>
              <a:t>- Higher Impact Resistance</a:t>
            </a:r>
          </a:p>
          <a:p>
            <a:pPr marL="0" indent="0" eaLnBrk="1" hangingPunct="1">
              <a:buClr>
                <a:schemeClr val="hlink"/>
              </a:buClr>
              <a:buSzPct val="70000"/>
              <a:buNone/>
              <a:defRPr/>
            </a:pPr>
            <a:r>
              <a:rPr lang="en-IE" altLang="en-US" sz="2215" dirty="0">
                <a:latin typeface="Calibri" panose="020F0502020204030204" pitchFamily="34" charset="0"/>
                <a:cs typeface="Calibri" panose="020F0502020204030204" pitchFamily="34" charset="0"/>
              </a:rPr>
              <a:t>- Higher Thermal Shock Resistance</a:t>
            </a:r>
          </a:p>
          <a:p>
            <a:pPr marL="0" indent="0" eaLnBrk="1" hangingPunct="1">
              <a:buClr>
                <a:schemeClr val="hlink"/>
              </a:buClr>
              <a:buSzPct val="70000"/>
              <a:buNone/>
              <a:defRPr/>
            </a:pPr>
            <a:r>
              <a:rPr lang="en-IE" altLang="en-US" sz="2215" dirty="0">
                <a:latin typeface="Calibri" panose="020F0502020204030204" pitchFamily="34" charset="0"/>
                <a:cs typeface="Calibri" panose="020F0502020204030204" pitchFamily="34" charset="0"/>
              </a:rPr>
              <a:t>- Lifetime No Crack Guarantee</a:t>
            </a:r>
          </a:p>
          <a:p>
            <a:pPr eaLnBrk="1" hangingPunct="1">
              <a:buClr>
                <a:schemeClr val="hlink"/>
              </a:buClr>
              <a:buSzPct val="70000"/>
              <a:buFontTx/>
              <a:buChar char="-"/>
              <a:defRPr/>
            </a:pPr>
            <a:endParaRPr lang="en-IE" altLang="en-US" sz="2215" dirty="0">
              <a:latin typeface="Calibri" panose="020F0502020204030204" pitchFamily="34" charset="0"/>
              <a:cs typeface="Calibri" panose="020F0502020204030204" pitchFamily="34" charset="0"/>
            </a:endParaRPr>
          </a:p>
          <a:p>
            <a:pPr eaLnBrk="1" hangingPunct="1">
              <a:buClr>
                <a:schemeClr val="hlink"/>
              </a:buClr>
              <a:buSzPct val="70000"/>
              <a:buFontTx/>
              <a:buChar char="-"/>
              <a:defRPr/>
            </a:pPr>
            <a:endParaRPr lang="en-IE" altLang="en-US" sz="2215" dirty="0">
              <a:latin typeface="Calibri" panose="020F0502020204030204" pitchFamily="34" charset="0"/>
              <a:cs typeface="Calibri" panose="020F0502020204030204" pitchFamily="34" charset="0"/>
            </a:endParaRPr>
          </a:p>
          <a:p>
            <a:pPr marL="0" indent="0" eaLnBrk="1" hangingPunct="1">
              <a:buClr>
                <a:schemeClr val="hlink"/>
              </a:buClr>
              <a:buSzPct val="70000"/>
              <a:buNone/>
              <a:defRPr/>
            </a:pPr>
            <a:endParaRPr lang="en-IE" altLang="en-US" sz="2215" dirty="0">
              <a:latin typeface="Calibri" panose="020F0502020204030204" pitchFamily="34" charset="0"/>
              <a:cs typeface="Calibri" panose="020F0502020204030204" pitchFamily="34" charset="0"/>
            </a:endParaRPr>
          </a:p>
          <a:p>
            <a:pPr marL="0" indent="0" algn="just">
              <a:lnSpc>
                <a:spcPct val="100000"/>
              </a:lnSpc>
              <a:spcBef>
                <a:spcPts val="0"/>
              </a:spcBef>
              <a:spcAft>
                <a:spcPts val="0"/>
              </a:spcAft>
              <a:buNone/>
            </a:pPr>
            <a:endParaRPr lang="en-US" altLang="en-US" sz="2215" kern="0" dirty="0">
              <a:latin typeface="Calibri" panose="020F0502020204030204" pitchFamily="34" charset="0"/>
              <a:cs typeface="Calibri" panose="020F0502020204030204" pitchFamily="34" charset="0"/>
            </a:endParaRPr>
          </a:p>
          <a:p>
            <a:pPr marL="0" indent="0" algn="just">
              <a:lnSpc>
                <a:spcPct val="100000"/>
              </a:lnSpc>
              <a:spcBef>
                <a:spcPts val="0"/>
              </a:spcBef>
              <a:spcAft>
                <a:spcPts val="0"/>
              </a:spcAft>
              <a:buNone/>
            </a:pPr>
            <a:endParaRPr lang="en-US" altLang="en-US" sz="2215" kern="0" dirty="0">
              <a:latin typeface="Calibri" panose="020F0502020204030204" pitchFamily="34" charset="0"/>
              <a:cs typeface="Calibri" panose="020F0502020204030204" pitchFamily="34" charset="0"/>
            </a:endParaRPr>
          </a:p>
          <a:p>
            <a:pPr marL="0" indent="0" algn="just">
              <a:lnSpc>
                <a:spcPct val="100000"/>
              </a:lnSpc>
              <a:spcBef>
                <a:spcPts val="0"/>
              </a:spcBef>
              <a:spcAft>
                <a:spcPts val="0"/>
              </a:spcAft>
              <a:buNone/>
            </a:pPr>
            <a:r>
              <a:rPr lang="en-US" altLang="en-US" sz="2215" kern="0" dirty="0">
                <a:latin typeface="Calibri" panose="020F0502020204030204" pitchFamily="34" charset="0"/>
                <a:cs typeface="Calibri" panose="020F0502020204030204" pitchFamily="34" charset="0"/>
              </a:rPr>
              <a:t> </a:t>
            </a:r>
            <a:endParaRPr lang="en-US" altLang="en-US" sz="2215" dirty="0">
              <a:latin typeface="Calibri" panose="020F0502020204030204" pitchFamily="34" charset="0"/>
              <a:cs typeface="Calibri" panose="020F0502020204030204" pitchFamily="34" charset="0"/>
            </a:endParaRPr>
          </a:p>
          <a:p>
            <a:pPr algn="just"/>
            <a:endParaRPr lang="en-US" altLang="en-US" sz="2215" dirty="0">
              <a:latin typeface="Calibri" panose="020F0502020204030204" pitchFamily="34" charset="0"/>
              <a:cs typeface="Calibri" panose="020F0502020204030204" pitchFamily="34" charset="0"/>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235" y="4273062"/>
            <a:ext cx="3884412" cy="183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C4EDE35-84DC-426D-BCD6-0FDC721C831F}"/>
              </a:ext>
            </a:extLst>
          </p:cNvPr>
          <p:cNvPicPr>
            <a:picLocks noChangeAspect="1"/>
          </p:cNvPicPr>
          <p:nvPr/>
        </p:nvPicPr>
        <p:blipFill>
          <a:blip r:embed="rId4"/>
          <a:stretch>
            <a:fillRect/>
          </a:stretch>
        </p:blipFill>
        <p:spPr>
          <a:xfrm>
            <a:off x="4896" y="0"/>
            <a:ext cx="9144000" cy="1054608"/>
          </a:xfrm>
          <a:prstGeom prst="rect">
            <a:avLst/>
          </a:prstGeom>
        </p:spPr>
      </p:pic>
      <p:pic>
        <p:nvPicPr>
          <p:cNvPr id="4" name="Picture 3">
            <a:extLst>
              <a:ext uri="{FF2B5EF4-FFF2-40B4-BE49-F238E27FC236}">
                <a16:creationId xmlns:a16="http://schemas.microsoft.com/office/drawing/2014/main" id="{4AB94291-45AD-4C7D-939E-2265DB059CE0}"/>
              </a:ext>
            </a:extLst>
          </p:cNvPr>
          <p:cNvPicPr>
            <a:picLocks noChangeAspect="1"/>
          </p:cNvPicPr>
          <p:nvPr/>
        </p:nvPicPr>
        <p:blipFill>
          <a:blip r:embed="rId5"/>
          <a:stretch>
            <a:fillRect/>
          </a:stretch>
        </p:blipFill>
        <p:spPr>
          <a:xfrm>
            <a:off x="107504" y="6381328"/>
            <a:ext cx="9144000" cy="548640"/>
          </a:xfrm>
          <a:prstGeom prst="rect">
            <a:avLst/>
          </a:prstGeom>
        </p:spPr>
      </p:pic>
    </p:spTree>
    <p:extLst>
      <p:ext uri="{BB962C8B-B14F-4D97-AF65-F5344CB8AC3E}">
        <p14:creationId xmlns:p14="http://schemas.microsoft.com/office/powerpoint/2010/main" val="2946861343"/>
      </p:ext>
    </p:extLst>
  </p:cSld>
  <p:clrMapOvr>
    <a:masterClrMapping/>
  </p:clrMapOvr>
  <mc:AlternateContent xmlns:mc="http://schemas.openxmlformats.org/markup-compatibility/2006" xmlns:p14="http://schemas.microsoft.com/office/powerpoint/2010/main">
    <mc:Choice Requires="p14">
      <p:transition spd="slow" p14:dur="2000" advTm="105659"/>
    </mc:Choice>
    <mc:Fallback xmlns="">
      <p:transition spd="slow" advTm="10565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744681" y="1268760"/>
            <a:ext cx="7695934" cy="714134"/>
          </a:xfrm>
        </p:spPr>
        <p:txBody>
          <a:bodyPr>
            <a:normAutofit/>
          </a:bodyPr>
          <a:lstStyle/>
          <a:p>
            <a:pPr>
              <a:defRPr/>
            </a:pPr>
            <a:r>
              <a:rPr lang="en-US" sz="3600" dirty="0">
                <a:latin typeface="Avenir Next LT Pro Light" panose="020B0304020202020204" pitchFamily="34" charset="0"/>
                <a:cs typeface="Calibri" panose="020F0502020204030204" pitchFamily="34" charset="0"/>
              </a:rPr>
              <a:t>Jet Spray Ring Cleaning</a:t>
            </a:r>
          </a:p>
        </p:txBody>
      </p:sp>
      <p:pic>
        <p:nvPicPr>
          <p:cNvPr id="19" name="Jet Spray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1988" y="2192158"/>
            <a:ext cx="6400371" cy="3762126"/>
          </a:xfrm>
          <a:prstGeom prst="rect">
            <a:avLst/>
          </a:prstGeom>
        </p:spPr>
      </p:pic>
      <p:pic>
        <p:nvPicPr>
          <p:cNvPr id="3" name="Picture 2">
            <a:extLst>
              <a:ext uri="{FF2B5EF4-FFF2-40B4-BE49-F238E27FC236}">
                <a16:creationId xmlns:a16="http://schemas.microsoft.com/office/drawing/2014/main" id="{BE0527F8-6B78-41E9-85B6-29DAD8CA8D9A}"/>
              </a:ext>
            </a:extLst>
          </p:cNvPr>
          <p:cNvPicPr>
            <a:picLocks noChangeAspect="1"/>
          </p:cNvPicPr>
          <p:nvPr/>
        </p:nvPicPr>
        <p:blipFill>
          <a:blip r:embed="rId6"/>
          <a:stretch>
            <a:fillRect/>
          </a:stretch>
        </p:blipFill>
        <p:spPr>
          <a:xfrm>
            <a:off x="20648" y="4889"/>
            <a:ext cx="9144000" cy="1054608"/>
          </a:xfrm>
          <a:prstGeom prst="rect">
            <a:avLst/>
          </a:prstGeom>
        </p:spPr>
      </p:pic>
      <p:pic>
        <p:nvPicPr>
          <p:cNvPr id="4" name="Picture 3">
            <a:extLst>
              <a:ext uri="{FF2B5EF4-FFF2-40B4-BE49-F238E27FC236}">
                <a16:creationId xmlns:a16="http://schemas.microsoft.com/office/drawing/2014/main" id="{9919D25E-6F13-45AB-B5B2-24C0216F4916}"/>
              </a:ext>
            </a:extLst>
          </p:cNvPr>
          <p:cNvPicPr>
            <a:picLocks noChangeAspect="1"/>
          </p:cNvPicPr>
          <p:nvPr/>
        </p:nvPicPr>
        <p:blipFill>
          <a:blip r:embed="rId7"/>
          <a:stretch>
            <a:fillRect/>
          </a:stretch>
        </p:blipFill>
        <p:spPr>
          <a:xfrm>
            <a:off x="121093" y="6343273"/>
            <a:ext cx="9144000" cy="548275"/>
          </a:xfrm>
          <a:prstGeom prst="rect">
            <a:avLst/>
          </a:prstGeom>
        </p:spPr>
      </p:pic>
    </p:spTree>
    <p:extLst>
      <p:ext uri="{BB962C8B-B14F-4D97-AF65-F5344CB8AC3E}">
        <p14:creationId xmlns:p14="http://schemas.microsoft.com/office/powerpoint/2010/main" val="1555534977"/>
      </p:ext>
    </p:extLst>
  </p:cSld>
  <p:clrMapOvr>
    <a:masterClrMapping/>
  </p:clrMapOvr>
  <mc:AlternateContent xmlns:mc="http://schemas.openxmlformats.org/markup-compatibility/2006" xmlns:p14="http://schemas.microsoft.com/office/powerpoint/2010/main">
    <mc:Choice Requires="p14">
      <p:transition spd="slow" p14:dur="2000" advTm="50571"/>
    </mc:Choice>
    <mc:Fallback xmlns="">
      <p:transition spd="slow" advTm="50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5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repeatCount="indefinite" fill="remove" display="0">
                  <p:stCondLst>
                    <p:cond delay="indefinite"/>
                  </p:stCondLst>
                </p:cTn>
                <p:tgtEl>
                  <p:spTgt spid="19"/>
                </p:tgtEl>
              </p:cMediaNode>
            </p:video>
          </p:childTnLst>
        </p:cTn>
      </p:par>
    </p:tnLst>
  </p:timing>
  <p:extLst>
    <p:ext uri="{E180D4A7-C9FB-4DFB-919C-405C955672EB}">
      <p14:showEvtLst xmlns:p14="http://schemas.microsoft.com/office/powerpoint/2010/main">
        <p14:playEvt time="0" objId="19"/>
        <p14:pauseEvt time="0" objId="19"/>
        <p14:seekEvt time="0" objId="19" seek="0"/>
        <p14:resumeEvt time="0" objId="19"/>
        <p14:playEvt time="10491" objId="19"/>
        <p14:playEvt time="21002" objId="19"/>
        <p14:playEvt time="31596" objId="19"/>
        <p14:playEvt time="42110" objId="19"/>
        <p14:stopEvt time="50571" objId="19"/>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35318" y="9242"/>
            <a:ext cx="9144000" cy="105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50007" y="915591"/>
            <a:ext cx="8665369" cy="950119"/>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a:defRPr/>
            </a:pPr>
            <a:endParaRPr lang="en-US" sz="4950" dirty="0">
              <a:solidFill>
                <a:schemeClr val="tx1"/>
              </a:solidFill>
              <a:latin typeface="Microgramma D Extended" pitchFamily="50" charset="0"/>
            </a:endParaRPr>
          </a:p>
        </p:txBody>
      </p:sp>
      <p:sp>
        <p:nvSpPr>
          <p:cNvPr id="8" name="Title 1"/>
          <p:cNvSpPr txBox="1">
            <a:spLocks/>
          </p:cNvSpPr>
          <p:nvPr/>
        </p:nvSpPr>
        <p:spPr>
          <a:xfrm>
            <a:off x="239316" y="5747148"/>
            <a:ext cx="8665369" cy="297656"/>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a:defRPr/>
            </a:pPr>
            <a:r>
              <a:rPr lang="en-US" sz="1050" dirty="0">
                <a:solidFill>
                  <a:schemeClr val="bg1"/>
                </a:solidFill>
                <a:latin typeface="+mn-lt"/>
              </a:rPr>
              <a:t>J.M. CANTY INC. </a:t>
            </a:r>
            <a:r>
              <a:rPr lang="en-US" sz="1050" dirty="0">
                <a:solidFill>
                  <a:schemeClr val="bg1"/>
                </a:solidFill>
                <a:latin typeface="+mn-lt"/>
                <a:sym typeface="Wingdings" panose="05000000000000000000" pitchFamily="2" charset="2"/>
              </a:rPr>
              <a:t>| BUFFALO NY | (716) 625-4227 </a:t>
            </a:r>
            <a:r>
              <a:rPr lang="en-US" sz="1050" dirty="0">
                <a:solidFill>
                  <a:schemeClr val="bg1"/>
                </a:solidFill>
                <a:sym typeface="Wingdings" panose="05000000000000000000" pitchFamily="2" charset="2"/>
              </a:rPr>
              <a:t> J.M. CANTY INTL. | DUBLIN, IRELAND | +353 (1) 882-9621  J.M. CANTY ASIA OFFICE | PHUKET THAILAND  </a:t>
            </a:r>
            <a:r>
              <a:rPr lang="en-US" sz="1050" dirty="0">
                <a:solidFill>
                  <a:schemeClr val="bg1"/>
                </a:solidFill>
                <a:latin typeface="+mn-lt"/>
                <a:sym typeface="Wingdings" panose="05000000000000000000" pitchFamily="2" charset="2"/>
              </a:rPr>
              <a:t>   </a:t>
            </a:r>
            <a:endParaRPr lang="en-US" sz="1050" dirty="0">
              <a:solidFill>
                <a:schemeClr val="bg1"/>
              </a:solidFill>
              <a:latin typeface="+mn-lt"/>
            </a:endParaRPr>
          </a:p>
        </p:txBody>
      </p:sp>
      <p:sp>
        <p:nvSpPr>
          <p:cNvPr id="9" name="Title 1"/>
          <p:cNvSpPr txBox="1">
            <a:spLocks/>
          </p:cNvSpPr>
          <p:nvPr/>
        </p:nvSpPr>
        <p:spPr>
          <a:xfrm>
            <a:off x="7610475" y="901304"/>
            <a:ext cx="1483519" cy="297656"/>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a:defRPr/>
            </a:pPr>
            <a:r>
              <a:rPr lang="en-US" sz="1050" dirty="0">
                <a:solidFill>
                  <a:schemeClr val="bg1"/>
                </a:solidFill>
                <a:latin typeface="+mn-lt"/>
              </a:rPr>
              <a:t>WWW.JMCANTY.COM</a:t>
            </a:r>
          </a:p>
        </p:txBody>
      </p:sp>
      <p:sp>
        <p:nvSpPr>
          <p:cNvPr id="26633" name="TextBox 22"/>
          <p:cNvSpPr txBox="1">
            <a:spLocks noChangeArrowheads="1"/>
          </p:cNvSpPr>
          <p:nvPr/>
        </p:nvSpPr>
        <p:spPr bwMode="auto">
          <a:xfrm>
            <a:off x="7381875" y="2800350"/>
            <a:ext cx="10858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venir Next LT Pro" pitchFamily="34" charset="0"/>
              </a:defRPr>
            </a:lvl1pPr>
            <a:lvl2pPr marL="742950" indent="-285750">
              <a:defRPr>
                <a:solidFill>
                  <a:schemeClr val="tx1"/>
                </a:solidFill>
                <a:latin typeface="Avenir Next LT Pro" pitchFamily="34" charset="0"/>
              </a:defRPr>
            </a:lvl2pPr>
            <a:lvl3pPr marL="1143000" indent="-228600">
              <a:defRPr>
                <a:solidFill>
                  <a:schemeClr val="tx1"/>
                </a:solidFill>
                <a:latin typeface="Avenir Next LT Pro" pitchFamily="34" charset="0"/>
              </a:defRPr>
            </a:lvl3pPr>
            <a:lvl4pPr marL="1600200" indent="-228600">
              <a:defRPr>
                <a:solidFill>
                  <a:schemeClr val="tx1"/>
                </a:solidFill>
                <a:latin typeface="Avenir Next LT Pro" pitchFamily="34" charset="0"/>
              </a:defRPr>
            </a:lvl4pPr>
            <a:lvl5pPr marL="2057400" indent="-228600">
              <a:defRPr>
                <a:solidFill>
                  <a:schemeClr val="tx1"/>
                </a:solidFill>
                <a:latin typeface="Avenir Next LT Pro" pitchFamily="34" charset="0"/>
              </a:defRPr>
            </a:lvl5pPr>
            <a:lvl6pPr marL="2514600" indent="-228600" eaLnBrk="0" fontAlgn="base" hangingPunct="0">
              <a:spcBef>
                <a:spcPct val="0"/>
              </a:spcBef>
              <a:spcAft>
                <a:spcPct val="0"/>
              </a:spcAft>
              <a:defRPr>
                <a:solidFill>
                  <a:schemeClr val="tx1"/>
                </a:solidFill>
                <a:latin typeface="Avenir Next LT Pro" pitchFamily="34" charset="0"/>
              </a:defRPr>
            </a:lvl6pPr>
            <a:lvl7pPr marL="2971800" indent="-228600" eaLnBrk="0" fontAlgn="base" hangingPunct="0">
              <a:spcBef>
                <a:spcPct val="0"/>
              </a:spcBef>
              <a:spcAft>
                <a:spcPct val="0"/>
              </a:spcAft>
              <a:defRPr>
                <a:solidFill>
                  <a:schemeClr val="tx1"/>
                </a:solidFill>
                <a:latin typeface="Avenir Next LT Pro" pitchFamily="34" charset="0"/>
              </a:defRPr>
            </a:lvl7pPr>
            <a:lvl8pPr marL="3429000" indent="-228600" eaLnBrk="0" fontAlgn="base" hangingPunct="0">
              <a:spcBef>
                <a:spcPct val="0"/>
              </a:spcBef>
              <a:spcAft>
                <a:spcPct val="0"/>
              </a:spcAft>
              <a:defRPr>
                <a:solidFill>
                  <a:schemeClr val="tx1"/>
                </a:solidFill>
                <a:latin typeface="Avenir Next LT Pro" pitchFamily="34" charset="0"/>
              </a:defRPr>
            </a:lvl8pPr>
            <a:lvl9pPr marL="3886200" indent="-228600" eaLnBrk="0" fontAlgn="base" hangingPunct="0">
              <a:spcBef>
                <a:spcPct val="0"/>
              </a:spcBef>
              <a:spcAft>
                <a:spcPct val="0"/>
              </a:spcAft>
              <a:defRPr>
                <a:solidFill>
                  <a:schemeClr val="tx1"/>
                </a:solidFill>
                <a:latin typeface="Avenir Next LT Pro" pitchFamily="34" charset="0"/>
              </a:defRPr>
            </a:lvl9pPr>
          </a:lstStyle>
          <a:p>
            <a:r>
              <a:rPr lang="en-US" altLang="en-US" sz="1350">
                <a:solidFill>
                  <a:schemeClr val="bg1"/>
                </a:solidFill>
              </a:rPr>
              <a:t>Fused Glass</a:t>
            </a:r>
          </a:p>
        </p:txBody>
      </p:sp>
      <p:sp>
        <p:nvSpPr>
          <p:cNvPr id="26634" name="TextBox 26"/>
          <p:cNvSpPr txBox="1">
            <a:spLocks noChangeArrowheads="1"/>
          </p:cNvSpPr>
          <p:nvPr/>
        </p:nvSpPr>
        <p:spPr bwMode="auto">
          <a:xfrm>
            <a:off x="6115050" y="4972050"/>
            <a:ext cx="10858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venir Next LT Pro" pitchFamily="34" charset="0"/>
              </a:defRPr>
            </a:lvl1pPr>
            <a:lvl2pPr marL="742950" indent="-285750">
              <a:defRPr>
                <a:solidFill>
                  <a:schemeClr val="tx1"/>
                </a:solidFill>
                <a:latin typeface="Avenir Next LT Pro" pitchFamily="34" charset="0"/>
              </a:defRPr>
            </a:lvl2pPr>
            <a:lvl3pPr marL="1143000" indent="-228600">
              <a:defRPr>
                <a:solidFill>
                  <a:schemeClr val="tx1"/>
                </a:solidFill>
                <a:latin typeface="Avenir Next LT Pro" pitchFamily="34" charset="0"/>
              </a:defRPr>
            </a:lvl3pPr>
            <a:lvl4pPr marL="1600200" indent="-228600">
              <a:defRPr>
                <a:solidFill>
                  <a:schemeClr val="tx1"/>
                </a:solidFill>
                <a:latin typeface="Avenir Next LT Pro" pitchFamily="34" charset="0"/>
              </a:defRPr>
            </a:lvl4pPr>
            <a:lvl5pPr marL="2057400" indent="-228600">
              <a:defRPr>
                <a:solidFill>
                  <a:schemeClr val="tx1"/>
                </a:solidFill>
                <a:latin typeface="Avenir Next LT Pro" pitchFamily="34" charset="0"/>
              </a:defRPr>
            </a:lvl5pPr>
            <a:lvl6pPr marL="2514600" indent="-228600" eaLnBrk="0" fontAlgn="base" hangingPunct="0">
              <a:spcBef>
                <a:spcPct val="0"/>
              </a:spcBef>
              <a:spcAft>
                <a:spcPct val="0"/>
              </a:spcAft>
              <a:defRPr>
                <a:solidFill>
                  <a:schemeClr val="tx1"/>
                </a:solidFill>
                <a:latin typeface="Avenir Next LT Pro" pitchFamily="34" charset="0"/>
              </a:defRPr>
            </a:lvl6pPr>
            <a:lvl7pPr marL="2971800" indent="-228600" eaLnBrk="0" fontAlgn="base" hangingPunct="0">
              <a:spcBef>
                <a:spcPct val="0"/>
              </a:spcBef>
              <a:spcAft>
                <a:spcPct val="0"/>
              </a:spcAft>
              <a:defRPr>
                <a:solidFill>
                  <a:schemeClr val="tx1"/>
                </a:solidFill>
                <a:latin typeface="Avenir Next LT Pro" pitchFamily="34" charset="0"/>
              </a:defRPr>
            </a:lvl7pPr>
            <a:lvl8pPr marL="3429000" indent="-228600" eaLnBrk="0" fontAlgn="base" hangingPunct="0">
              <a:spcBef>
                <a:spcPct val="0"/>
              </a:spcBef>
              <a:spcAft>
                <a:spcPct val="0"/>
              </a:spcAft>
              <a:defRPr>
                <a:solidFill>
                  <a:schemeClr val="tx1"/>
                </a:solidFill>
                <a:latin typeface="Avenir Next LT Pro" pitchFamily="34" charset="0"/>
              </a:defRPr>
            </a:lvl8pPr>
            <a:lvl9pPr marL="3886200" indent="-228600" eaLnBrk="0" fontAlgn="base" hangingPunct="0">
              <a:spcBef>
                <a:spcPct val="0"/>
              </a:spcBef>
              <a:spcAft>
                <a:spcPct val="0"/>
              </a:spcAft>
              <a:defRPr>
                <a:solidFill>
                  <a:schemeClr val="tx1"/>
                </a:solidFill>
                <a:latin typeface="Avenir Next LT Pro" pitchFamily="34" charset="0"/>
              </a:defRPr>
            </a:lvl9pPr>
          </a:lstStyle>
          <a:p>
            <a:r>
              <a:rPr lang="en-US" altLang="en-US" sz="1350">
                <a:solidFill>
                  <a:schemeClr val="bg1"/>
                </a:solidFill>
              </a:rPr>
              <a:t>Light Guide</a:t>
            </a:r>
          </a:p>
        </p:txBody>
      </p:sp>
      <p:sp>
        <p:nvSpPr>
          <p:cNvPr id="26635" name="AutoShape 2" descr="ATEX มาตรฐานอุปกรณ์สำหรับใช้ในพื้นที่เสี่ยงอัคคีภัย - KPECO"/>
          <p:cNvSpPr>
            <a:spLocks noChangeAspect="1" noChangeArrowheads="1"/>
          </p:cNvSpPr>
          <p:nvPr/>
        </p:nvSpPr>
        <p:spPr bwMode="auto">
          <a:xfrm>
            <a:off x="116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venir Next LT Pro" pitchFamily="34" charset="0"/>
              </a:defRPr>
            </a:lvl1pPr>
            <a:lvl2pPr marL="742950" indent="-285750">
              <a:defRPr>
                <a:solidFill>
                  <a:schemeClr val="tx1"/>
                </a:solidFill>
                <a:latin typeface="Avenir Next LT Pro" pitchFamily="34" charset="0"/>
              </a:defRPr>
            </a:lvl2pPr>
            <a:lvl3pPr marL="1143000" indent="-228600">
              <a:defRPr>
                <a:solidFill>
                  <a:schemeClr val="tx1"/>
                </a:solidFill>
                <a:latin typeface="Avenir Next LT Pro" pitchFamily="34" charset="0"/>
              </a:defRPr>
            </a:lvl3pPr>
            <a:lvl4pPr marL="1600200" indent="-228600">
              <a:defRPr>
                <a:solidFill>
                  <a:schemeClr val="tx1"/>
                </a:solidFill>
                <a:latin typeface="Avenir Next LT Pro" pitchFamily="34" charset="0"/>
              </a:defRPr>
            </a:lvl4pPr>
            <a:lvl5pPr marL="2057400" indent="-228600">
              <a:defRPr>
                <a:solidFill>
                  <a:schemeClr val="tx1"/>
                </a:solidFill>
                <a:latin typeface="Avenir Next LT Pro" pitchFamily="34" charset="0"/>
              </a:defRPr>
            </a:lvl5pPr>
            <a:lvl6pPr marL="2514600" indent="-228600" eaLnBrk="0" fontAlgn="base" hangingPunct="0">
              <a:spcBef>
                <a:spcPct val="0"/>
              </a:spcBef>
              <a:spcAft>
                <a:spcPct val="0"/>
              </a:spcAft>
              <a:defRPr>
                <a:solidFill>
                  <a:schemeClr val="tx1"/>
                </a:solidFill>
                <a:latin typeface="Avenir Next LT Pro" pitchFamily="34" charset="0"/>
              </a:defRPr>
            </a:lvl6pPr>
            <a:lvl7pPr marL="2971800" indent="-228600" eaLnBrk="0" fontAlgn="base" hangingPunct="0">
              <a:spcBef>
                <a:spcPct val="0"/>
              </a:spcBef>
              <a:spcAft>
                <a:spcPct val="0"/>
              </a:spcAft>
              <a:defRPr>
                <a:solidFill>
                  <a:schemeClr val="tx1"/>
                </a:solidFill>
                <a:latin typeface="Avenir Next LT Pro" pitchFamily="34" charset="0"/>
              </a:defRPr>
            </a:lvl7pPr>
            <a:lvl8pPr marL="3429000" indent="-228600" eaLnBrk="0" fontAlgn="base" hangingPunct="0">
              <a:spcBef>
                <a:spcPct val="0"/>
              </a:spcBef>
              <a:spcAft>
                <a:spcPct val="0"/>
              </a:spcAft>
              <a:defRPr>
                <a:solidFill>
                  <a:schemeClr val="tx1"/>
                </a:solidFill>
                <a:latin typeface="Avenir Next LT Pro" pitchFamily="34" charset="0"/>
              </a:defRPr>
            </a:lvl8pPr>
            <a:lvl9pPr marL="3886200" indent="-228600" eaLnBrk="0" fontAlgn="base" hangingPunct="0">
              <a:spcBef>
                <a:spcPct val="0"/>
              </a:spcBef>
              <a:spcAft>
                <a:spcPct val="0"/>
              </a:spcAft>
              <a:defRPr>
                <a:solidFill>
                  <a:schemeClr val="tx1"/>
                </a:solidFill>
                <a:latin typeface="Avenir Next LT Pro" pitchFamily="34" charset="0"/>
              </a:defRPr>
            </a:lvl9pPr>
          </a:lstStyle>
          <a:p>
            <a:endParaRPr lang="en-US" altLang="en-US" sz="1350"/>
          </a:p>
        </p:txBody>
      </p:sp>
      <p:sp>
        <p:nvSpPr>
          <p:cNvPr id="26636" name="AutoShape 4" descr="ATEX มาตรฐานอุปกรณ์สำหรับใช้ในพื้นที่เสี่ยงอัคคีภัย - KPECO"/>
          <p:cNvSpPr>
            <a:spLocks noChangeAspect="1" noChangeArrowheads="1"/>
          </p:cNvSpPr>
          <p:nvPr/>
        </p:nvSpPr>
        <p:spPr bwMode="auto">
          <a:xfrm>
            <a:off x="230981"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venir Next LT Pro" pitchFamily="34" charset="0"/>
              </a:defRPr>
            </a:lvl1pPr>
            <a:lvl2pPr marL="742950" indent="-285750">
              <a:defRPr>
                <a:solidFill>
                  <a:schemeClr val="tx1"/>
                </a:solidFill>
                <a:latin typeface="Avenir Next LT Pro" pitchFamily="34" charset="0"/>
              </a:defRPr>
            </a:lvl2pPr>
            <a:lvl3pPr marL="1143000" indent="-228600">
              <a:defRPr>
                <a:solidFill>
                  <a:schemeClr val="tx1"/>
                </a:solidFill>
                <a:latin typeface="Avenir Next LT Pro" pitchFamily="34" charset="0"/>
              </a:defRPr>
            </a:lvl3pPr>
            <a:lvl4pPr marL="1600200" indent="-228600">
              <a:defRPr>
                <a:solidFill>
                  <a:schemeClr val="tx1"/>
                </a:solidFill>
                <a:latin typeface="Avenir Next LT Pro" pitchFamily="34" charset="0"/>
              </a:defRPr>
            </a:lvl4pPr>
            <a:lvl5pPr marL="2057400" indent="-228600">
              <a:defRPr>
                <a:solidFill>
                  <a:schemeClr val="tx1"/>
                </a:solidFill>
                <a:latin typeface="Avenir Next LT Pro" pitchFamily="34" charset="0"/>
              </a:defRPr>
            </a:lvl5pPr>
            <a:lvl6pPr marL="2514600" indent="-228600" eaLnBrk="0" fontAlgn="base" hangingPunct="0">
              <a:spcBef>
                <a:spcPct val="0"/>
              </a:spcBef>
              <a:spcAft>
                <a:spcPct val="0"/>
              </a:spcAft>
              <a:defRPr>
                <a:solidFill>
                  <a:schemeClr val="tx1"/>
                </a:solidFill>
                <a:latin typeface="Avenir Next LT Pro" pitchFamily="34" charset="0"/>
              </a:defRPr>
            </a:lvl6pPr>
            <a:lvl7pPr marL="2971800" indent="-228600" eaLnBrk="0" fontAlgn="base" hangingPunct="0">
              <a:spcBef>
                <a:spcPct val="0"/>
              </a:spcBef>
              <a:spcAft>
                <a:spcPct val="0"/>
              </a:spcAft>
              <a:defRPr>
                <a:solidFill>
                  <a:schemeClr val="tx1"/>
                </a:solidFill>
                <a:latin typeface="Avenir Next LT Pro" pitchFamily="34" charset="0"/>
              </a:defRPr>
            </a:lvl7pPr>
            <a:lvl8pPr marL="3429000" indent="-228600" eaLnBrk="0" fontAlgn="base" hangingPunct="0">
              <a:spcBef>
                <a:spcPct val="0"/>
              </a:spcBef>
              <a:spcAft>
                <a:spcPct val="0"/>
              </a:spcAft>
              <a:defRPr>
                <a:solidFill>
                  <a:schemeClr val="tx1"/>
                </a:solidFill>
                <a:latin typeface="Avenir Next LT Pro" pitchFamily="34" charset="0"/>
              </a:defRPr>
            </a:lvl8pPr>
            <a:lvl9pPr marL="3886200" indent="-228600" eaLnBrk="0" fontAlgn="base" hangingPunct="0">
              <a:spcBef>
                <a:spcPct val="0"/>
              </a:spcBef>
              <a:spcAft>
                <a:spcPct val="0"/>
              </a:spcAft>
              <a:defRPr>
                <a:solidFill>
                  <a:schemeClr val="tx1"/>
                </a:solidFill>
                <a:latin typeface="Avenir Next LT Pro" pitchFamily="34" charset="0"/>
              </a:defRPr>
            </a:lvl9pPr>
          </a:lstStyle>
          <a:p>
            <a:endParaRPr lang="en-US" altLang="en-US" sz="1350"/>
          </a:p>
        </p:txBody>
      </p:sp>
      <p:sp>
        <p:nvSpPr>
          <p:cNvPr id="14" name="Title 1"/>
          <p:cNvSpPr txBox="1">
            <a:spLocks/>
          </p:cNvSpPr>
          <p:nvPr/>
        </p:nvSpPr>
        <p:spPr>
          <a:xfrm>
            <a:off x="800100" y="1251348"/>
            <a:ext cx="7543800" cy="742665"/>
          </a:xfrm>
          <a:prstGeom prst="rect">
            <a:avLst/>
          </a:prstGeom>
        </p:spPr>
        <p:txBody>
          <a:bodyPr anchor="b">
            <a:normAutofit/>
          </a:bodyPr>
          <a:lstStyle>
            <a:lvl1pPr algn="l" defTabSz="742950" rtl="0" eaLnBrk="0" fontAlgn="base" hangingPunct="0">
              <a:lnSpc>
                <a:spcPct val="90000"/>
              </a:lnSpc>
              <a:spcBef>
                <a:spcPct val="0"/>
              </a:spcBef>
              <a:spcAft>
                <a:spcPct val="0"/>
              </a:spcAft>
              <a:defRPr sz="3800" kern="1200" spc="-41">
                <a:solidFill>
                  <a:srgbClr val="404040"/>
                </a:solidFill>
                <a:latin typeface="+mj-lt"/>
                <a:ea typeface="+mj-ea"/>
                <a:cs typeface="+mj-cs"/>
              </a:defRPr>
            </a:lvl1pPr>
            <a:lvl2pPr algn="l" defTabSz="742950" rtl="0" eaLnBrk="0" fontAlgn="base" hangingPunct="0">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0" fontAlgn="base" hangingPunct="0">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0" fontAlgn="base" hangingPunct="0">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0" fontAlgn="base" hangingPunct="0">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fontAlgn="base">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fontAlgn="base">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fontAlgn="base">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fontAlgn="base">
              <a:lnSpc>
                <a:spcPct val="90000"/>
              </a:lnSpc>
              <a:spcBef>
                <a:spcPct val="0"/>
              </a:spcBef>
              <a:spcAft>
                <a:spcPct val="0"/>
              </a:spcAft>
              <a:defRPr sz="3800">
                <a:solidFill>
                  <a:srgbClr val="404040"/>
                </a:solidFill>
                <a:latin typeface="Avenir Next LT Pro Light" panose="020B0304020202020204" pitchFamily="34" charset="0"/>
              </a:defRPr>
            </a:lvl9pPr>
          </a:lstStyle>
          <a:p>
            <a:pPr eaLnBrk="1" fontAlgn="auto" hangingPunct="1">
              <a:spcAft>
                <a:spcPts val="0"/>
              </a:spcAft>
              <a:defRPr/>
            </a:pPr>
            <a:r>
              <a:rPr lang="en-US" sz="3600" dirty="0">
                <a:solidFill>
                  <a:schemeClr val="tx1">
                    <a:lumMod val="75000"/>
                    <a:lumOff val="25000"/>
                  </a:schemeClr>
                </a:solidFill>
              </a:rPr>
              <a:t>FIBER OPTIC MOUNT</a:t>
            </a:r>
          </a:p>
        </p:txBody>
      </p:sp>
      <p:pic>
        <p:nvPicPr>
          <p:cNvPr id="266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096282"/>
            <a:ext cx="3210694" cy="2549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739063" y="1999697"/>
            <a:ext cx="3714750" cy="4524315"/>
          </a:xfrm>
          <a:prstGeom prst="rect">
            <a:avLst/>
          </a:prstGeom>
          <a:noFill/>
        </p:spPr>
        <p:txBody>
          <a:bodyPr>
            <a:spAutoFit/>
          </a:bodyPr>
          <a:lstStyle/>
          <a:p>
            <a:pPr>
              <a:defRPr/>
            </a:pPr>
            <a:r>
              <a:rPr lang="en-US" dirty="0">
                <a:solidFill>
                  <a:schemeClr val="tx1">
                    <a:lumMod val="75000"/>
                    <a:lumOff val="25000"/>
                  </a:schemeClr>
                </a:solidFill>
              </a:rPr>
              <a:t>Allows the purchasing of the complete light, bracket and sight glass assembly as a single part number.</a:t>
            </a:r>
          </a:p>
          <a:p>
            <a:pPr>
              <a:defRPr/>
            </a:pPr>
            <a:endParaRPr lang="en-US" dirty="0">
              <a:solidFill>
                <a:schemeClr val="tx1">
                  <a:lumMod val="75000"/>
                  <a:lumOff val="25000"/>
                </a:schemeClr>
              </a:solidFill>
            </a:endParaRPr>
          </a:p>
          <a:p>
            <a:pPr>
              <a:defRPr/>
            </a:pPr>
            <a:r>
              <a:rPr lang="en-US" dirty="0">
                <a:solidFill>
                  <a:schemeClr val="tx1">
                    <a:lumMod val="75000"/>
                    <a:lumOff val="25000"/>
                  </a:schemeClr>
                </a:solidFill>
              </a:rPr>
              <a:t>Remote mount the light source to free up space in the vessel head area</a:t>
            </a:r>
          </a:p>
          <a:p>
            <a:pPr>
              <a:defRPr/>
            </a:pPr>
            <a:endParaRPr lang="en-US" dirty="0">
              <a:solidFill>
                <a:schemeClr val="tx1">
                  <a:lumMod val="75000"/>
                  <a:lumOff val="25000"/>
                </a:schemeClr>
              </a:solidFill>
            </a:endParaRPr>
          </a:p>
          <a:p>
            <a:pPr>
              <a:defRPr/>
            </a:pPr>
            <a:r>
              <a:rPr lang="en-US" dirty="0">
                <a:solidFill>
                  <a:schemeClr val="tx1">
                    <a:lumMod val="75000"/>
                    <a:lumOff val="25000"/>
                  </a:schemeClr>
                </a:solidFill>
              </a:rPr>
              <a:t>Illumination of where the operator is viewing</a:t>
            </a:r>
          </a:p>
          <a:p>
            <a:pPr>
              <a:defRPr/>
            </a:pPr>
            <a:endParaRPr lang="en-US" dirty="0">
              <a:solidFill>
                <a:schemeClr val="tx1">
                  <a:lumMod val="75000"/>
                  <a:lumOff val="25000"/>
                </a:schemeClr>
              </a:solidFill>
            </a:endParaRPr>
          </a:p>
          <a:p>
            <a:pPr>
              <a:defRPr/>
            </a:pPr>
            <a:r>
              <a:rPr lang="en-US" dirty="0">
                <a:solidFill>
                  <a:schemeClr val="tx1">
                    <a:lumMod val="75000"/>
                    <a:lumOff val="25000"/>
                  </a:schemeClr>
                </a:solidFill>
              </a:rPr>
              <a:t>Avoids potential electrical pinching hazard by keeping cables away from the manway lid</a:t>
            </a:r>
          </a:p>
          <a:p>
            <a:pPr>
              <a:defRPr/>
            </a:pPr>
            <a:endParaRPr lang="en-US" dirty="0">
              <a:solidFill>
                <a:schemeClr val="tx1">
                  <a:lumMod val="75000"/>
                  <a:lumOff val="25000"/>
                </a:schemeClr>
              </a:solidFill>
            </a:endParaRPr>
          </a:p>
        </p:txBody>
      </p:sp>
      <p:pic>
        <p:nvPicPr>
          <p:cNvPr id="3" name="Picture 2">
            <a:extLst>
              <a:ext uri="{FF2B5EF4-FFF2-40B4-BE49-F238E27FC236}">
                <a16:creationId xmlns:a16="http://schemas.microsoft.com/office/drawing/2014/main" id="{BB657640-B2A2-46A3-9FDF-7913ED6DDCE6}"/>
              </a:ext>
            </a:extLst>
          </p:cNvPr>
          <p:cNvPicPr>
            <a:picLocks noChangeAspect="1"/>
          </p:cNvPicPr>
          <p:nvPr/>
        </p:nvPicPr>
        <p:blipFill>
          <a:blip r:embed="rId4"/>
          <a:stretch>
            <a:fillRect/>
          </a:stretch>
        </p:blipFill>
        <p:spPr>
          <a:xfrm>
            <a:off x="116681" y="6394643"/>
            <a:ext cx="9144000" cy="548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53"/>
    </mc:Choice>
    <mc:Fallback xmlns="">
      <p:transition spd="slow" advTm="3205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Process Camera</a:t>
            </a:r>
            <a:br>
              <a:rPr lang="en-IE" altLang="en-US" sz="3600" dirty="0">
                <a:latin typeface="+mn-lt"/>
              </a:rPr>
            </a:br>
            <a:endParaRPr lang="en-US" altLang="en-US" sz="3600" dirty="0">
              <a:latin typeface="+mn-lt"/>
            </a:endParaRPr>
          </a:p>
        </p:txBody>
      </p:sp>
      <p:pic>
        <p:nvPicPr>
          <p:cNvPr id="3" name="Content Placeholder 2">
            <a:extLst>
              <a:ext uri="{FF2B5EF4-FFF2-40B4-BE49-F238E27FC236}">
                <a16:creationId xmlns:a16="http://schemas.microsoft.com/office/drawing/2014/main" id="{594437AD-F18D-4BF0-985E-75CAC99CD3C6}"/>
              </a:ext>
            </a:extLst>
          </p:cNvPr>
          <p:cNvPicPr>
            <a:picLocks noGrp="1" noChangeAspect="1"/>
          </p:cNvPicPr>
          <p:nvPr>
            <p:ph sz="half" idx="1"/>
          </p:nvPr>
        </p:nvPicPr>
        <p:blipFill>
          <a:blip r:embed="rId3"/>
          <a:stretch>
            <a:fillRect/>
          </a:stretch>
        </p:blipFill>
        <p:spPr>
          <a:xfrm>
            <a:off x="251520" y="2420888"/>
            <a:ext cx="2359356" cy="3218967"/>
          </a:xfrm>
          <a:prstGeom prst="rect">
            <a:avLst/>
          </a:prstGeom>
        </p:spPr>
      </p:pic>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4"/>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pic>
        <p:nvPicPr>
          <p:cNvPr id="5" name="Picture 4">
            <a:extLst>
              <a:ext uri="{FF2B5EF4-FFF2-40B4-BE49-F238E27FC236}">
                <a16:creationId xmlns:a16="http://schemas.microsoft.com/office/drawing/2014/main" id="{39520E7A-E72C-489C-B5C8-E2B9C6817085}"/>
              </a:ext>
            </a:extLst>
          </p:cNvPr>
          <p:cNvPicPr>
            <a:picLocks noChangeAspect="1"/>
          </p:cNvPicPr>
          <p:nvPr/>
        </p:nvPicPr>
        <p:blipFill>
          <a:blip r:embed="rId5"/>
          <a:stretch>
            <a:fillRect/>
          </a:stretch>
        </p:blipFill>
        <p:spPr>
          <a:xfrm>
            <a:off x="6228184" y="2924944"/>
            <a:ext cx="2816596" cy="2365453"/>
          </a:xfrm>
          <a:prstGeom prst="rect">
            <a:avLst/>
          </a:prstGeom>
        </p:spPr>
      </p:pic>
      <p:sp>
        <p:nvSpPr>
          <p:cNvPr id="8" name="Content Placeholder 2">
            <a:extLst>
              <a:ext uri="{FF2B5EF4-FFF2-40B4-BE49-F238E27FC236}">
                <a16:creationId xmlns:a16="http://schemas.microsoft.com/office/drawing/2014/main" id="{EF3FB2C2-7A16-48E9-9904-AA7EB5BAACC1}"/>
              </a:ext>
            </a:extLst>
          </p:cNvPr>
          <p:cNvSpPr txBox="1">
            <a:spLocks/>
          </p:cNvSpPr>
          <p:nvPr/>
        </p:nvSpPr>
        <p:spPr bwMode="auto">
          <a:xfrm>
            <a:off x="2776029" y="2049172"/>
            <a:ext cx="3352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cs typeface="+mn-cs"/>
              </a:defRPr>
            </a:lvl2pPr>
            <a:lvl3pPr marL="1143000" indent="-228600" algn="l" rtl="0" eaLnBrk="1" fontAlgn="base" hangingPunct="1">
              <a:spcBef>
                <a:spcPct val="20000"/>
              </a:spcBef>
              <a:spcAft>
                <a:spcPct val="0"/>
              </a:spcAft>
              <a:buChar char="•"/>
              <a:defRPr>
                <a:solidFill>
                  <a:schemeClr val="tx1"/>
                </a:solidFill>
                <a:latin typeface="+mn-lt"/>
                <a:cs typeface="+mn-cs"/>
              </a:defRPr>
            </a:lvl3pPr>
            <a:lvl4pPr marL="1600200" indent="-228600" algn="l" rtl="0" eaLnBrk="1" fontAlgn="base" hangingPunct="1">
              <a:spcBef>
                <a:spcPct val="20000"/>
              </a:spcBef>
              <a:spcAft>
                <a:spcPct val="0"/>
              </a:spcAft>
              <a:buChar char="–"/>
              <a:defRPr>
                <a:solidFill>
                  <a:schemeClr val="tx1"/>
                </a:solidFill>
                <a:latin typeface="+mn-lt"/>
                <a:cs typeface="+mn-cs"/>
              </a:defRPr>
            </a:lvl4pPr>
            <a:lvl5pPr marL="2057400" indent="-228600" algn="l" rtl="0" eaLnBrk="1" fontAlgn="base" hangingPunct="1">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a:lstStyle>
          <a:p>
            <a:pPr marR="0" lvl="0" algn="l" defTabSz="914400" rtl="0" eaLnBrk="1" fontAlgn="base" latinLnBrk="0" hangingPunct="1">
              <a:lnSpc>
                <a:spcPct val="90000"/>
              </a:lnSpc>
              <a:spcBef>
                <a:spcPct val="20000"/>
              </a:spcBef>
              <a:spcAft>
                <a:spcPct val="0"/>
              </a:spcAft>
              <a:buClr>
                <a:schemeClr val="accent2">
                  <a:lumMod val="60000"/>
                  <a:lumOff val="40000"/>
                </a:schemeClr>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Arial"/>
              </a:rPr>
              <a:t>VISUAL VERIFICATION!!!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en-US" sz="1800" b="0" i="0" u="none" strike="noStrike" kern="0" cap="none" spc="0" normalizeH="0" baseline="0" noProof="0" dirty="0">
              <a:ln>
                <a:noFill/>
              </a:ln>
              <a:solidFill>
                <a:srgbClr val="000000"/>
              </a:solidFill>
              <a:effectLst/>
              <a:uLnTx/>
              <a:uFillTx/>
              <a:latin typeface="Arial"/>
              <a:ea typeface="+mn-ea"/>
              <a:cs typeface="Arial"/>
            </a:endParaRPr>
          </a:p>
          <a:p>
            <a:pPr marR="0" lvl="0" algn="l" defTabSz="914400" rtl="0" eaLnBrk="1" fontAlgn="base" latinLnBrk="0" hangingPunct="1">
              <a:lnSpc>
                <a:spcPct val="90000"/>
              </a:lnSpc>
              <a:spcBef>
                <a:spcPct val="20000"/>
              </a:spcBef>
              <a:spcAft>
                <a:spcPct val="0"/>
              </a:spcAft>
              <a:buClr>
                <a:schemeClr val="accent2">
                  <a:lumMod val="60000"/>
                  <a:lumOff val="40000"/>
                </a:schemeClr>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Arial"/>
              </a:rPr>
              <a:t>EXP/FP or Weather Proof</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en-US" sz="1800" b="0" i="0" u="none" strike="noStrike" kern="0" cap="none" spc="0" normalizeH="0" baseline="0" noProof="0" dirty="0">
              <a:ln>
                <a:noFill/>
              </a:ln>
              <a:solidFill>
                <a:srgbClr val="000000"/>
              </a:solidFill>
              <a:effectLst/>
              <a:uLnTx/>
              <a:uFillTx/>
              <a:latin typeface="Arial"/>
              <a:ea typeface="+mn-ea"/>
              <a:cs typeface="Arial"/>
            </a:endParaRPr>
          </a:p>
          <a:p>
            <a:pPr marR="0" lvl="0" algn="l" defTabSz="914400" rtl="0" eaLnBrk="1" fontAlgn="base" latinLnBrk="0" hangingPunct="1">
              <a:lnSpc>
                <a:spcPct val="90000"/>
              </a:lnSpc>
              <a:spcBef>
                <a:spcPct val="20000"/>
              </a:spcBef>
              <a:spcAft>
                <a:spcPct val="0"/>
              </a:spcAft>
              <a:buClr>
                <a:schemeClr val="accent2">
                  <a:lumMod val="60000"/>
                  <a:lumOff val="40000"/>
                </a:schemeClr>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Arial"/>
              </a:rPr>
              <a:t>Fused Glass (Standard)</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en-US" sz="1800" b="0" i="0" u="none" strike="noStrike" kern="0" cap="none" spc="0" normalizeH="0" baseline="0" noProof="0" dirty="0">
              <a:ln>
                <a:noFill/>
              </a:ln>
              <a:solidFill>
                <a:srgbClr val="000000"/>
              </a:solidFill>
              <a:effectLst/>
              <a:uLnTx/>
              <a:uFillTx/>
              <a:latin typeface="Arial"/>
              <a:ea typeface="+mn-ea"/>
              <a:cs typeface="Arial"/>
            </a:endParaRPr>
          </a:p>
          <a:p>
            <a:pPr marR="0" lvl="0" algn="l" defTabSz="914400" rtl="0" eaLnBrk="1" fontAlgn="base" latinLnBrk="0" hangingPunct="1">
              <a:lnSpc>
                <a:spcPct val="90000"/>
              </a:lnSpc>
              <a:spcBef>
                <a:spcPct val="20000"/>
              </a:spcBef>
              <a:spcAft>
                <a:spcPct val="0"/>
              </a:spcAft>
              <a:buClr>
                <a:schemeClr val="accent2">
                  <a:lumMod val="60000"/>
                  <a:lumOff val="40000"/>
                </a:schemeClr>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Arial"/>
              </a:rPr>
              <a:t>One Connection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en-US" sz="1800" b="0" i="0" u="none" strike="noStrike" kern="0" cap="none" spc="0" normalizeH="0" baseline="0" noProof="0" dirty="0">
              <a:ln>
                <a:noFill/>
              </a:ln>
              <a:solidFill>
                <a:srgbClr val="000000"/>
              </a:solidFill>
              <a:effectLst/>
              <a:uLnTx/>
              <a:uFillTx/>
              <a:latin typeface="Arial"/>
              <a:ea typeface="+mn-ea"/>
              <a:cs typeface="Arial"/>
            </a:endParaRPr>
          </a:p>
          <a:p>
            <a:pPr marR="0" lvl="0" algn="l" defTabSz="914400" rtl="0" eaLnBrk="1" fontAlgn="base" latinLnBrk="0" hangingPunct="1">
              <a:lnSpc>
                <a:spcPct val="90000"/>
              </a:lnSpc>
              <a:spcBef>
                <a:spcPct val="20000"/>
              </a:spcBef>
              <a:spcAft>
                <a:spcPct val="0"/>
              </a:spcAft>
              <a:buClr>
                <a:schemeClr val="accent2">
                  <a:lumMod val="60000"/>
                  <a:lumOff val="40000"/>
                </a:schemeClr>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Arial"/>
              </a:rPr>
              <a:t>Spray Ring Option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en-US" sz="1800" b="0" i="0" u="none" strike="noStrike" kern="0" cap="none" spc="0" normalizeH="0" baseline="0" noProof="0" dirty="0">
              <a:ln>
                <a:noFill/>
              </a:ln>
              <a:solidFill>
                <a:srgbClr val="000000"/>
              </a:solidFill>
              <a:effectLst/>
              <a:uLnTx/>
              <a:uFillTx/>
              <a:latin typeface="Arial"/>
              <a:ea typeface="+mn-ea"/>
              <a:cs typeface="Arial"/>
            </a:endParaRPr>
          </a:p>
          <a:p>
            <a:pPr marR="0" lvl="0" algn="l" defTabSz="914400" rtl="0" eaLnBrk="1" fontAlgn="base" latinLnBrk="0" hangingPunct="1">
              <a:lnSpc>
                <a:spcPct val="90000"/>
              </a:lnSpc>
              <a:spcBef>
                <a:spcPct val="20000"/>
              </a:spcBef>
              <a:spcAft>
                <a:spcPct val="0"/>
              </a:spcAft>
              <a:buClr>
                <a:schemeClr val="accent2">
                  <a:lumMod val="60000"/>
                  <a:lumOff val="40000"/>
                </a:schemeClr>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Arial"/>
              </a:rPr>
              <a:t>Various View Angles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en-US" sz="1800" b="0" i="0" u="none" strike="noStrike" kern="0" cap="none" spc="0" normalizeH="0" baseline="0" noProof="0" dirty="0">
              <a:ln>
                <a:noFill/>
              </a:ln>
              <a:solidFill>
                <a:srgbClr val="000000"/>
              </a:solidFill>
              <a:effectLst/>
              <a:uLnTx/>
              <a:uFillTx/>
              <a:latin typeface="Arial"/>
              <a:ea typeface="+mn-ea"/>
              <a:cs typeface="Arial"/>
            </a:endParaRPr>
          </a:p>
          <a:p>
            <a:pPr marR="0" lvl="0" algn="l" defTabSz="914400" rtl="0" eaLnBrk="1" fontAlgn="base" latinLnBrk="0" hangingPunct="1">
              <a:lnSpc>
                <a:spcPct val="90000"/>
              </a:lnSpc>
              <a:spcBef>
                <a:spcPct val="20000"/>
              </a:spcBef>
              <a:spcAft>
                <a:spcPct val="0"/>
              </a:spcAft>
              <a:buClr>
                <a:schemeClr val="accent1">
                  <a:lumMod val="60000"/>
                  <a:lumOff val="40000"/>
                </a:schemeClr>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Arial"/>
              </a:rPr>
              <a:t>Fiber Optic Lighting</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999092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Level Control</a:t>
            </a:r>
            <a:br>
              <a:rPr lang="en-IE" altLang="en-US" sz="3600" dirty="0">
                <a:latin typeface="+mn-lt"/>
              </a:rPr>
            </a:br>
            <a:endParaRPr lang="en-US" altLang="en-US" sz="3600" dirty="0">
              <a:latin typeface="+mn-lt"/>
            </a:endParaRP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5"/>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pic>
        <p:nvPicPr>
          <p:cNvPr id="6" name="Liquid Level">
            <a:hlinkClick r:id="" action="ppaction://media"/>
            <a:extLst>
              <a:ext uri="{FF2B5EF4-FFF2-40B4-BE49-F238E27FC236}">
                <a16:creationId xmlns:a16="http://schemas.microsoft.com/office/drawing/2014/main" id="{42169776-05FA-4B14-9244-2397665C163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9592" y="1952787"/>
            <a:ext cx="7543800" cy="3996493"/>
          </a:xfrm>
          <a:prstGeom prst="rect">
            <a:avLst/>
          </a:prstGeom>
        </p:spPr>
      </p:pic>
    </p:spTree>
    <p:extLst>
      <p:ext uri="{BB962C8B-B14F-4D97-AF65-F5344CB8AC3E}">
        <p14:creationId xmlns:p14="http://schemas.microsoft.com/office/powerpoint/2010/main" val="416610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Foam Control</a:t>
            </a:r>
            <a:br>
              <a:rPr lang="en-IE" altLang="en-US" sz="3600" dirty="0">
                <a:latin typeface="+mn-lt"/>
              </a:rPr>
            </a:br>
            <a:endParaRPr lang="en-US" altLang="en-US" sz="3600" dirty="0">
              <a:latin typeface="+mn-lt"/>
            </a:endParaRPr>
          </a:p>
        </p:txBody>
      </p:sp>
      <p:sp>
        <p:nvSpPr>
          <p:cNvPr id="21507" name="Rectangle 3">
            <a:extLst>
              <a:ext uri="{FF2B5EF4-FFF2-40B4-BE49-F238E27FC236}">
                <a16:creationId xmlns:a16="http://schemas.microsoft.com/office/drawing/2014/main" id="{B8A44450-054F-4B20-A50C-2C4D17963D20}"/>
              </a:ext>
            </a:extLst>
          </p:cNvPr>
          <p:cNvSpPr>
            <a:spLocks noGrp="1" noChangeArrowheads="1"/>
          </p:cNvSpPr>
          <p:nvPr>
            <p:ph sz="half" idx="1"/>
          </p:nvPr>
        </p:nvSpPr>
        <p:spPr>
          <a:xfrm>
            <a:off x="158750" y="2060848"/>
            <a:ext cx="5637386" cy="4248472"/>
          </a:xfrm>
        </p:spPr>
        <p:txBody>
          <a:bodyPr>
            <a:normAutofit/>
          </a:bodyPr>
          <a:lstStyle/>
          <a:p>
            <a:pPr>
              <a:lnSpc>
                <a:spcPct val="80000"/>
              </a:lnSpc>
              <a:buFont typeface="Wingdings" panose="05000000000000000000" pitchFamily="2" charset="2"/>
              <a:buChar char="§"/>
              <a:defRPr/>
            </a:pPr>
            <a:r>
              <a:rPr lang="en-US" altLang="en-US" sz="2000" dirty="0">
                <a:cs typeface="Tahoma" charset="0"/>
              </a:rPr>
              <a:t>Antifoam is required to suppress the foam.</a:t>
            </a:r>
          </a:p>
          <a:p>
            <a:pPr>
              <a:lnSpc>
                <a:spcPct val="80000"/>
              </a:lnSpc>
              <a:buFont typeface="Wingdings" panose="05000000000000000000" pitchFamily="2" charset="2"/>
              <a:buChar char="§"/>
              <a:defRPr/>
            </a:pPr>
            <a:r>
              <a:rPr lang="en-US" altLang="en-US" sz="2000" dirty="0">
                <a:cs typeface="Tahoma" charset="0"/>
              </a:rPr>
              <a:t>Increase fill level inside tank due to continuous detection of the process.</a:t>
            </a:r>
          </a:p>
          <a:p>
            <a:pPr>
              <a:lnSpc>
                <a:spcPct val="80000"/>
              </a:lnSpc>
              <a:buFont typeface="Wingdings" panose="05000000000000000000" pitchFamily="2" charset="2"/>
              <a:buChar char="§"/>
              <a:defRPr/>
            </a:pPr>
            <a:r>
              <a:rPr lang="en-US" altLang="en-US" sz="2000" dirty="0">
                <a:cs typeface="Tahoma" charset="0"/>
              </a:rPr>
              <a:t>Prevent plugging of the Vacuum heads.</a:t>
            </a:r>
          </a:p>
          <a:p>
            <a:pPr>
              <a:lnSpc>
                <a:spcPct val="80000"/>
              </a:lnSpc>
              <a:buFont typeface="Wingdings" panose="05000000000000000000" pitchFamily="2" charset="2"/>
              <a:buChar char="§"/>
              <a:defRPr/>
            </a:pPr>
            <a:r>
              <a:rPr lang="en-US" altLang="en-US" sz="2000" dirty="0">
                <a:cs typeface="Tahoma" charset="0"/>
              </a:rPr>
              <a:t>Visual Verification</a:t>
            </a:r>
          </a:p>
          <a:p>
            <a:pPr>
              <a:lnSpc>
                <a:spcPct val="80000"/>
              </a:lnSpc>
              <a:buFont typeface="Wingdings" panose="05000000000000000000" pitchFamily="2" charset="2"/>
              <a:buChar char="§"/>
              <a:defRPr/>
            </a:pPr>
            <a:r>
              <a:rPr lang="en-US" altLang="en-US" sz="2000" dirty="0">
                <a:cs typeface="Tahoma" charset="0"/>
              </a:rPr>
              <a:t>Decreased of Anti-Foam stripping and time.</a:t>
            </a:r>
          </a:p>
          <a:p>
            <a:pPr>
              <a:lnSpc>
                <a:spcPct val="80000"/>
              </a:lnSpc>
              <a:buFont typeface="Wingdings" panose="05000000000000000000" pitchFamily="2" charset="2"/>
              <a:buChar char="§"/>
              <a:defRPr/>
            </a:pPr>
            <a:r>
              <a:rPr lang="en-US" altLang="en-US" sz="2000" dirty="0">
                <a:cs typeface="Tahoma" charset="0"/>
              </a:rPr>
              <a:t>Remove Subjectivity.</a:t>
            </a:r>
          </a:p>
          <a:p>
            <a:pPr>
              <a:lnSpc>
                <a:spcPct val="80000"/>
              </a:lnSpc>
              <a:buFont typeface="Wingdings" panose="05000000000000000000" pitchFamily="2" charset="2"/>
              <a:buChar char="§"/>
              <a:defRPr/>
            </a:pPr>
            <a:r>
              <a:rPr lang="en-US" altLang="en-US" sz="2000" dirty="0">
                <a:cs typeface="Tahoma" charset="0"/>
              </a:rPr>
              <a:t>Adjust</a:t>
            </a:r>
          </a:p>
          <a:p>
            <a:pPr lvl="1">
              <a:lnSpc>
                <a:spcPct val="80000"/>
              </a:lnSpc>
              <a:buClr>
                <a:schemeClr val="accent2">
                  <a:lumMod val="60000"/>
                  <a:lumOff val="40000"/>
                </a:schemeClr>
              </a:buClr>
              <a:buFont typeface="Wingdings" panose="05000000000000000000" pitchFamily="2" charset="2"/>
              <a:buChar char="§"/>
              <a:defRPr/>
            </a:pPr>
            <a:r>
              <a:rPr lang="en-US" altLang="en-US" sz="1850" dirty="0">
                <a:cs typeface="Tahoma" charset="0"/>
              </a:rPr>
              <a:t>Agitation</a:t>
            </a:r>
          </a:p>
          <a:p>
            <a:pPr lvl="1">
              <a:lnSpc>
                <a:spcPct val="80000"/>
              </a:lnSpc>
              <a:buClr>
                <a:schemeClr val="accent2">
                  <a:lumMod val="60000"/>
                  <a:lumOff val="40000"/>
                </a:schemeClr>
              </a:buClr>
              <a:buFont typeface="Wingdings" panose="05000000000000000000" pitchFamily="2" charset="2"/>
              <a:buChar char="§"/>
              <a:defRPr/>
            </a:pPr>
            <a:r>
              <a:rPr lang="en-US" altLang="en-US" sz="1850" dirty="0">
                <a:cs typeface="Tahoma" charset="0"/>
              </a:rPr>
              <a:t>Temperature</a:t>
            </a:r>
          </a:p>
          <a:p>
            <a:pPr lvl="1">
              <a:lnSpc>
                <a:spcPct val="80000"/>
              </a:lnSpc>
              <a:buClr>
                <a:schemeClr val="accent2">
                  <a:lumMod val="60000"/>
                  <a:lumOff val="40000"/>
                </a:schemeClr>
              </a:buClr>
              <a:buFont typeface="Wingdings" panose="05000000000000000000" pitchFamily="2" charset="2"/>
              <a:buChar char="§"/>
              <a:defRPr/>
            </a:pPr>
            <a:r>
              <a:rPr lang="en-US" altLang="en-US" sz="1850" dirty="0">
                <a:cs typeface="Tahoma" charset="0"/>
              </a:rPr>
              <a:t>Pressure</a:t>
            </a:r>
          </a:p>
          <a:p>
            <a:pPr lvl="1">
              <a:lnSpc>
                <a:spcPct val="80000"/>
              </a:lnSpc>
              <a:buClr>
                <a:schemeClr val="accent2">
                  <a:lumMod val="60000"/>
                  <a:lumOff val="40000"/>
                </a:schemeClr>
              </a:buClr>
              <a:buFont typeface="Wingdings" panose="05000000000000000000" pitchFamily="2" charset="2"/>
              <a:buChar char="§"/>
              <a:defRPr/>
            </a:pPr>
            <a:r>
              <a:rPr lang="en-US" altLang="en-US" sz="1850" dirty="0">
                <a:cs typeface="Tahoma" charset="0"/>
              </a:rPr>
              <a:t>Antifoam feed rate and amount.</a:t>
            </a:r>
          </a:p>
          <a:p>
            <a:pPr lvl="1">
              <a:lnSpc>
                <a:spcPct val="80000"/>
              </a:lnSpc>
              <a:buClr>
                <a:schemeClr val="accent2">
                  <a:lumMod val="60000"/>
                  <a:lumOff val="40000"/>
                </a:schemeClr>
              </a:buClr>
              <a:buFont typeface="Wingdings" panose="05000000000000000000" pitchFamily="2" charset="2"/>
              <a:buChar char="§"/>
              <a:defRPr/>
            </a:pPr>
            <a:endParaRPr lang="en-US" altLang="en-US" sz="1850" dirty="0">
              <a:cs typeface="Tahoma" charset="0"/>
            </a:endParaRP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3"/>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pic>
        <p:nvPicPr>
          <p:cNvPr id="3" name="Picture 2">
            <a:extLst>
              <a:ext uri="{FF2B5EF4-FFF2-40B4-BE49-F238E27FC236}">
                <a16:creationId xmlns:a16="http://schemas.microsoft.com/office/drawing/2014/main" id="{3E6E4197-9607-4786-BE88-C0E4E765BB18}"/>
              </a:ext>
            </a:extLst>
          </p:cNvPr>
          <p:cNvPicPr>
            <a:picLocks noChangeAspect="1"/>
          </p:cNvPicPr>
          <p:nvPr/>
        </p:nvPicPr>
        <p:blipFill>
          <a:blip r:embed="rId4"/>
          <a:stretch>
            <a:fillRect/>
          </a:stretch>
        </p:blipFill>
        <p:spPr>
          <a:xfrm>
            <a:off x="5945314" y="4077072"/>
            <a:ext cx="3163064" cy="2232248"/>
          </a:xfrm>
          <a:prstGeom prst="rect">
            <a:avLst/>
          </a:prstGeom>
        </p:spPr>
      </p:pic>
      <p:pic>
        <p:nvPicPr>
          <p:cNvPr id="6" name="Picture 5">
            <a:extLst>
              <a:ext uri="{FF2B5EF4-FFF2-40B4-BE49-F238E27FC236}">
                <a16:creationId xmlns:a16="http://schemas.microsoft.com/office/drawing/2014/main" id="{245BB860-962B-446A-8909-3A965EDD0303}"/>
              </a:ext>
            </a:extLst>
          </p:cNvPr>
          <p:cNvPicPr>
            <a:picLocks noChangeAspect="1"/>
          </p:cNvPicPr>
          <p:nvPr/>
        </p:nvPicPr>
        <p:blipFill>
          <a:blip r:embed="rId5"/>
          <a:stretch>
            <a:fillRect/>
          </a:stretch>
        </p:blipFill>
        <p:spPr>
          <a:xfrm>
            <a:off x="5945314" y="1910494"/>
            <a:ext cx="3163064" cy="2166578"/>
          </a:xfrm>
          <a:prstGeom prst="rect">
            <a:avLst/>
          </a:prstGeom>
        </p:spPr>
      </p:pic>
    </p:spTree>
    <p:extLst>
      <p:ext uri="{BB962C8B-B14F-4D97-AF65-F5344CB8AC3E}">
        <p14:creationId xmlns:p14="http://schemas.microsoft.com/office/powerpoint/2010/main" val="4248993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Foam Control</a:t>
            </a:r>
            <a:br>
              <a:rPr lang="en-IE" altLang="en-US" sz="3600" dirty="0">
                <a:latin typeface="+mn-lt"/>
              </a:rPr>
            </a:br>
            <a:endParaRPr lang="en-US" altLang="en-US" sz="3600" dirty="0">
              <a:latin typeface="+mn-lt"/>
            </a:endParaRP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5"/>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pic>
        <p:nvPicPr>
          <p:cNvPr id="9" name="Foam Detection_JMCANTY_INC.wmv">
            <a:hlinkClick r:id="" action="ppaction://media"/>
            <a:extLst>
              <a:ext uri="{FF2B5EF4-FFF2-40B4-BE49-F238E27FC236}">
                <a16:creationId xmlns:a16="http://schemas.microsoft.com/office/drawing/2014/main" id="{B630FCD8-9E57-4E41-B82A-E6CEF08A82C3}"/>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899592" y="1988840"/>
            <a:ext cx="7444308" cy="3880148"/>
          </a:xfrm>
          <a:prstGeom prst="rect">
            <a:avLst/>
          </a:prstGeom>
        </p:spPr>
      </p:pic>
    </p:spTree>
    <p:extLst>
      <p:ext uri="{BB962C8B-B14F-4D97-AF65-F5344CB8AC3E}">
        <p14:creationId xmlns:p14="http://schemas.microsoft.com/office/powerpoint/2010/main" val="1056912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Process Camera Requirements</a:t>
            </a:r>
            <a:br>
              <a:rPr lang="en-IE" altLang="en-US" sz="3600" dirty="0">
                <a:latin typeface="+mn-lt"/>
              </a:rPr>
            </a:br>
            <a:endParaRPr lang="en-US" altLang="en-US" sz="3600" dirty="0">
              <a:latin typeface="+mn-lt"/>
            </a:endParaRP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3"/>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pic>
        <p:nvPicPr>
          <p:cNvPr id="9" name="Picture 8">
            <a:extLst>
              <a:ext uri="{FF2B5EF4-FFF2-40B4-BE49-F238E27FC236}">
                <a16:creationId xmlns:a16="http://schemas.microsoft.com/office/drawing/2014/main" id="{26F73810-9367-4EB3-8AD6-1D03B33EF4A1}"/>
              </a:ext>
            </a:extLst>
          </p:cNvPr>
          <p:cNvPicPr>
            <a:picLocks noChangeAspect="1"/>
          </p:cNvPicPr>
          <p:nvPr/>
        </p:nvPicPr>
        <p:blipFill>
          <a:blip r:embed="rId4"/>
          <a:stretch>
            <a:fillRect/>
          </a:stretch>
        </p:blipFill>
        <p:spPr>
          <a:xfrm>
            <a:off x="4769636" y="2143283"/>
            <a:ext cx="4359018" cy="4035902"/>
          </a:xfrm>
          <a:prstGeom prst="rect">
            <a:avLst/>
          </a:prstGeom>
        </p:spPr>
      </p:pic>
      <p:sp>
        <p:nvSpPr>
          <p:cNvPr id="13" name="Content Placeholder 2">
            <a:extLst>
              <a:ext uri="{FF2B5EF4-FFF2-40B4-BE49-F238E27FC236}">
                <a16:creationId xmlns:a16="http://schemas.microsoft.com/office/drawing/2014/main" id="{D56C8FD5-D4F1-41D4-AD74-AF970781775F}"/>
              </a:ext>
            </a:extLst>
          </p:cNvPr>
          <p:cNvSpPr txBox="1">
            <a:spLocks/>
          </p:cNvSpPr>
          <p:nvPr/>
        </p:nvSpPr>
        <p:spPr bwMode="auto">
          <a:xfrm>
            <a:off x="611560" y="1945599"/>
            <a:ext cx="475252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cs typeface="+mn-cs"/>
              </a:defRPr>
            </a:lvl2pPr>
            <a:lvl3pPr marL="1143000" indent="-228600" algn="l" rtl="0" eaLnBrk="1" fontAlgn="base" hangingPunct="1">
              <a:spcBef>
                <a:spcPct val="20000"/>
              </a:spcBef>
              <a:spcAft>
                <a:spcPct val="0"/>
              </a:spcAft>
              <a:buChar char="•"/>
              <a:defRPr>
                <a:solidFill>
                  <a:schemeClr val="tx1"/>
                </a:solidFill>
                <a:latin typeface="+mn-lt"/>
                <a:cs typeface="+mn-cs"/>
              </a:defRPr>
            </a:lvl3pPr>
            <a:lvl4pPr marL="1600200" indent="-228600" algn="l" rtl="0" eaLnBrk="1" fontAlgn="base" hangingPunct="1">
              <a:spcBef>
                <a:spcPct val="20000"/>
              </a:spcBef>
              <a:spcAft>
                <a:spcPct val="0"/>
              </a:spcAft>
              <a:buChar char="–"/>
              <a:defRPr>
                <a:solidFill>
                  <a:schemeClr val="tx1"/>
                </a:solidFill>
                <a:latin typeface="+mn-lt"/>
                <a:cs typeface="+mn-cs"/>
              </a:defRPr>
            </a:lvl4pPr>
            <a:lvl5pPr marL="2057400" indent="-228600" algn="l" rtl="0" eaLnBrk="1" fontAlgn="base" hangingPunct="1">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a:lstStyle>
          <a:p>
            <a:pPr marR="0" lvl="0" algn="l" defTabSz="914400" rtl="0" eaLnBrk="1" fontAlgn="base" latinLnBrk="0" hangingPunct="1">
              <a:lnSpc>
                <a:spcPct val="100000"/>
              </a:lnSpc>
              <a:spcBef>
                <a:spcPct val="20000"/>
              </a:spcBef>
              <a:spcAft>
                <a:spcPct val="0"/>
              </a:spcAft>
              <a:buClr>
                <a:schemeClr val="accent2">
                  <a:lumMod val="60000"/>
                  <a:lumOff val="40000"/>
                </a:schemeClr>
              </a:buClr>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ea typeface="+mn-ea"/>
                <a:cs typeface="Arial"/>
              </a:rPr>
              <a:t>The camera and light need to be mounted in the same nozzle in order to sense the foam properly and accurately.</a:t>
            </a:r>
          </a:p>
          <a:p>
            <a:pPr marR="0" lvl="0" algn="l" defTabSz="914400" rtl="0" eaLnBrk="1" fontAlgn="base" latinLnBrk="0" hangingPunct="1">
              <a:lnSpc>
                <a:spcPct val="100000"/>
              </a:lnSpc>
              <a:spcBef>
                <a:spcPct val="20000"/>
              </a:spcBef>
              <a:spcAft>
                <a:spcPct val="0"/>
              </a:spcAft>
              <a:buClr>
                <a:schemeClr val="accent2">
                  <a:lumMod val="60000"/>
                  <a:lumOff val="40000"/>
                </a:schemeClr>
              </a:buClr>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ea typeface="+mn-ea"/>
                <a:cs typeface="Arial"/>
              </a:rPr>
              <a:t>Separating the light and camera into 2 nozzles makes setup and calibration very difficult . The geometry and reflective intensity will vary based an the distance apart. In fixed stainless systems this is critical to have one nozzle. In single use systems the nozzle spacing is fixed in the mounting.</a:t>
            </a:r>
          </a:p>
          <a:p>
            <a:pPr>
              <a:buClr>
                <a:schemeClr val="accent2">
                  <a:lumMod val="60000"/>
                  <a:lumOff val="40000"/>
                </a:schemeClr>
              </a:buClr>
              <a:buFont typeface="Wingdings" panose="05000000000000000000" pitchFamily="2" charset="2"/>
              <a:buChar char="§"/>
              <a:defRPr/>
            </a:pPr>
            <a:r>
              <a:rPr kumimoji="0" lang="en-US" sz="1800" b="0" i="0" u="none" strike="noStrike" kern="0" cap="none" spc="0" normalizeH="0" baseline="0" noProof="0" dirty="0">
                <a:ln>
                  <a:noFill/>
                </a:ln>
                <a:solidFill>
                  <a:srgbClr val="000000"/>
                </a:solidFill>
                <a:effectLst/>
                <a:uLnTx/>
                <a:uFillTx/>
                <a:ea typeface="+mn-ea"/>
                <a:cs typeface="Arial"/>
              </a:rPr>
              <a:t>The cost also increases when you require 2 nozzles.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515279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4247-5AF3-4775-86F4-41B01D0CD44A}"/>
              </a:ext>
            </a:extLst>
          </p:cNvPr>
          <p:cNvSpPr>
            <a:spLocks noGrp="1"/>
          </p:cNvSpPr>
          <p:nvPr>
            <p:ph type="title"/>
          </p:nvPr>
        </p:nvSpPr>
        <p:spPr>
          <a:xfrm>
            <a:off x="822960" y="286604"/>
            <a:ext cx="7543800" cy="1630228"/>
          </a:xfrm>
        </p:spPr>
        <p:txBody>
          <a:bodyPr>
            <a:normAutofit/>
          </a:bodyPr>
          <a:lstStyle/>
          <a:p>
            <a:pPr>
              <a:defRPr/>
            </a:pPr>
            <a:r>
              <a:rPr lang="en-US" sz="3200" dirty="0"/>
              <a:t>Topics</a:t>
            </a:r>
          </a:p>
        </p:txBody>
      </p:sp>
      <p:sp>
        <p:nvSpPr>
          <p:cNvPr id="3" name="Content Placeholder 2">
            <a:extLst>
              <a:ext uri="{FF2B5EF4-FFF2-40B4-BE49-F238E27FC236}">
                <a16:creationId xmlns:a16="http://schemas.microsoft.com/office/drawing/2014/main" id="{B0A50973-488C-4E3C-9C20-A298CA55BD42}"/>
              </a:ext>
            </a:extLst>
          </p:cNvPr>
          <p:cNvSpPr>
            <a:spLocks noGrp="1"/>
          </p:cNvSpPr>
          <p:nvPr>
            <p:ph idx="1"/>
          </p:nvPr>
        </p:nvSpPr>
        <p:spPr>
          <a:xfrm>
            <a:off x="457200" y="1737361"/>
            <a:ext cx="8229600" cy="4643967"/>
          </a:xfrm>
        </p:spPr>
        <p:txBody>
          <a:bodyPr>
            <a:normAutofit/>
          </a:bodyPr>
          <a:lstStyle/>
          <a:p>
            <a:pPr>
              <a:defRPr/>
            </a:pPr>
            <a:endParaRPr lang="en-US" sz="2400" dirty="0"/>
          </a:p>
          <a:p>
            <a:pPr>
              <a:buFont typeface="Wingdings" panose="05000000000000000000" pitchFamily="2" charset="2"/>
              <a:buChar char="§"/>
              <a:defRPr/>
            </a:pPr>
            <a:r>
              <a:rPr lang="en-US" sz="3200" dirty="0"/>
              <a:t>Introduction.</a:t>
            </a:r>
          </a:p>
          <a:p>
            <a:pPr>
              <a:buFont typeface="Wingdings" panose="05000000000000000000" pitchFamily="2" charset="2"/>
              <a:buChar char="§"/>
              <a:defRPr/>
            </a:pPr>
            <a:r>
              <a:rPr lang="en-US" sz="3200" dirty="0"/>
              <a:t>How is it made.</a:t>
            </a:r>
          </a:p>
          <a:p>
            <a:pPr>
              <a:buFont typeface="Wingdings" panose="05000000000000000000" pitchFamily="2" charset="2"/>
              <a:buChar char="§"/>
              <a:defRPr/>
            </a:pPr>
            <a:r>
              <a:rPr lang="en-US" sz="3200" dirty="0"/>
              <a:t>Critical Areas to Monitor.</a:t>
            </a:r>
          </a:p>
          <a:p>
            <a:pPr>
              <a:buFont typeface="Wingdings" panose="05000000000000000000" pitchFamily="2" charset="2"/>
              <a:buChar char="§"/>
              <a:defRPr/>
            </a:pPr>
            <a:r>
              <a:rPr lang="en-US" sz="3200" dirty="0"/>
              <a:t>The CANTY Advantage.</a:t>
            </a:r>
          </a:p>
          <a:p>
            <a:pPr>
              <a:buFont typeface="Wingdings" panose="05000000000000000000" pitchFamily="2" charset="2"/>
              <a:buChar char="§"/>
              <a:defRPr/>
            </a:pPr>
            <a:r>
              <a:rPr lang="en-US" sz="4000" dirty="0"/>
              <a:t>References</a:t>
            </a:r>
          </a:p>
        </p:txBody>
      </p:sp>
      <p:pic>
        <p:nvPicPr>
          <p:cNvPr id="4" name="Picture 3">
            <a:extLst>
              <a:ext uri="{FF2B5EF4-FFF2-40B4-BE49-F238E27FC236}">
                <a16:creationId xmlns:a16="http://schemas.microsoft.com/office/drawing/2014/main" id="{8634D0B6-A606-4AD0-8227-7D30E301477A}"/>
              </a:ext>
            </a:extLst>
          </p:cNvPr>
          <p:cNvPicPr>
            <a:picLocks noChangeAspect="1"/>
          </p:cNvPicPr>
          <p:nvPr/>
        </p:nvPicPr>
        <p:blipFill>
          <a:blip r:embed="rId3"/>
          <a:stretch>
            <a:fillRect/>
          </a:stretch>
        </p:blipFill>
        <p:spPr>
          <a:xfrm>
            <a:off x="0" y="0"/>
            <a:ext cx="9144000" cy="1051560"/>
          </a:xfrm>
          <a:prstGeom prst="rect">
            <a:avLst/>
          </a:prstGeom>
        </p:spPr>
      </p:pic>
      <p:sp>
        <p:nvSpPr>
          <p:cNvPr id="7" name="TextBox 6">
            <a:extLst>
              <a:ext uri="{FF2B5EF4-FFF2-40B4-BE49-F238E27FC236}">
                <a16:creationId xmlns:a16="http://schemas.microsoft.com/office/drawing/2014/main" id="{3656B4B3-00A6-4BFA-BB56-9AA35CA73BD8}"/>
              </a:ext>
            </a:extLst>
          </p:cNvPr>
          <p:cNvSpPr txBox="1"/>
          <p:nvPr/>
        </p:nvSpPr>
        <p:spPr>
          <a:xfrm>
            <a:off x="0" y="6381328"/>
            <a:ext cx="9144000" cy="507831"/>
          </a:xfrm>
          <a:prstGeom prst="rect">
            <a:avLst/>
          </a:prstGeom>
          <a:noFill/>
        </p:spPr>
        <p:txBody>
          <a:bodyPr wrap="square" rtlCol="0">
            <a:spAutoFit/>
          </a:bodyPr>
          <a:lstStyle/>
          <a:p>
            <a:r>
              <a:rPr lang="en-US" sz="1300" dirty="0">
                <a:solidFill>
                  <a:schemeClr val="bg1"/>
                </a:solidFill>
              </a:rPr>
              <a:t>J.M. CANTY INC. | BUFFALO NY | (716) 625-4227 </a:t>
            </a:r>
            <a:r>
              <a:rPr lang="en-US" sz="1300" dirty="0">
                <a:solidFill>
                  <a:schemeClr val="bg1"/>
                </a:solidFill>
                <a:sym typeface="Wingdings" panose="05000000000000000000" pitchFamily="2" charset="2"/>
              </a:rPr>
              <a:t></a:t>
            </a:r>
            <a:r>
              <a:rPr lang="en-US" sz="1300" dirty="0">
                <a:solidFill>
                  <a:schemeClr val="bg1"/>
                </a:solidFill>
              </a:rPr>
              <a:t> J.M. CANTY INTL. | DUBLIN, IRELAND | +353 (1) 882-9621 </a:t>
            </a:r>
            <a:r>
              <a:rPr lang="en-US" sz="1300" dirty="0">
                <a:solidFill>
                  <a:schemeClr val="bg1"/>
                </a:solidFill>
                <a:sym typeface="Wingdings" panose="05000000000000000000" pitchFamily="2" charset="2"/>
              </a:rPr>
              <a:t></a:t>
            </a:r>
            <a:r>
              <a:rPr lang="en-US" sz="1300" dirty="0">
                <a:solidFill>
                  <a:schemeClr val="bg1"/>
                </a:solidFill>
              </a:rPr>
              <a:t>  J.M. CANTY INTL. ASIA | PHUKET THAILAND | +66 83 9689548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Particle analysis</a:t>
            </a:r>
            <a:br>
              <a:rPr lang="en-IE" altLang="en-US" sz="3600" dirty="0">
                <a:latin typeface="+mn-lt"/>
              </a:rPr>
            </a:br>
            <a:endParaRPr lang="en-US" altLang="en-US" sz="3600" dirty="0">
              <a:latin typeface="+mn-lt"/>
            </a:endParaRP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3"/>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pic>
        <p:nvPicPr>
          <p:cNvPr id="6" name="Picture 5">
            <a:extLst>
              <a:ext uri="{FF2B5EF4-FFF2-40B4-BE49-F238E27FC236}">
                <a16:creationId xmlns:a16="http://schemas.microsoft.com/office/drawing/2014/main" id="{FEA95083-D89E-4018-AF11-7AB6A9F2CD95}"/>
              </a:ext>
            </a:extLst>
          </p:cNvPr>
          <p:cNvPicPr>
            <a:picLocks noChangeAspect="1"/>
          </p:cNvPicPr>
          <p:nvPr/>
        </p:nvPicPr>
        <p:blipFill>
          <a:blip r:embed="rId4"/>
          <a:stretch>
            <a:fillRect/>
          </a:stretch>
        </p:blipFill>
        <p:spPr>
          <a:xfrm>
            <a:off x="491865" y="5228701"/>
            <a:ext cx="5944115" cy="1140051"/>
          </a:xfrm>
          <a:prstGeom prst="rect">
            <a:avLst/>
          </a:prstGeom>
        </p:spPr>
      </p:pic>
      <p:pic>
        <p:nvPicPr>
          <p:cNvPr id="7" name="Picture 6">
            <a:extLst>
              <a:ext uri="{FF2B5EF4-FFF2-40B4-BE49-F238E27FC236}">
                <a16:creationId xmlns:a16="http://schemas.microsoft.com/office/drawing/2014/main" id="{C949FC94-7A17-4166-9D4A-3696529C4820}"/>
              </a:ext>
            </a:extLst>
          </p:cNvPr>
          <p:cNvPicPr>
            <a:picLocks noChangeAspect="1"/>
          </p:cNvPicPr>
          <p:nvPr/>
        </p:nvPicPr>
        <p:blipFill>
          <a:blip r:embed="rId5"/>
          <a:stretch>
            <a:fillRect/>
          </a:stretch>
        </p:blipFill>
        <p:spPr>
          <a:xfrm>
            <a:off x="1979712" y="2168860"/>
            <a:ext cx="4791871" cy="2520280"/>
          </a:xfrm>
          <a:prstGeom prst="rect">
            <a:avLst/>
          </a:prstGeom>
        </p:spPr>
      </p:pic>
      <p:pic>
        <p:nvPicPr>
          <p:cNvPr id="8" name="Picture 7">
            <a:extLst>
              <a:ext uri="{FF2B5EF4-FFF2-40B4-BE49-F238E27FC236}">
                <a16:creationId xmlns:a16="http://schemas.microsoft.com/office/drawing/2014/main" id="{86388DC8-BD88-46AF-AE07-A5777E8F803B}"/>
              </a:ext>
            </a:extLst>
          </p:cNvPr>
          <p:cNvPicPr>
            <a:picLocks noChangeAspect="1"/>
          </p:cNvPicPr>
          <p:nvPr/>
        </p:nvPicPr>
        <p:blipFill>
          <a:blip r:embed="rId6"/>
          <a:stretch>
            <a:fillRect/>
          </a:stretch>
        </p:blipFill>
        <p:spPr>
          <a:xfrm>
            <a:off x="6435980" y="2788021"/>
            <a:ext cx="1121761" cy="469433"/>
          </a:xfrm>
          <a:prstGeom prst="rect">
            <a:avLst/>
          </a:prstGeom>
        </p:spPr>
      </p:pic>
      <p:pic>
        <p:nvPicPr>
          <p:cNvPr id="13" name="Picture 12">
            <a:extLst>
              <a:ext uri="{FF2B5EF4-FFF2-40B4-BE49-F238E27FC236}">
                <a16:creationId xmlns:a16="http://schemas.microsoft.com/office/drawing/2014/main" id="{6F177677-221C-4405-844C-164ED4E93999}"/>
              </a:ext>
            </a:extLst>
          </p:cNvPr>
          <p:cNvPicPr>
            <a:picLocks noChangeAspect="1"/>
          </p:cNvPicPr>
          <p:nvPr/>
        </p:nvPicPr>
        <p:blipFill>
          <a:blip r:embed="rId7"/>
          <a:stretch>
            <a:fillRect/>
          </a:stretch>
        </p:blipFill>
        <p:spPr>
          <a:xfrm>
            <a:off x="5405666" y="3373763"/>
            <a:ext cx="1591194" cy="615749"/>
          </a:xfrm>
          <a:prstGeom prst="rect">
            <a:avLst/>
          </a:prstGeom>
        </p:spPr>
      </p:pic>
      <p:pic>
        <p:nvPicPr>
          <p:cNvPr id="14" name="Picture 13">
            <a:extLst>
              <a:ext uri="{FF2B5EF4-FFF2-40B4-BE49-F238E27FC236}">
                <a16:creationId xmlns:a16="http://schemas.microsoft.com/office/drawing/2014/main" id="{A44D91F5-3F7E-4E40-BD40-05B4EF19BB68}"/>
              </a:ext>
            </a:extLst>
          </p:cNvPr>
          <p:cNvPicPr>
            <a:picLocks noChangeAspect="1"/>
          </p:cNvPicPr>
          <p:nvPr/>
        </p:nvPicPr>
        <p:blipFill>
          <a:blip r:embed="rId8"/>
          <a:stretch>
            <a:fillRect/>
          </a:stretch>
        </p:blipFill>
        <p:spPr>
          <a:xfrm>
            <a:off x="1330431" y="3806616"/>
            <a:ext cx="1298561" cy="365792"/>
          </a:xfrm>
          <a:prstGeom prst="rect">
            <a:avLst/>
          </a:prstGeom>
        </p:spPr>
      </p:pic>
      <p:sp>
        <p:nvSpPr>
          <p:cNvPr id="17" name="TextBox 16">
            <a:extLst>
              <a:ext uri="{FF2B5EF4-FFF2-40B4-BE49-F238E27FC236}">
                <a16:creationId xmlns:a16="http://schemas.microsoft.com/office/drawing/2014/main" id="{11CB5EC5-D2BD-44DF-8278-745F5FEEA4C8}"/>
              </a:ext>
            </a:extLst>
          </p:cNvPr>
          <p:cNvSpPr txBox="1"/>
          <p:nvPr/>
        </p:nvSpPr>
        <p:spPr>
          <a:xfrm>
            <a:off x="160607" y="3496971"/>
            <a:ext cx="4580388" cy="369332"/>
          </a:xfrm>
          <a:prstGeom prst="rect">
            <a:avLst/>
          </a:prstGeom>
          <a:noFill/>
        </p:spPr>
        <p:txBody>
          <a:bodyPr wrap="square">
            <a:spAutoFit/>
          </a:bodyPr>
          <a:lstStyle/>
          <a:p>
            <a:r>
              <a:rPr lang="en-US" dirty="0"/>
              <a:t>LED Light Source</a:t>
            </a:r>
          </a:p>
        </p:txBody>
      </p:sp>
      <p:pic>
        <p:nvPicPr>
          <p:cNvPr id="16" name="Picture 15">
            <a:extLst>
              <a:ext uri="{FF2B5EF4-FFF2-40B4-BE49-F238E27FC236}">
                <a16:creationId xmlns:a16="http://schemas.microsoft.com/office/drawing/2014/main" id="{8F323118-1BDF-4F2C-A200-D6656828A70E}"/>
              </a:ext>
            </a:extLst>
          </p:cNvPr>
          <p:cNvPicPr>
            <a:picLocks noChangeAspect="1"/>
          </p:cNvPicPr>
          <p:nvPr/>
        </p:nvPicPr>
        <p:blipFill>
          <a:blip r:embed="rId9"/>
          <a:stretch>
            <a:fillRect/>
          </a:stretch>
        </p:blipFill>
        <p:spPr>
          <a:xfrm>
            <a:off x="4498035" y="4689140"/>
            <a:ext cx="262151" cy="499915"/>
          </a:xfrm>
          <a:prstGeom prst="rect">
            <a:avLst/>
          </a:prstGeom>
        </p:spPr>
      </p:pic>
      <p:sp>
        <p:nvSpPr>
          <p:cNvPr id="20" name="TextBox 19">
            <a:extLst>
              <a:ext uri="{FF2B5EF4-FFF2-40B4-BE49-F238E27FC236}">
                <a16:creationId xmlns:a16="http://schemas.microsoft.com/office/drawing/2014/main" id="{6F4E0706-66BF-4D6B-9F7C-4A0E11BB793B}"/>
              </a:ext>
            </a:extLst>
          </p:cNvPr>
          <p:cNvSpPr txBox="1"/>
          <p:nvPr/>
        </p:nvSpPr>
        <p:spPr>
          <a:xfrm>
            <a:off x="4629110" y="4877692"/>
            <a:ext cx="4580388" cy="369332"/>
          </a:xfrm>
          <a:prstGeom prst="rect">
            <a:avLst/>
          </a:prstGeom>
          <a:noFill/>
        </p:spPr>
        <p:txBody>
          <a:bodyPr wrap="square">
            <a:spAutoFit/>
          </a:bodyPr>
          <a:lstStyle/>
          <a:p>
            <a:r>
              <a:rPr lang="en-US" dirty="0"/>
              <a:t>Sample In</a:t>
            </a:r>
          </a:p>
        </p:txBody>
      </p:sp>
      <p:sp>
        <p:nvSpPr>
          <p:cNvPr id="22" name="TextBox 21">
            <a:extLst>
              <a:ext uri="{FF2B5EF4-FFF2-40B4-BE49-F238E27FC236}">
                <a16:creationId xmlns:a16="http://schemas.microsoft.com/office/drawing/2014/main" id="{D8F1A172-93B1-40CC-92CB-0D90485C519F}"/>
              </a:ext>
            </a:extLst>
          </p:cNvPr>
          <p:cNvSpPr txBox="1"/>
          <p:nvPr/>
        </p:nvSpPr>
        <p:spPr>
          <a:xfrm>
            <a:off x="6515010" y="4001190"/>
            <a:ext cx="4613944" cy="369332"/>
          </a:xfrm>
          <a:prstGeom prst="rect">
            <a:avLst/>
          </a:prstGeom>
          <a:noFill/>
        </p:spPr>
        <p:txBody>
          <a:bodyPr wrap="square">
            <a:spAutoFit/>
          </a:bodyPr>
          <a:lstStyle/>
          <a:p>
            <a:r>
              <a:rPr lang="en-US" dirty="0"/>
              <a:t>Flow Cell</a:t>
            </a:r>
          </a:p>
        </p:txBody>
      </p:sp>
      <p:sp>
        <p:nvSpPr>
          <p:cNvPr id="24" name="TextBox 23">
            <a:extLst>
              <a:ext uri="{FF2B5EF4-FFF2-40B4-BE49-F238E27FC236}">
                <a16:creationId xmlns:a16="http://schemas.microsoft.com/office/drawing/2014/main" id="{02162BAB-9514-4375-9D87-F483EE4505D7}"/>
              </a:ext>
            </a:extLst>
          </p:cNvPr>
          <p:cNvSpPr txBox="1"/>
          <p:nvPr/>
        </p:nvSpPr>
        <p:spPr>
          <a:xfrm>
            <a:off x="6660232" y="3198242"/>
            <a:ext cx="2376264" cy="646331"/>
          </a:xfrm>
          <a:prstGeom prst="rect">
            <a:avLst/>
          </a:prstGeom>
          <a:noFill/>
        </p:spPr>
        <p:txBody>
          <a:bodyPr wrap="square">
            <a:spAutoFit/>
          </a:bodyPr>
          <a:lstStyle/>
          <a:p>
            <a:r>
              <a:rPr lang="en-US" dirty="0"/>
              <a:t>Gigabit Camera &amp; Microscopic Lens</a:t>
            </a:r>
          </a:p>
        </p:txBody>
      </p:sp>
    </p:spTree>
    <p:extLst>
      <p:ext uri="{BB962C8B-B14F-4D97-AF65-F5344CB8AC3E}">
        <p14:creationId xmlns:p14="http://schemas.microsoft.com/office/powerpoint/2010/main" val="2087773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Particle Analysis</a:t>
            </a:r>
            <a:br>
              <a:rPr lang="en-IE" altLang="en-US" sz="3600" dirty="0">
                <a:latin typeface="+mn-lt"/>
              </a:rPr>
            </a:br>
            <a:endParaRPr lang="en-US" altLang="en-US" sz="3600" dirty="0">
              <a:latin typeface="+mn-lt"/>
            </a:endParaRP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5"/>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sp>
        <p:nvSpPr>
          <p:cNvPr id="7" name="Content Placeholder 6">
            <a:extLst>
              <a:ext uri="{FF2B5EF4-FFF2-40B4-BE49-F238E27FC236}">
                <a16:creationId xmlns:a16="http://schemas.microsoft.com/office/drawing/2014/main" id="{27ACF906-9A6F-49C0-B865-7E6AF04352D1}"/>
              </a:ext>
            </a:extLst>
          </p:cNvPr>
          <p:cNvSpPr>
            <a:spLocks noGrp="1"/>
          </p:cNvSpPr>
          <p:nvPr>
            <p:ph sz="half" idx="1"/>
          </p:nvPr>
        </p:nvSpPr>
        <p:spPr/>
        <p:txBody>
          <a:bodyPr/>
          <a:lstStyle/>
          <a:p>
            <a:endParaRPr lang="en-US" dirty="0"/>
          </a:p>
        </p:txBody>
      </p:sp>
      <p:pic>
        <p:nvPicPr>
          <p:cNvPr id="11" name="Solids in Water PSD CVIA">
            <a:hlinkClick r:id="" action="ppaction://media"/>
            <a:extLst>
              <a:ext uri="{FF2B5EF4-FFF2-40B4-BE49-F238E27FC236}">
                <a16:creationId xmlns:a16="http://schemas.microsoft.com/office/drawing/2014/main" id="{65D48EAD-971E-4968-9F78-E9674047B3B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7504" y="1916832"/>
            <a:ext cx="8712968" cy="4347754"/>
          </a:xfrm>
          <a:prstGeom prst="rect">
            <a:avLst/>
          </a:prstGeom>
        </p:spPr>
      </p:pic>
    </p:spTree>
    <p:extLst>
      <p:ext uri="{BB962C8B-B14F-4D97-AF65-F5344CB8AC3E}">
        <p14:creationId xmlns:p14="http://schemas.microsoft.com/office/powerpoint/2010/main" val="325812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4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Particle analysis</a:t>
            </a:r>
            <a:br>
              <a:rPr lang="en-IE" altLang="en-US" sz="3600" dirty="0">
                <a:latin typeface="+mn-lt"/>
              </a:rPr>
            </a:br>
            <a:endParaRPr lang="en-US" altLang="en-US" sz="3600" dirty="0">
              <a:latin typeface="+mn-lt"/>
            </a:endParaRPr>
          </a:p>
        </p:txBody>
      </p:sp>
      <p:sp>
        <p:nvSpPr>
          <p:cNvPr id="21507" name="Rectangle 3">
            <a:extLst>
              <a:ext uri="{FF2B5EF4-FFF2-40B4-BE49-F238E27FC236}">
                <a16:creationId xmlns:a16="http://schemas.microsoft.com/office/drawing/2014/main" id="{B8A44450-054F-4B20-A50C-2C4D17963D20}"/>
              </a:ext>
            </a:extLst>
          </p:cNvPr>
          <p:cNvSpPr>
            <a:spLocks noGrp="1" noChangeArrowheads="1"/>
          </p:cNvSpPr>
          <p:nvPr>
            <p:ph sz="half" idx="1"/>
          </p:nvPr>
        </p:nvSpPr>
        <p:spPr>
          <a:xfrm>
            <a:off x="158750" y="1910495"/>
            <a:ext cx="8985250" cy="2357516"/>
          </a:xfrm>
        </p:spPr>
        <p:txBody>
          <a:bodyPr>
            <a:normAutofit lnSpcReduction="10000"/>
          </a:bodyPr>
          <a:lstStyle/>
          <a:p>
            <a:pPr>
              <a:lnSpc>
                <a:spcPct val="80000"/>
              </a:lnSpc>
              <a:buFont typeface="Wingdings" panose="05000000000000000000" pitchFamily="2" charset="2"/>
              <a:buChar char="§"/>
              <a:defRPr/>
            </a:pPr>
            <a:r>
              <a:rPr lang="en-US" altLang="en-US" sz="2400" dirty="0">
                <a:cs typeface="Tahoma" charset="0"/>
              </a:rPr>
              <a:t>Recover fines that maybe other wise lost to drain.</a:t>
            </a:r>
          </a:p>
          <a:p>
            <a:pPr>
              <a:lnSpc>
                <a:spcPct val="80000"/>
              </a:lnSpc>
              <a:buFont typeface="Wingdings" panose="05000000000000000000" pitchFamily="2" charset="2"/>
              <a:buChar char="§"/>
              <a:defRPr/>
            </a:pPr>
            <a:r>
              <a:rPr lang="en-US" altLang="en-US" sz="2400" dirty="0">
                <a:cs typeface="Tahoma" charset="0"/>
              </a:rPr>
              <a:t>Receive real time particle analysis information straight to you DCS such as %Solids, Parts Per Million (PPM), Particle size.</a:t>
            </a:r>
          </a:p>
          <a:p>
            <a:pPr>
              <a:lnSpc>
                <a:spcPct val="80000"/>
              </a:lnSpc>
              <a:buFont typeface="Wingdings" panose="05000000000000000000" pitchFamily="2" charset="2"/>
              <a:buChar char="§"/>
              <a:defRPr/>
            </a:pPr>
            <a:r>
              <a:rPr lang="en-US" altLang="en-US" sz="2400" dirty="0">
                <a:cs typeface="Tahoma" charset="0"/>
              </a:rPr>
              <a:t>Size down to 0.7</a:t>
            </a:r>
            <a:r>
              <a:rPr lang="el-GR" altLang="en-US" sz="2400" dirty="0">
                <a:cs typeface="Tahoma" charset="0"/>
              </a:rPr>
              <a:t>μ</a:t>
            </a:r>
            <a:r>
              <a:rPr lang="en-US" altLang="en-US" sz="2400" dirty="0">
                <a:cs typeface="Tahoma" charset="0"/>
              </a:rPr>
              <a:t>m.</a:t>
            </a:r>
          </a:p>
          <a:p>
            <a:pPr>
              <a:lnSpc>
                <a:spcPct val="80000"/>
              </a:lnSpc>
              <a:buFont typeface="Wingdings" panose="05000000000000000000" pitchFamily="2" charset="2"/>
              <a:buChar char="§"/>
              <a:defRPr/>
            </a:pPr>
            <a:r>
              <a:rPr lang="en-US" altLang="en-US" sz="2400" dirty="0">
                <a:cs typeface="Tahoma" charset="0"/>
              </a:rPr>
              <a:t>Record images for off-line analysis</a:t>
            </a:r>
          </a:p>
          <a:p>
            <a:pPr>
              <a:lnSpc>
                <a:spcPct val="80000"/>
              </a:lnSpc>
              <a:buFont typeface="Wingdings" panose="05000000000000000000" pitchFamily="2" charset="2"/>
              <a:buChar char="§"/>
              <a:defRPr/>
            </a:pPr>
            <a:r>
              <a:rPr lang="en-US" altLang="en-US" sz="2400" dirty="0">
                <a:cs typeface="Tahoma" charset="0"/>
              </a:rPr>
              <a:t>Quality control of the waste water</a:t>
            </a: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3"/>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pic>
        <p:nvPicPr>
          <p:cNvPr id="8" name="Picture 7">
            <a:extLst>
              <a:ext uri="{FF2B5EF4-FFF2-40B4-BE49-F238E27FC236}">
                <a16:creationId xmlns:a16="http://schemas.microsoft.com/office/drawing/2014/main" id="{50EDC0FF-F7DB-4B82-BC03-68066A3BDEC8}"/>
              </a:ext>
            </a:extLst>
          </p:cNvPr>
          <p:cNvPicPr>
            <a:picLocks noChangeAspect="1"/>
          </p:cNvPicPr>
          <p:nvPr/>
        </p:nvPicPr>
        <p:blipFill>
          <a:blip r:embed="rId4"/>
          <a:stretch>
            <a:fillRect/>
          </a:stretch>
        </p:blipFill>
        <p:spPr>
          <a:xfrm>
            <a:off x="4747534" y="4048535"/>
            <a:ext cx="4278266" cy="2508845"/>
          </a:xfrm>
          <a:prstGeom prst="rect">
            <a:avLst/>
          </a:prstGeom>
        </p:spPr>
      </p:pic>
      <p:pic>
        <p:nvPicPr>
          <p:cNvPr id="9" name="Picture 8">
            <a:extLst>
              <a:ext uri="{FF2B5EF4-FFF2-40B4-BE49-F238E27FC236}">
                <a16:creationId xmlns:a16="http://schemas.microsoft.com/office/drawing/2014/main" id="{3825113B-AFB6-41F0-8A17-0CED15982588}"/>
              </a:ext>
            </a:extLst>
          </p:cNvPr>
          <p:cNvPicPr>
            <a:picLocks noChangeAspect="1"/>
          </p:cNvPicPr>
          <p:nvPr/>
        </p:nvPicPr>
        <p:blipFill>
          <a:blip r:embed="rId5"/>
          <a:stretch>
            <a:fillRect/>
          </a:stretch>
        </p:blipFill>
        <p:spPr>
          <a:xfrm>
            <a:off x="467544" y="4268011"/>
            <a:ext cx="2633700" cy="914479"/>
          </a:xfrm>
          <a:prstGeom prst="rect">
            <a:avLst/>
          </a:prstGeom>
        </p:spPr>
      </p:pic>
      <p:pic>
        <p:nvPicPr>
          <p:cNvPr id="10" name="Picture 9">
            <a:extLst>
              <a:ext uri="{FF2B5EF4-FFF2-40B4-BE49-F238E27FC236}">
                <a16:creationId xmlns:a16="http://schemas.microsoft.com/office/drawing/2014/main" id="{3F205772-ADEB-49D8-B710-D647283F3597}"/>
              </a:ext>
            </a:extLst>
          </p:cNvPr>
          <p:cNvPicPr>
            <a:picLocks noChangeAspect="1"/>
          </p:cNvPicPr>
          <p:nvPr/>
        </p:nvPicPr>
        <p:blipFill>
          <a:blip r:embed="rId6"/>
          <a:stretch>
            <a:fillRect/>
          </a:stretch>
        </p:blipFill>
        <p:spPr>
          <a:xfrm>
            <a:off x="800100" y="5141775"/>
            <a:ext cx="2170364" cy="1239554"/>
          </a:xfrm>
          <a:prstGeom prst="rect">
            <a:avLst/>
          </a:prstGeom>
        </p:spPr>
      </p:pic>
    </p:spTree>
    <p:extLst>
      <p:ext uri="{BB962C8B-B14F-4D97-AF65-F5344CB8AC3E}">
        <p14:creationId xmlns:p14="http://schemas.microsoft.com/office/powerpoint/2010/main" val="2720016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Black Spec Detection</a:t>
            </a:r>
            <a:br>
              <a:rPr lang="en-IE" altLang="en-US" sz="3600" dirty="0">
                <a:latin typeface="+mn-lt"/>
              </a:rPr>
            </a:br>
            <a:endParaRPr lang="en-US" altLang="en-US" sz="3600" dirty="0">
              <a:latin typeface="+mn-lt"/>
            </a:endParaRPr>
          </a:p>
        </p:txBody>
      </p:sp>
      <p:sp>
        <p:nvSpPr>
          <p:cNvPr id="21507" name="Rectangle 3">
            <a:extLst>
              <a:ext uri="{FF2B5EF4-FFF2-40B4-BE49-F238E27FC236}">
                <a16:creationId xmlns:a16="http://schemas.microsoft.com/office/drawing/2014/main" id="{B8A44450-054F-4B20-A50C-2C4D17963D20}"/>
              </a:ext>
            </a:extLst>
          </p:cNvPr>
          <p:cNvSpPr>
            <a:spLocks noGrp="1" noChangeArrowheads="1"/>
          </p:cNvSpPr>
          <p:nvPr>
            <p:ph sz="half" idx="1"/>
          </p:nvPr>
        </p:nvSpPr>
        <p:spPr>
          <a:xfrm>
            <a:off x="158750" y="2060848"/>
            <a:ext cx="5637386" cy="4248472"/>
          </a:xfrm>
        </p:spPr>
        <p:txBody>
          <a:bodyPr>
            <a:normAutofit/>
          </a:bodyPr>
          <a:lstStyle/>
          <a:p>
            <a:pPr>
              <a:lnSpc>
                <a:spcPct val="80000"/>
              </a:lnSpc>
              <a:buFont typeface="Wingdings" panose="05000000000000000000" pitchFamily="2" charset="2"/>
              <a:buChar char="§"/>
              <a:defRPr/>
            </a:pPr>
            <a:r>
              <a:rPr lang="en-US" altLang="en-US" sz="2000" dirty="0">
                <a:cs typeface="Tahoma" charset="0"/>
              </a:rPr>
              <a:t>Front Lighting for  accurate color measurement.</a:t>
            </a:r>
          </a:p>
          <a:p>
            <a:pPr>
              <a:lnSpc>
                <a:spcPct val="80000"/>
              </a:lnSpc>
              <a:buFont typeface="Wingdings" panose="05000000000000000000" pitchFamily="2" charset="2"/>
              <a:buChar char="§"/>
              <a:defRPr/>
            </a:pPr>
            <a:r>
              <a:rPr lang="en-US" altLang="en-US" sz="2000" dirty="0">
                <a:cs typeface="Tahoma" charset="0"/>
              </a:rPr>
              <a:t>Multiple Zone  detection to differentiate different colors.</a:t>
            </a:r>
          </a:p>
          <a:p>
            <a:pPr>
              <a:lnSpc>
                <a:spcPct val="80000"/>
              </a:lnSpc>
              <a:buFont typeface="Wingdings" panose="05000000000000000000" pitchFamily="2" charset="2"/>
              <a:buChar char="§"/>
              <a:defRPr/>
            </a:pPr>
            <a:r>
              <a:rPr lang="en-US" altLang="en-US" sz="2000" dirty="0">
                <a:cs typeface="Tahoma" charset="0"/>
              </a:rPr>
              <a:t>Built in material handling system to ensure a even layer of product is presented to the sensor.</a:t>
            </a:r>
          </a:p>
          <a:p>
            <a:pPr>
              <a:lnSpc>
                <a:spcPct val="80000"/>
              </a:lnSpc>
              <a:buFont typeface="Wingdings" panose="05000000000000000000" pitchFamily="2" charset="2"/>
              <a:buChar char="§"/>
              <a:defRPr/>
            </a:pPr>
            <a:r>
              <a:rPr lang="en-US" altLang="en-US" sz="2000" dirty="0">
                <a:cs typeface="Tahoma" charset="0"/>
              </a:rPr>
              <a:t>Visual Verification</a:t>
            </a:r>
          </a:p>
          <a:p>
            <a:pPr>
              <a:lnSpc>
                <a:spcPct val="80000"/>
              </a:lnSpc>
              <a:buFont typeface="Wingdings" panose="05000000000000000000" pitchFamily="2" charset="2"/>
              <a:buChar char="§"/>
              <a:defRPr/>
            </a:pPr>
            <a:r>
              <a:rPr lang="en-US" altLang="en-US" sz="2000" dirty="0">
                <a:cs typeface="Tahoma" charset="0"/>
              </a:rPr>
              <a:t>Record videos &amp; images for analysis later/QC records</a:t>
            </a:r>
          </a:p>
          <a:p>
            <a:pPr>
              <a:lnSpc>
                <a:spcPct val="80000"/>
              </a:lnSpc>
              <a:buFont typeface="Wingdings" panose="05000000000000000000" pitchFamily="2" charset="2"/>
              <a:buChar char="§"/>
              <a:defRPr/>
            </a:pPr>
            <a:r>
              <a:rPr lang="en-US" altLang="en-US" sz="2000" dirty="0">
                <a:cs typeface="Tahoma" charset="0"/>
              </a:rPr>
              <a:t>Remove Subjectivity.</a:t>
            </a:r>
          </a:p>
          <a:p>
            <a:pPr>
              <a:lnSpc>
                <a:spcPct val="80000"/>
              </a:lnSpc>
              <a:buFont typeface="Wingdings" panose="05000000000000000000" pitchFamily="2" charset="2"/>
              <a:buChar char="§"/>
              <a:defRPr/>
            </a:pPr>
            <a:r>
              <a:rPr lang="en-US" altLang="en-US" sz="2000" dirty="0">
                <a:cs typeface="Tahoma" charset="0"/>
              </a:rPr>
              <a:t>Meets all relevant ASTM standards.</a:t>
            </a:r>
            <a:endParaRPr lang="en-US" altLang="en-US" sz="1850" dirty="0">
              <a:cs typeface="Tahoma" charset="0"/>
            </a:endParaRPr>
          </a:p>
          <a:p>
            <a:pPr lvl="1">
              <a:lnSpc>
                <a:spcPct val="80000"/>
              </a:lnSpc>
              <a:buClr>
                <a:schemeClr val="accent2">
                  <a:lumMod val="60000"/>
                  <a:lumOff val="40000"/>
                </a:schemeClr>
              </a:buClr>
              <a:buFont typeface="Wingdings" panose="05000000000000000000" pitchFamily="2" charset="2"/>
              <a:buChar char="§"/>
              <a:defRPr/>
            </a:pPr>
            <a:endParaRPr lang="en-US" altLang="en-US" sz="1850" dirty="0">
              <a:cs typeface="Tahoma" charset="0"/>
            </a:endParaRP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3"/>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pic>
        <p:nvPicPr>
          <p:cNvPr id="7" name="Picture 6">
            <a:extLst>
              <a:ext uri="{FF2B5EF4-FFF2-40B4-BE49-F238E27FC236}">
                <a16:creationId xmlns:a16="http://schemas.microsoft.com/office/drawing/2014/main" id="{C9317E07-3D7F-443D-AB1E-4114D878EF16}"/>
              </a:ext>
            </a:extLst>
          </p:cNvPr>
          <p:cNvPicPr>
            <a:picLocks noChangeAspect="1"/>
          </p:cNvPicPr>
          <p:nvPr/>
        </p:nvPicPr>
        <p:blipFill>
          <a:blip r:embed="rId4"/>
          <a:stretch>
            <a:fillRect/>
          </a:stretch>
        </p:blipFill>
        <p:spPr>
          <a:xfrm>
            <a:off x="6300192" y="4544962"/>
            <a:ext cx="2476500" cy="1764358"/>
          </a:xfrm>
          <a:prstGeom prst="rect">
            <a:avLst/>
          </a:prstGeom>
        </p:spPr>
      </p:pic>
      <p:pic>
        <p:nvPicPr>
          <p:cNvPr id="9" name="Picture 8">
            <a:extLst>
              <a:ext uri="{FF2B5EF4-FFF2-40B4-BE49-F238E27FC236}">
                <a16:creationId xmlns:a16="http://schemas.microsoft.com/office/drawing/2014/main" id="{67948F6C-A1C6-48FF-A6B8-4F53EBA76C6B}"/>
              </a:ext>
            </a:extLst>
          </p:cNvPr>
          <p:cNvPicPr>
            <a:picLocks noChangeAspect="1"/>
          </p:cNvPicPr>
          <p:nvPr/>
        </p:nvPicPr>
        <p:blipFill>
          <a:blip r:embed="rId5"/>
          <a:stretch>
            <a:fillRect/>
          </a:stretch>
        </p:blipFill>
        <p:spPr>
          <a:xfrm>
            <a:off x="5940152" y="1988840"/>
            <a:ext cx="3045098" cy="2484114"/>
          </a:xfrm>
          <a:prstGeom prst="rect">
            <a:avLst/>
          </a:prstGeom>
        </p:spPr>
      </p:pic>
    </p:spTree>
    <p:extLst>
      <p:ext uri="{BB962C8B-B14F-4D97-AF65-F5344CB8AC3E}">
        <p14:creationId xmlns:p14="http://schemas.microsoft.com/office/powerpoint/2010/main" val="3831905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Black Spec detection.</a:t>
            </a:r>
            <a:br>
              <a:rPr lang="en-IE" altLang="en-US" sz="3600" dirty="0">
                <a:latin typeface="+mn-lt"/>
              </a:rPr>
            </a:br>
            <a:endParaRPr lang="en-US" altLang="en-US" sz="3600" dirty="0">
              <a:latin typeface="+mn-lt"/>
            </a:endParaRP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5"/>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pic>
        <p:nvPicPr>
          <p:cNvPr id="8" name="Colourspeck">
            <a:hlinkClick r:id="" action="ppaction://media"/>
            <a:extLst>
              <a:ext uri="{FF2B5EF4-FFF2-40B4-BE49-F238E27FC236}">
                <a16:creationId xmlns:a16="http://schemas.microsoft.com/office/drawing/2014/main" id="{70D73DD9-20F7-48B2-8708-421119BFD3D5}"/>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971600" y="1988840"/>
            <a:ext cx="7394523" cy="4104456"/>
          </a:xfrm>
        </p:spPr>
      </p:pic>
    </p:spTree>
    <p:extLst>
      <p:ext uri="{BB962C8B-B14F-4D97-AF65-F5344CB8AC3E}">
        <p14:creationId xmlns:p14="http://schemas.microsoft.com/office/powerpoint/2010/main" val="313586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VECTOR CONTROL MODULE</a:t>
            </a:r>
            <a:br>
              <a:rPr lang="en-IE" altLang="en-US" sz="3600" dirty="0">
                <a:latin typeface="+mn-lt"/>
              </a:rPr>
            </a:br>
            <a:endParaRPr lang="en-US" altLang="en-US" sz="3600" dirty="0">
              <a:latin typeface="+mn-lt"/>
            </a:endParaRPr>
          </a:p>
        </p:txBody>
      </p:sp>
      <p:sp>
        <p:nvSpPr>
          <p:cNvPr id="21507" name="Rectangle 3">
            <a:extLst>
              <a:ext uri="{FF2B5EF4-FFF2-40B4-BE49-F238E27FC236}">
                <a16:creationId xmlns:a16="http://schemas.microsoft.com/office/drawing/2014/main" id="{B8A44450-054F-4B20-A50C-2C4D17963D20}"/>
              </a:ext>
            </a:extLst>
          </p:cNvPr>
          <p:cNvSpPr>
            <a:spLocks noGrp="1" noChangeArrowheads="1"/>
          </p:cNvSpPr>
          <p:nvPr>
            <p:ph sz="half" idx="1"/>
          </p:nvPr>
        </p:nvSpPr>
        <p:spPr>
          <a:xfrm>
            <a:off x="158750" y="2420888"/>
            <a:ext cx="5637386" cy="3744416"/>
          </a:xfrm>
        </p:spPr>
        <p:txBody>
          <a:bodyPr>
            <a:normAutofit/>
          </a:bodyPr>
          <a:lstStyle/>
          <a:p>
            <a:pPr>
              <a:lnSpc>
                <a:spcPct val="80000"/>
              </a:lnSpc>
              <a:buFont typeface="Wingdings" panose="05000000000000000000" pitchFamily="2" charset="2"/>
              <a:buChar char="§"/>
              <a:defRPr/>
            </a:pPr>
            <a:r>
              <a:rPr lang="en-US" altLang="en-US" sz="2000" dirty="0">
                <a:cs typeface="Tahoma" charset="0"/>
              </a:rPr>
              <a:t>Allows for input up to 6 cameras</a:t>
            </a:r>
          </a:p>
          <a:p>
            <a:pPr>
              <a:lnSpc>
                <a:spcPct val="80000"/>
              </a:lnSpc>
              <a:buFont typeface="Wingdings" panose="05000000000000000000" pitchFamily="2" charset="2"/>
              <a:buChar char="§"/>
              <a:defRPr/>
            </a:pPr>
            <a:r>
              <a:rPr lang="en-US" altLang="en-US" sz="2000" dirty="0">
                <a:cs typeface="Tahoma" charset="0"/>
              </a:rPr>
              <a:t>Multiple outputs.</a:t>
            </a:r>
          </a:p>
          <a:p>
            <a:pPr lvl="1">
              <a:lnSpc>
                <a:spcPct val="80000"/>
              </a:lnSpc>
              <a:buClr>
                <a:schemeClr val="accent2">
                  <a:lumMod val="60000"/>
                  <a:lumOff val="40000"/>
                </a:schemeClr>
              </a:buClr>
              <a:buFont typeface="Wingdings" panose="05000000000000000000" pitchFamily="2" charset="2"/>
              <a:buChar char="§"/>
              <a:defRPr/>
            </a:pPr>
            <a:r>
              <a:rPr lang="en-US" altLang="en-US" sz="2000" dirty="0">
                <a:cs typeface="Tahoma" charset="0"/>
              </a:rPr>
              <a:t>4-20mA</a:t>
            </a:r>
          </a:p>
          <a:p>
            <a:pPr lvl="1">
              <a:lnSpc>
                <a:spcPct val="80000"/>
              </a:lnSpc>
              <a:buClr>
                <a:schemeClr val="accent2">
                  <a:lumMod val="60000"/>
                  <a:lumOff val="40000"/>
                </a:schemeClr>
              </a:buClr>
              <a:buFont typeface="Wingdings" panose="05000000000000000000" pitchFamily="2" charset="2"/>
              <a:buChar char="§"/>
              <a:defRPr/>
            </a:pPr>
            <a:r>
              <a:rPr lang="en-US" altLang="en-US" sz="2000" dirty="0">
                <a:cs typeface="Tahoma" charset="0"/>
              </a:rPr>
              <a:t>OPC UA/DA</a:t>
            </a:r>
          </a:p>
          <a:p>
            <a:pPr lvl="1">
              <a:lnSpc>
                <a:spcPct val="80000"/>
              </a:lnSpc>
              <a:buClr>
                <a:schemeClr val="accent2">
                  <a:lumMod val="60000"/>
                  <a:lumOff val="40000"/>
                </a:schemeClr>
              </a:buClr>
              <a:buFont typeface="Wingdings" panose="05000000000000000000" pitchFamily="2" charset="2"/>
              <a:buChar char="§"/>
              <a:defRPr/>
            </a:pPr>
            <a:r>
              <a:rPr lang="en-US" altLang="en-US" sz="2000" dirty="0">
                <a:cs typeface="Tahoma" charset="0"/>
              </a:rPr>
              <a:t>Modbus</a:t>
            </a:r>
          </a:p>
          <a:p>
            <a:pPr lvl="1">
              <a:lnSpc>
                <a:spcPct val="80000"/>
              </a:lnSpc>
              <a:buClr>
                <a:schemeClr val="accent2">
                  <a:lumMod val="60000"/>
                  <a:lumOff val="40000"/>
                </a:schemeClr>
              </a:buClr>
              <a:buFont typeface="Wingdings" panose="05000000000000000000" pitchFamily="2" charset="2"/>
              <a:buChar char="§"/>
              <a:defRPr/>
            </a:pPr>
            <a:r>
              <a:rPr lang="en-US" altLang="en-US" sz="2000" dirty="0">
                <a:cs typeface="Tahoma" charset="0"/>
              </a:rPr>
              <a:t>Video Display</a:t>
            </a:r>
          </a:p>
          <a:p>
            <a:pPr>
              <a:lnSpc>
                <a:spcPct val="80000"/>
              </a:lnSpc>
              <a:buFont typeface="Wingdings" panose="05000000000000000000" pitchFamily="2" charset="2"/>
              <a:buChar char="§"/>
              <a:defRPr/>
            </a:pPr>
            <a:r>
              <a:rPr lang="en-US" altLang="en-US" sz="2000" dirty="0" err="1">
                <a:cs typeface="Tahoma" charset="0"/>
              </a:rPr>
              <a:t>CANTYVisn</a:t>
            </a:r>
            <a:r>
              <a:rPr lang="en-US" altLang="en-US" sz="2000" dirty="0">
                <a:cs typeface="Tahoma" charset="0"/>
              </a:rPr>
              <a:t> Software Embedded</a:t>
            </a:r>
          </a:p>
          <a:p>
            <a:pPr>
              <a:lnSpc>
                <a:spcPct val="80000"/>
              </a:lnSpc>
              <a:buFont typeface="Wingdings" panose="05000000000000000000" pitchFamily="2" charset="2"/>
              <a:buChar char="§"/>
              <a:defRPr/>
            </a:pPr>
            <a:r>
              <a:rPr lang="en-US" altLang="en-US" sz="2000" dirty="0">
                <a:cs typeface="Tahoma" charset="0"/>
              </a:rPr>
              <a:t>Windows 10 embedded</a:t>
            </a:r>
          </a:p>
          <a:p>
            <a:pPr>
              <a:lnSpc>
                <a:spcPct val="80000"/>
              </a:lnSpc>
              <a:buFont typeface="Wingdings" panose="05000000000000000000" pitchFamily="2" charset="2"/>
              <a:buChar char="§"/>
              <a:defRPr/>
            </a:pPr>
            <a:r>
              <a:rPr lang="en-US" altLang="en-US" sz="2000" dirty="0">
                <a:cs typeface="Tahoma" charset="0"/>
              </a:rPr>
              <a:t>Easy interface with plant HMI’s or PLC’s</a:t>
            </a:r>
          </a:p>
          <a:p>
            <a:pPr>
              <a:lnSpc>
                <a:spcPct val="80000"/>
              </a:lnSpc>
              <a:buFont typeface="Wingdings" panose="05000000000000000000" pitchFamily="2" charset="2"/>
              <a:buChar char="§"/>
              <a:defRPr/>
            </a:pPr>
            <a:r>
              <a:rPr lang="en-US" altLang="en-US" sz="2000" dirty="0">
                <a:cs typeface="Tahoma" charset="0"/>
              </a:rPr>
              <a:t>Ease of Remote Support</a:t>
            </a:r>
          </a:p>
          <a:p>
            <a:pPr marL="0" indent="0">
              <a:lnSpc>
                <a:spcPct val="80000"/>
              </a:lnSpc>
              <a:buNone/>
              <a:defRPr/>
            </a:pPr>
            <a:endParaRPr lang="en-US" altLang="en-US" sz="2400" dirty="0">
              <a:cs typeface="Tahoma" charset="0"/>
            </a:endParaRP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3"/>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pic>
        <p:nvPicPr>
          <p:cNvPr id="8" name="Picture 7">
            <a:extLst>
              <a:ext uri="{FF2B5EF4-FFF2-40B4-BE49-F238E27FC236}">
                <a16:creationId xmlns:a16="http://schemas.microsoft.com/office/drawing/2014/main" id="{58659616-6F95-4217-BDB3-239E2528DA8D}"/>
              </a:ext>
            </a:extLst>
          </p:cNvPr>
          <p:cNvPicPr>
            <a:picLocks noChangeAspect="1"/>
          </p:cNvPicPr>
          <p:nvPr/>
        </p:nvPicPr>
        <p:blipFill>
          <a:blip r:embed="rId4"/>
          <a:stretch>
            <a:fillRect/>
          </a:stretch>
        </p:blipFill>
        <p:spPr>
          <a:xfrm>
            <a:off x="5573390" y="2476182"/>
            <a:ext cx="3411860" cy="3115237"/>
          </a:xfrm>
          <a:prstGeom prst="rect">
            <a:avLst/>
          </a:prstGeom>
        </p:spPr>
      </p:pic>
    </p:spTree>
    <p:extLst>
      <p:ext uri="{BB962C8B-B14F-4D97-AF65-F5344CB8AC3E}">
        <p14:creationId xmlns:p14="http://schemas.microsoft.com/office/powerpoint/2010/main" val="1435232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Payback</a:t>
            </a:r>
            <a:br>
              <a:rPr lang="en-IE" altLang="en-US" sz="3600" dirty="0">
                <a:latin typeface="+mn-lt"/>
              </a:rPr>
            </a:br>
            <a:endParaRPr lang="en-US" altLang="en-US" sz="3600" dirty="0">
              <a:latin typeface="+mn-lt"/>
            </a:endParaRPr>
          </a:p>
        </p:txBody>
      </p:sp>
      <p:sp>
        <p:nvSpPr>
          <p:cNvPr id="21507" name="Rectangle 3">
            <a:extLst>
              <a:ext uri="{FF2B5EF4-FFF2-40B4-BE49-F238E27FC236}">
                <a16:creationId xmlns:a16="http://schemas.microsoft.com/office/drawing/2014/main" id="{B8A44450-054F-4B20-A50C-2C4D17963D20}"/>
              </a:ext>
            </a:extLst>
          </p:cNvPr>
          <p:cNvSpPr>
            <a:spLocks noGrp="1" noChangeArrowheads="1"/>
          </p:cNvSpPr>
          <p:nvPr>
            <p:ph sz="half" idx="1"/>
          </p:nvPr>
        </p:nvSpPr>
        <p:spPr>
          <a:xfrm>
            <a:off x="800100" y="2638291"/>
            <a:ext cx="4413250" cy="3238981"/>
          </a:xfrm>
        </p:spPr>
        <p:txBody>
          <a:bodyPr>
            <a:normAutofit fontScale="92500"/>
          </a:bodyPr>
          <a:lstStyle/>
          <a:p>
            <a:pPr>
              <a:lnSpc>
                <a:spcPct val="80000"/>
              </a:lnSpc>
              <a:buFont typeface="Wingdings" panose="05000000000000000000" pitchFamily="2" charset="2"/>
              <a:buChar char="§"/>
              <a:defRPr/>
            </a:pPr>
            <a:r>
              <a:rPr lang="en-US" altLang="en-US" sz="2400" dirty="0">
                <a:cs typeface="Tahoma" charset="0"/>
              </a:rPr>
              <a:t>Decreased down time due to foam related issues.</a:t>
            </a:r>
          </a:p>
          <a:p>
            <a:pPr>
              <a:lnSpc>
                <a:spcPct val="80000"/>
              </a:lnSpc>
              <a:buFont typeface="Wingdings" panose="05000000000000000000" pitchFamily="2" charset="2"/>
              <a:buChar char="§"/>
              <a:defRPr/>
            </a:pPr>
            <a:r>
              <a:rPr lang="en-US" altLang="en-US" sz="2400" dirty="0">
                <a:cs typeface="Tahoma" charset="0"/>
              </a:rPr>
              <a:t>Increased yield. Running larger batches</a:t>
            </a:r>
          </a:p>
          <a:p>
            <a:pPr>
              <a:lnSpc>
                <a:spcPct val="80000"/>
              </a:lnSpc>
              <a:buFont typeface="Wingdings" panose="05000000000000000000" pitchFamily="2" charset="2"/>
              <a:buChar char="§"/>
              <a:defRPr/>
            </a:pPr>
            <a:r>
              <a:rPr lang="en-US" altLang="en-US" sz="2400" dirty="0">
                <a:cs typeface="Tahoma" charset="0"/>
              </a:rPr>
              <a:t>Reduced costs of Antifoam</a:t>
            </a:r>
          </a:p>
          <a:p>
            <a:pPr>
              <a:lnSpc>
                <a:spcPct val="80000"/>
              </a:lnSpc>
              <a:buFont typeface="Wingdings" panose="05000000000000000000" pitchFamily="2" charset="2"/>
              <a:buChar char="§"/>
              <a:defRPr/>
            </a:pPr>
            <a:r>
              <a:rPr lang="en-US" altLang="en-US" sz="2400" dirty="0">
                <a:cs typeface="Tahoma" charset="0"/>
              </a:rPr>
              <a:t>Reduced Production Time/ Energy Savings</a:t>
            </a:r>
          </a:p>
          <a:p>
            <a:pPr>
              <a:lnSpc>
                <a:spcPct val="80000"/>
              </a:lnSpc>
              <a:buFont typeface="Wingdings" panose="05000000000000000000" pitchFamily="2" charset="2"/>
              <a:buChar char="§"/>
              <a:defRPr/>
            </a:pPr>
            <a:r>
              <a:rPr lang="en-US" altLang="en-US" sz="2400" dirty="0">
                <a:cs typeface="Tahoma" charset="0"/>
              </a:rPr>
              <a:t>Recovery of fine materials</a:t>
            </a:r>
          </a:p>
          <a:p>
            <a:pPr>
              <a:lnSpc>
                <a:spcPct val="80000"/>
              </a:lnSpc>
              <a:buFont typeface="Wingdings" panose="05000000000000000000" pitchFamily="2" charset="2"/>
              <a:buChar char="§"/>
              <a:defRPr/>
            </a:pPr>
            <a:r>
              <a:rPr lang="en-US" altLang="en-US" sz="2400" dirty="0">
                <a:cs typeface="Tahoma" charset="0"/>
              </a:rPr>
              <a:t>Early detection of quality issues.</a:t>
            </a:r>
          </a:p>
          <a:p>
            <a:pPr>
              <a:lnSpc>
                <a:spcPct val="80000"/>
              </a:lnSpc>
              <a:buFont typeface="Wingdings" panose="05000000000000000000" pitchFamily="2" charset="2"/>
              <a:buChar char="§"/>
              <a:defRPr/>
            </a:pPr>
            <a:endParaRPr lang="en-US" altLang="en-US" sz="2400" dirty="0">
              <a:cs typeface="Tahoma" charset="0"/>
            </a:endParaRPr>
          </a:p>
          <a:p>
            <a:pPr>
              <a:lnSpc>
                <a:spcPct val="80000"/>
              </a:lnSpc>
              <a:buFont typeface="Wingdings" panose="05000000000000000000" pitchFamily="2" charset="2"/>
              <a:buChar char="§"/>
              <a:defRPr/>
            </a:pPr>
            <a:endParaRPr lang="en-US" altLang="en-US" sz="2400" dirty="0">
              <a:cs typeface="Tahoma" charset="0"/>
            </a:endParaRP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3"/>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pic>
        <p:nvPicPr>
          <p:cNvPr id="6" name="Picture 5">
            <a:extLst>
              <a:ext uri="{FF2B5EF4-FFF2-40B4-BE49-F238E27FC236}">
                <a16:creationId xmlns:a16="http://schemas.microsoft.com/office/drawing/2014/main" id="{942BE9EA-23C4-4358-A81B-DE65E25F5258}"/>
              </a:ext>
            </a:extLst>
          </p:cNvPr>
          <p:cNvPicPr>
            <a:picLocks noChangeAspect="1"/>
          </p:cNvPicPr>
          <p:nvPr/>
        </p:nvPicPr>
        <p:blipFill>
          <a:blip r:embed="rId4"/>
          <a:stretch>
            <a:fillRect/>
          </a:stretch>
        </p:blipFill>
        <p:spPr>
          <a:xfrm>
            <a:off x="5796136" y="2638291"/>
            <a:ext cx="3041327" cy="3681586"/>
          </a:xfrm>
          <a:prstGeom prst="rect">
            <a:avLst/>
          </a:prstGeom>
        </p:spPr>
      </p:pic>
    </p:spTree>
    <p:extLst>
      <p:ext uri="{BB962C8B-B14F-4D97-AF65-F5344CB8AC3E}">
        <p14:creationId xmlns:p14="http://schemas.microsoft.com/office/powerpoint/2010/main" val="1793818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a:extLst>
              <a:ext uri="{FF2B5EF4-FFF2-40B4-BE49-F238E27FC236}">
                <a16:creationId xmlns:a16="http://schemas.microsoft.com/office/drawing/2014/main" id="{C228B41A-FE8A-4D94-ABDF-83F99CFEC797}"/>
              </a:ext>
            </a:extLst>
          </p:cNvPr>
          <p:cNvSpPr txBox="1">
            <a:spLocks noChangeArrowheads="1"/>
          </p:cNvSpPr>
          <p:nvPr/>
        </p:nvSpPr>
        <p:spPr bwMode="auto">
          <a:xfrm>
            <a:off x="2195513" y="1844675"/>
            <a:ext cx="532923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r>
              <a:rPr lang="en-IE" altLang="en-US" sz="4000"/>
              <a:t>Questions</a:t>
            </a:r>
          </a:p>
          <a:p>
            <a:pPr>
              <a:spcBef>
                <a:spcPct val="50000"/>
              </a:spcBef>
              <a:buClrTx/>
              <a:buSzTx/>
              <a:buFontTx/>
              <a:buNone/>
            </a:pPr>
            <a:r>
              <a:rPr lang="en-IE" altLang="en-US" sz="4000"/>
              <a:t>         and </a:t>
            </a:r>
          </a:p>
          <a:p>
            <a:pPr>
              <a:spcBef>
                <a:spcPct val="50000"/>
              </a:spcBef>
              <a:buClrTx/>
              <a:buSzTx/>
              <a:buFontTx/>
              <a:buNone/>
            </a:pPr>
            <a:r>
              <a:rPr lang="en-IE" altLang="en-US" sz="4000"/>
              <a:t>            Answers</a:t>
            </a:r>
            <a:endParaRPr lang="en-US" altLang="en-US" sz="4000"/>
          </a:p>
        </p:txBody>
      </p:sp>
      <p:pic>
        <p:nvPicPr>
          <p:cNvPr id="2" name="Picture 1">
            <a:extLst>
              <a:ext uri="{FF2B5EF4-FFF2-40B4-BE49-F238E27FC236}">
                <a16:creationId xmlns:a16="http://schemas.microsoft.com/office/drawing/2014/main" id="{3E7FDBA9-8D06-4F8B-BF94-A4F940F3BB3A}"/>
              </a:ext>
            </a:extLst>
          </p:cNvPr>
          <p:cNvPicPr>
            <a:picLocks noChangeAspect="1"/>
          </p:cNvPicPr>
          <p:nvPr/>
        </p:nvPicPr>
        <p:blipFill>
          <a:blip r:embed="rId2"/>
          <a:stretch>
            <a:fillRect/>
          </a:stretch>
        </p:blipFill>
        <p:spPr>
          <a:xfrm>
            <a:off x="0" y="0"/>
            <a:ext cx="9144000" cy="1048512"/>
          </a:xfrm>
          <a:prstGeom prst="rect">
            <a:avLst/>
          </a:prstGeom>
        </p:spPr>
      </p:pic>
      <p:sp>
        <p:nvSpPr>
          <p:cNvPr id="3" name="TextBox 2">
            <a:extLst>
              <a:ext uri="{FF2B5EF4-FFF2-40B4-BE49-F238E27FC236}">
                <a16:creationId xmlns:a16="http://schemas.microsoft.com/office/drawing/2014/main" id="{37B370A8-5532-437A-A021-0D41D8A00890}"/>
              </a:ext>
            </a:extLst>
          </p:cNvPr>
          <p:cNvSpPr txBox="1"/>
          <p:nvPr/>
        </p:nvSpPr>
        <p:spPr>
          <a:xfrm>
            <a:off x="0" y="6381328"/>
            <a:ext cx="9144000" cy="492443"/>
          </a:xfrm>
          <a:prstGeom prst="rect">
            <a:avLst/>
          </a:prstGeom>
          <a:noFill/>
        </p:spPr>
        <p:txBody>
          <a:bodyPr wrap="square" rtlCol="0">
            <a:spAutoFit/>
          </a:bodyPr>
          <a:lstStyle/>
          <a:p>
            <a:r>
              <a:rPr lang="en-US" sz="1300" dirty="0">
                <a:solidFill>
                  <a:schemeClr val="bg1"/>
                </a:solidFill>
              </a:rPr>
              <a:t>J.M. CANTY INC. | BUFFALO NY | (716) 625-4227 </a:t>
            </a:r>
            <a:r>
              <a:rPr lang="en-US" sz="1300" dirty="0">
                <a:solidFill>
                  <a:prstClr val="white"/>
                </a:solidFill>
                <a:sym typeface="Wingdings" panose="05000000000000000000" pitchFamily="2" charset="2"/>
              </a:rPr>
              <a:t></a:t>
            </a:r>
            <a:r>
              <a:rPr lang="en-US" sz="1300" dirty="0">
                <a:solidFill>
                  <a:schemeClr val="bg1"/>
                </a:solidFill>
              </a:rPr>
              <a:t> J.M. CANTY INTL. | DUBLIN, IRELAND | +353 (1) 882-9621 </a:t>
            </a:r>
            <a:r>
              <a:rPr lang="en-US" sz="1300" dirty="0">
                <a:solidFill>
                  <a:prstClr val="white"/>
                </a:solidFill>
                <a:sym typeface="Wingdings" panose="05000000000000000000" pitchFamily="2" charset="2"/>
              </a:rPr>
              <a:t></a:t>
            </a:r>
            <a:r>
              <a:rPr lang="en-US" sz="1300" dirty="0">
                <a:solidFill>
                  <a:schemeClr val="bg1"/>
                </a:solidFill>
              </a:rPr>
              <a:t> J.M. CANTY INTL. ASIA | PHUKET THAILAND | +66 83 9689548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D06FD76-3994-4377-AE2D-CD3EDF25F229}"/>
              </a:ext>
            </a:extLst>
          </p:cNvPr>
          <p:cNvSpPr>
            <a:spLocks noGrp="1" noChangeArrowheads="1"/>
          </p:cNvSpPr>
          <p:nvPr>
            <p:ph type="title"/>
          </p:nvPr>
        </p:nvSpPr>
        <p:spPr>
          <a:xfrm>
            <a:off x="822960" y="286604"/>
            <a:ext cx="7543800" cy="1630228"/>
          </a:xfrm>
        </p:spPr>
        <p:txBody>
          <a:bodyPr>
            <a:normAutofit/>
          </a:bodyPr>
          <a:lstStyle/>
          <a:p>
            <a:pPr eaLnBrk="1" hangingPunct="1">
              <a:defRPr/>
            </a:pPr>
            <a:r>
              <a:rPr lang="en-IE" altLang="en-US" sz="3600" dirty="0"/>
              <a:t>PVC – Uses and Industry</a:t>
            </a:r>
            <a:endParaRPr lang="en-US" altLang="en-US" sz="1500" dirty="0"/>
          </a:p>
        </p:txBody>
      </p:sp>
      <p:pic>
        <p:nvPicPr>
          <p:cNvPr id="2" name="Picture 1">
            <a:extLst>
              <a:ext uri="{FF2B5EF4-FFF2-40B4-BE49-F238E27FC236}">
                <a16:creationId xmlns:a16="http://schemas.microsoft.com/office/drawing/2014/main" id="{148D0C60-0214-4EA8-9968-58654B491515}"/>
              </a:ext>
            </a:extLst>
          </p:cNvPr>
          <p:cNvPicPr>
            <a:picLocks noChangeAspect="1"/>
          </p:cNvPicPr>
          <p:nvPr/>
        </p:nvPicPr>
        <p:blipFill>
          <a:blip r:embed="rId3"/>
          <a:stretch>
            <a:fillRect/>
          </a:stretch>
        </p:blipFill>
        <p:spPr>
          <a:xfrm>
            <a:off x="0" y="0"/>
            <a:ext cx="9144000" cy="1051560"/>
          </a:xfrm>
          <a:prstGeom prst="rect">
            <a:avLst/>
          </a:prstGeom>
        </p:spPr>
      </p:pic>
      <p:sp>
        <p:nvSpPr>
          <p:cNvPr id="4" name="TextBox 3">
            <a:extLst>
              <a:ext uri="{FF2B5EF4-FFF2-40B4-BE49-F238E27FC236}">
                <a16:creationId xmlns:a16="http://schemas.microsoft.com/office/drawing/2014/main" id="{9E8723E6-C49A-4C1D-83E0-27285E68287D}"/>
              </a:ext>
            </a:extLst>
          </p:cNvPr>
          <p:cNvSpPr txBox="1"/>
          <p:nvPr/>
        </p:nvSpPr>
        <p:spPr>
          <a:xfrm>
            <a:off x="0" y="6381328"/>
            <a:ext cx="9144000" cy="507831"/>
          </a:xfrm>
          <a:prstGeom prst="rect">
            <a:avLst/>
          </a:prstGeom>
          <a:noFill/>
        </p:spPr>
        <p:txBody>
          <a:bodyPr wrap="square" rtlCol="0">
            <a:spAutoFit/>
          </a:bodyPr>
          <a:lstStyle/>
          <a:p>
            <a:r>
              <a:rPr lang="en-US" sz="1300" dirty="0">
                <a:solidFill>
                  <a:schemeClr val="bg1"/>
                </a:solidFill>
              </a:rPr>
              <a:t>J.M. CANTY INC. | BUFFALO NY | (716) 625-4227 </a:t>
            </a:r>
            <a:r>
              <a:rPr lang="en-US" sz="1300" dirty="0">
                <a:solidFill>
                  <a:schemeClr val="bg1"/>
                </a:solidFill>
                <a:sym typeface="Wingdings" panose="05000000000000000000" pitchFamily="2" charset="2"/>
              </a:rPr>
              <a:t></a:t>
            </a:r>
            <a:r>
              <a:rPr lang="en-US" sz="1300" dirty="0">
                <a:solidFill>
                  <a:schemeClr val="bg1"/>
                </a:solidFill>
              </a:rPr>
              <a:t> J.M. CANTY INTL. | DUBLIN, IRELAND | +353 (1) 882-9621 </a:t>
            </a:r>
            <a:r>
              <a:rPr lang="en-US" sz="1300" dirty="0">
                <a:solidFill>
                  <a:schemeClr val="bg1"/>
                </a:solidFill>
                <a:sym typeface="Wingdings" panose="05000000000000000000" pitchFamily="2" charset="2"/>
              </a:rPr>
              <a:t></a:t>
            </a:r>
            <a:r>
              <a:rPr lang="en-US" sz="1300" dirty="0">
                <a:solidFill>
                  <a:schemeClr val="bg1"/>
                </a:solidFill>
              </a:rPr>
              <a:t>  J.M. CANTY INTL. ASIA | PHUKET THAILAND | +66 83 9689548 </a:t>
            </a:r>
          </a:p>
        </p:txBody>
      </p:sp>
      <p:sp>
        <p:nvSpPr>
          <p:cNvPr id="6" name="TextBox 5">
            <a:extLst>
              <a:ext uri="{FF2B5EF4-FFF2-40B4-BE49-F238E27FC236}">
                <a16:creationId xmlns:a16="http://schemas.microsoft.com/office/drawing/2014/main" id="{AA98D3B1-5D80-4009-AD0D-DD0FFB59EA4B}"/>
              </a:ext>
            </a:extLst>
          </p:cNvPr>
          <p:cNvSpPr txBox="1"/>
          <p:nvPr/>
        </p:nvSpPr>
        <p:spPr>
          <a:xfrm>
            <a:off x="107504" y="2036360"/>
            <a:ext cx="4536504" cy="677108"/>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endParaRPr lang="en-US" sz="2000" dirty="0"/>
          </a:p>
          <a:p>
            <a:pPr marL="285750" indent="-285750">
              <a:buClr>
                <a:schemeClr val="accent1"/>
              </a:buClr>
              <a:buFont typeface="Wingdings" panose="05000000000000000000" pitchFamily="2" charset="2"/>
              <a:buChar char="§"/>
            </a:pPr>
            <a:endParaRPr lang="en-US" dirty="0"/>
          </a:p>
        </p:txBody>
      </p:sp>
      <p:grpSp>
        <p:nvGrpSpPr>
          <p:cNvPr id="32" name="Group 31">
            <a:extLst>
              <a:ext uri="{FF2B5EF4-FFF2-40B4-BE49-F238E27FC236}">
                <a16:creationId xmlns:a16="http://schemas.microsoft.com/office/drawing/2014/main" id="{303ED9B4-19C5-22F3-E861-E6E8B0D60238}"/>
              </a:ext>
            </a:extLst>
          </p:cNvPr>
          <p:cNvGrpSpPr/>
          <p:nvPr/>
        </p:nvGrpSpPr>
        <p:grpSpPr>
          <a:xfrm>
            <a:off x="1422638" y="1916832"/>
            <a:ext cx="6226716" cy="4456232"/>
            <a:chOff x="1422638" y="1916832"/>
            <a:chExt cx="6226716" cy="4456232"/>
          </a:xfrm>
        </p:grpSpPr>
        <p:pic>
          <p:nvPicPr>
            <p:cNvPr id="27" name="Picture 26">
              <a:extLst>
                <a:ext uri="{FF2B5EF4-FFF2-40B4-BE49-F238E27FC236}">
                  <a16:creationId xmlns:a16="http://schemas.microsoft.com/office/drawing/2014/main" id="{369E135B-99F7-F130-48ED-56F428EA1F72}"/>
                </a:ext>
              </a:extLst>
            </p:cNvPr>
            <p:cNvPicPr>
              <a:picLocks noChangeAspect="1"/>
            </p:cNvPicPr>
            <p:nvPr/>
          </p:nvPicPr>
          <p:blipFill>
            <a:blip r:embed="rId4"/>
            <a:stretch>
              <a:fillRect/>
            </a:stretch>
          </p:blipFill>
          <p:spPr>
            <a:xfrm>
              <a:off x="1547664" y="1933361"/>
              <a:ext cx="5904656" cy="4431438"/>
            </a:xfrm>
            <a:prstGeom prst="rect">
              <a:avLst/>
            </a:prstGeom>
            <a:ln>
              <a:noFill/>
            </a:ln>
          </p:spPr>
        </p:pic>
        <p:sp>
          <p:nvSpPr>
            <p:cNvPr id="28" name="Rectangle 27">
              <a:extLst>
                <a:ext uri="{FF2B5EF4-FFF2-40B4-BE49-F238E27FC236}">
                  <a16:creationId xmlns:a16="http://schemas.microsoft.com/office/drawing/2014/main" id="{497F36DA-5D19-4332-5337-A3D123966375}"/>
                </a:ext>
              </a:extLst>
            </p:cNvPr>
            <p:cNvSpPr/>
            <p:nvPr/>
          </p:nvSpPr>
          <p:spPr>
            <a:xfrm>
              <a:off x="1475656" y="1916832"/>
              <a:ext cx="6120680" cy="119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559C2D-0140-26A6-4CFF-672FBA9E1154}"/>
                </a:ext>
              </a:extLst>
            </p:cNvPr>
            <p:cNvSpPr/>
            <p:nvPr/>
          </p:nvSpPr>
          <p:spPr>
            <a:xfrm>
              <a:off x="1475656" y="6253536"/>
              <a:ext cx="6120680" cy="119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D9B852E-F6E9-DA4B-540F-AE386EE925AE}"/>
                </a:ext>
              </a:extLst>
            </p:cNvPr>
            <p:cNvSpPr/>
            <p:nvPr/>
          </p:nvSpPr>
          <p:spPr>
            <a:xfrm rot="5400000">
              <a:off x="-575707" y="4034706"/>
              <a:ext cx="4265731" cy="269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EB0FA4E-4342-3B5C-8DC0-35FB8C14A22F}"/>
                </a:ext>
              </a:extLst>
            </p:cNvPr>
            <p:cNvSpPr/>
            <p:nvPr/>
          </p:nvSpPr>
          <p:spPr>
            <a:xfrm rot="5400000">
              <a:off x="5381968" y="3977885"/>
              <a:ext cx="4265731" cy="269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B7C1-3C95-4035-9D7F-DE238434B005}"/>
              </a:ext>
            </a:extLst>
          </p:cNvPr>
          <p:cNvSpPr>
            <a:spLocks noGrp="1"/>
          </p:cNvSpPr>
          <p:nvPr>
            <p:ph type="title"/>
          </p:nvPr>
        </p:nvSpPr>
        <p:spPr>
          <a:xfrm>
            <a:off x="822960" y="286604"/>
            <a:ext cx="7543800" cy="1630228"/>
          </a:xfrm>
        </p:spPr>
        <p:txBody>
          <a:bodyPr/>
          <a:lstStyle/>
          <a:p>
            <a:r>
              <a:rPr kumimoji="0" lang="en-IE" altLang="en-US" sz="3600" b="0" i="0" u="none" strike="noStrike" kern="1200" cap="none" spc="-38" normalizeH="0" baseline="0" noProof="0" dirty="0">
                <a:ln>
                  <a:noFill/>
                </a:ln>
                <a:solidFill>
                  <a:prstClr val="black">
                    <a:lumMod val="75000"/>
                    <a:lumOff val="25000"/>
                  </a:prstClr>
                </a:solidFill>
                <a:effectLst/>
                <a:uLnTx/>
                <a:uFillTx/>
                <a:latin typeface="Avenir Next LT Pro Light" panose="020F0302020204030204"/>
                <a:ea typeface="+mj-ea"/>
                <a:cs typeface="+mj-cs"/>
              </a:rPr>
              <a:t>Polymerisation:</a:t>
            </a:r>
            <a:endParaRPr lang="en-US" sz="1500" dirty="0"/>
          </a:p>
        </p:txBody>
      </p:sp>
      <p:pic>
        <p:nvPicPr>
          <p:cNvPr id="4" name="Picture 3">
            <a:extLst>
              <a:ext uri="{FF2B5EF4-FFF2-40B4-BE49-F238E27FC236}">
                <a16:creationId xmlns:a16="http://schemas.microsoft.com/office/drawing/2014/main" id="{8424E5F7-03E4-4613-BE0C-966CCC191080}"/>
              </a:ext>
            </a:extLst>
          </p:cNvPr>
          <p:cNvPicPr>
            <a:picLocks noChangeAspect="1"/>
          </p:cNvPicPr>
          <p:nvPr/>
        </p:nvPicPr>
        <p:blipFill>
          <a:blip r:embed="rId3"/>
          <a:stretch>
            <a:fillRect/>
          </a:stretch>
        </p:blipFill>
        <p:spPr>
          <a:xfrm>
            <a:off x="0" y="0"/>
            <a:ext cx="9144000" cy="1051560"/>
          </a:xfrm>
          <a:prstGeom prst="rect">
            <a:avLst/>
          </a:prstGeom>
        </p:spPr>
      </p:pic>
      <p:sp>
        <p:nvSpPr>
          <p:cNvPr id="6" name="TextBox 5">
            <a:extLst>
              <a:ext uri="{FF2B5EF4-FFF2-40B4-BE49-F238E27FC236}">
                <a16:creationId xmlns:a16="http://schemas.microsoft.com/office/drawing/2014/main" id="{866F337B-B08A-4537-8188-6B981D349E81}"/>
              </a:ext>
            </a:extLst>
          </p:cNvPr>
          <p:cNvSpPr txBox="1"/>
          <p:nvPr/>
        </p:nvSpPr>
        <p:spPr>
          <a:xfrm>
            <a:off x="0" y="6381328"/>
            <a:ext cx="9144000" cy="492443"/>
          </a:xfrm>
          <a:prstGeom prst="rect">
            <a:avLst/>
          </a:prstGeom>
          <a:noFill/>
        </p:spPr>
        <p:txBody>
          <a:bodyPr wrap="square" rtlCol="0">
            <a:spAutoFit/>
          </a:bodyPr>
          <a:lstStyle/>
          <a:p>
            <a:r>
              <a:rPr lang="en-US" sz="1300" dirty="0">
                <a:solidFill>
                  <a:schemeClr val="bg1"/>
                </a:solidFill>
              </a:rPr>
              <a:t>J.M. CANTY INC. | BUFFALO NY | (716) 625-4227 </a:t>
            </a:r>
            <a:r>
              <a:rPr lang="en-US" sz="1300" dirty="0">
                <a:solidFill>
                  <a:prstClr val="white"/>
                </a:solidFill>
                <a:sym typeface="Wingdings" panose="05000000000000000000" pitchFamily="2" charset="2"/>
              </a:rPr>
              <a:t></a:t>
            </a:r>
            <a:r>
              <a:rPr lang="en-US" sz="1300" dirty="0">
                <a:solidFill>
                  <a:schemeClr val="bg1"/>
                </a:solidFill>
              </a:rPr>
              <a:t> J.M. CANTY INTL. | DUBLIN, IRELAND | +353 (1) 882-9621 </a:t>
            </a:r>
            <a:r>
              <a:rPr lang="en-US" sz="1300" dirty="0">
                <a:solidFill>
                  <a:prstClr val="white"/>
                </a:solidFill>
                <a:sym typeface="Wingdings" panose="05000000000000000000" pitchFamily="2" charset="2"/>
              </a:rPr>
              <a:t></a:t>
            </a:r>
            <a:r>
              <a:rPr lang="en-US" sz="1300" dirty="0">
                <a:solidFill>
                  <a:schemeClr val="bg1"/>
                </a:solidFill>
              </a:rPr>
              <a:t> J.M. CANTY INTL. ASIA | PHUKET THAILAND | +66 83 9689548 </a:t>
            </a:r>
          </a:p>
        </p:txBody>
      </p:sp>
      <p:sp>
        <p:nvSpPr>
          <p:cNvPr id="5" name="Content Placeholder 4">
            <a:extLst>
              <a:ext uri="{FF2B5EF4-FFF2-40B4-BE49-F238E27FC236}">
                <a16:creationId xmlns:a16="http://schemas.microsoft.com/office/drawing/2014/main" id="{E62734A7-398A-4BC9-A69A-D482137252F6}"/>
              </a:ext>
            </a:extLst>
          </p:cNvPr>
          <p:cNvSpPr>
            <a:spLocks noGrp="1"/>
          </p:cNvSpPr>
          <p:nvPr>
            <p:ph idx="1"/>
          </p:nvPr>
        </p:nvSpPr>
        <p:spPr>
          <a:xfrm>
            <a:off x="822960" y="2108202"/>
            <a:ext cx="7853496" cy="4129110"/>
          </a:xfrm>
        </p:spPr>
        <p:txBody>
          <a:bodyPr>
            <a:normAutofit/>
          </a:bodyPr>
          <a:lstStyle/>
          <a:p>
            <a:pPr marL="0" marR="0" lvl="0" indent="0" algn="ctr" defTabSz="914400" rtl="0" eaLnBrk="1" fontAlgn="auto" latinLnBrk="0" hangingPunct="1">
              <a:lnSpc>
                <a:spcPct val="100000"/>
              </a:lnSpc>
              <a:spcBef>
                <a:spcPts val="0"/>
              </a:spcBef>
              <a:spcAft>
                <a:spcPts val="0"/>
              </a:spcAft>
              <a:buClr>
                <a:srgbClr val="1CADE4"/>
              </a:buClr>
              <a:buSzTx/>
              <a:buNone/>
              <a:tabLst/>
              <a:defRPr/>
            </a:pP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PVC is manufactured through polymerization of </a:t>
            </a:r>
            <a:r>
              <a:rPr kumimoji="0" lang="en-US" sz="2000" b="0" i="0" u="none" strike="noStrike" kern="1200" cap="none" spc="0" normalizeH="0" baseline="0" noProof="0" dirty="0" err="1">
                <a:ln>
                  <a:noFill/>
                </a:ln>
                <a:solidFill>
                  <a:prstClr val="black"/>
                </a:solidFill>
                <a:effectLst/>
                <a:uLnTx/>
                <a:uFillTx/>
                <a:latin typeface="Avenir Next LT Pro" panose="020F0502020204030204"/>
                <a:ea typeface="+mn-ea"/>
                <a:cs typeface="+mn-cs"/>
              </a:rPr>
              <a:t>Vinly</a:t>
            </a: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 Chloride Monomer (</a:t>
            </a:r>
            <a:r>
              <a:rPr lang="en-US" sz="2000" dirty="0">
                <a:solidFill>
                  <a:prstClr val="black"/>
                </a:solidFill>
                <a:latin typeface="Avenir Next LT Pro" panose="020F0502020204030204"/>
              </a:rPr>
              <a:t>VC</a:t>
            </a: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 Monomer).</a:t>
            </a:r>
          </a:p>
          <a:p>
            <a:pPr marL="0" marR="0" lvl="0" indent="0" algn="ctr" defTabSz="914400" rtl="0" eaLnBrk="1" fontAlgn="auto" latinLnBrk="0" hangingPunct="1">
              <a:lnSpc>
                <a:spcPct val="100000"/>
              </a:lnSpc>
              <a:spcBef>
                <a:spcPts val="0"/>
              </a:spcBef>
              <a:spcAft>
                <a:spcPts val="0"/>
              </a:spcAft>
              <a:buClr>
                <a:srgbClr val="1CADE4"/>
              </a:buClr>
              <a:buSzTx/>
              <a:buNone/>
              <a:tabLst/>
              <a:defRPr/>
            </a:pPr>
            <a:endPar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VC Monomer is pressurized and liquefied prior to being added to reaction vessel.</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Reactor charged with </a:t>
            </a:r>
            <a:r>
              <a:rPr lang="en-US" sz="2000" dirty="0" err="1">
                <a:solidFill>
                  <a:prstClr val="black"/>
                </a:solidFill>
                <a:latin typeface="Avenir Next LT Pro" panose="020F0502020204030204"/>
              </a:rPr>
              <a:t>vc</a:t>
            </a:r>
            <a:r>
              <a:rPr lang="en-US" sz="2000" dirty="0">
                <a:solidFill>
                  <a:prstClr val="black"/>
                </a:solidFill>
                <a:latin typeface="Avenir Next LT Pro" panose="020F0502020204030204"/>
              </a:rPr>
              <a:t> </a:t>
            </a: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monomer</a:t>
            </a:r>
            <a:r>
              <a:rPr lang="en-US" sz="2000" dirty="0">
                <a:solidFill>
                  <a:prstClr val="black"/>
                </a:solidFill>
                <a:latin typeface="Avenir Next LT Pro" panose="020F0502020204030204"/>
              </a:rPr>
              <a:t>, </a:t>
            </a: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deionized water/suspension agents and catalysts with temperatures ranging from 100 - 200°F(40 - 93°C) and pressure up to 150psi (10bar)</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lang="en-US" sz="2000" dirty="0">
                <a:solidFill>
                  <a:prstClr val="black"/>
                </a:solidFill>
                <a:latin typeface="Avenir Next LT Pro" panose="020F0502020204030204"/>
              </a:rPr>
              <a:t>The process is placed under heavy agitation for several hours.</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lang="en-US" sz="2000" dirty="0">
                <a:solidFill>
                  <a:prstClr val="black"/>
                </a:solidFill>
                <a:latin typeface="Avenir Next LT Pro" panose="020F0502020204030204"/>
              </a:rPr>
              <a:t>Resultant slurry typically has a 50-200</a:t>
            </a:r>
            <a:r>
              <a:rPr lang="el-GR" sz="2000" dirty="0">
                <a:solidFill>
                  <a:prstClr val="black"/>
                </a:solidFill>
                <a:latin typeface="Avenir Next LT Pro" panose="020F0502020204030204"/>
              </a:rPr>
              <a:t>μ</a:t>
            </a:r>
            <a:r>
              <a:rPr lang="en-US" sz="2000" dirty="0">
                <a:solidFill>
                  <a:prstClr val="black"/>
                </a:solidFill>
                <a:latin typeface="Avenir Next LT Pro" panose="020F0502020204030204"/>
              </a:rPr>
              <a:t>m particle size range.</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Process conditions are changed to </a:t>
            </a:r>
            <a:r>
              <a:rPr lang="en-US" sz="2000" dirty="0">
                <a:solidFill>
                  <a:prstClr val="black"/>
                </a:solidFill>
                <a:latin typeface="Avenir Next LT Pro" panose="020F0502020204030204"/>
              </a:rPr>
              <a:t>determine end product characteristics.  Agitator speed, Duration, amount of catalyst…</a:t>
            </a:r>
            <a:r>
              <a:rPr lang="en-US" sz="2000" dirty="0" err="1">
                <a:solidFill>
                  <a:prstClr val="black"/>
                </a:solidFill>
                <a:latin typeface="Avenir Next LT Pro" panose="020F0502020204030204"/>
              </a:rPr>
              <a:t>etc</a:t>
            </a:r>
            <a:endPar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endParaRPr>
          </a:p>
          <a:p>
            <a:pPr marL="0" indent="0" defTabSz="914400">
              <a:lnSpc>
                <a:spcPct val="100000"/>
              </a:lnSpc>
              <a:spcBef>
                <a:spcPts val="0"/>
              </a:spcBef>
              <a:spcAft>
                <a:spcPts val="0"/>
              </a:spcAft>
              <a:buClr>
                <a:srgbClr val="1CADE4"/>
              </a:buClr>
              <a:buSzTx/>
              <a:buNone/>
              <a:defRPr/>
            </a:pPr>
            <a:endParaRPr lang="en-US" sz="1800" dirty="0">
              <a:solidFill>
                <a:prstClr val="black"/>
              </a:solidFill>
              <a:latin typeface="Avenir Next LT Pro" panose="020F0502020204030204"/>
            </a:endParaRPr>
          </a:p>
        </p:txBody>
      </p:sp>
    </p:spTree>
    <p:extLst>
      <p:ext uri="{BB962C8B-B14F-4D97-AF65-F5344CB8AC3E}">
        <p14:creationId xmlns:p14="http://schemas.microsoft.com/office/powerpoint/2010/main" val="2722340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B7C1-3C95-4035-9D7F-DE238434B005}"/>
              </a:ext>
            </a:extLst>
          </p:cNvPr>
          <p:cNvSpPr>
            <a:spLocks noGrp="1"/>
          </p:cNvSpPr>
          <p:nvPr>
            <p:ph type="title"/>
          </p:nvPr>
        </p:nvSpPr>
        <p:spPr>
          <a:xfrm>
            <a:off x="822960" y="286604"/>
            <a:ext cx="7543800" cy="1630228"/>
          </a:xfrm>
        </p:spPr>
        <p:txBody>
          <a:bodyPr/>
          <a:lstStyle/>
          <a:p>
            <a:r>
              <a:rPr kumimoji="0" lang="en-IE" altLang="en-US" sz="3600" b="0" i="0" u="none" strike="noStrike" kern="1200" cap="none" spc="-38" normalizeH="0" baseline="0" noProof="0" dirty="0">
                <a:ln>
                  <a:noFill/>
                </a:ln>
                <a:solidFill>
                  <a:prstClr val="black">
                    <a:lumMod val="75000"/>
                    <a:lumOff val="25000"/>
                  </a:prstClr>
                </a:solidFill>
                <a:effectLst/>
                <a:uLnTx/>
                <a:uFillTx/>
                <a:latin typeface="Avenir Next LT Pro Light" panose="020F0302020204030204"/>
                <a:ea typeface="+mj-ea"/>
                <a:cs typeface="+mj-cs"/>
              </a:rPr>
              <a:t>Stripping column:</a:t>
            </a:r>
            <a:endParaRPr lang="en-US" sz="1500" dirty="0"/>
          </a:p>
        </p:txBody>
      </p:sp>
      <p:pic>
        <p:nvPicPr>
          <p:cNvPr id="4" name="Picture 3">
            <a:extLst>
              <a:ext uri="{FF2B5EF4-FFF2-40B4-BE49-F238E27FC236}">
                <a16:creationId xmlns:a16="http://schemas.microsoft.com/office/drawing/2014/main" id="{8424E5F7-03E4-4613-BE0C-966CCC191080}"/>
              </a:ext>
            </a:extLst>
          </p:cNvPr>
          <p:cNvPicPr>
            <a:picLocks noChangeAspect="1"/>
          </p:cNvPicPr>
          <p:nvPr/>
        </p:nvPicPr>
        <p:blipFill>
          <a:blip r:embed="rId3"/>
          <a:stretch>
            <a:fillRect/>
          </a:stretch>
        </p:blipFill>
        <p:spPr>
          <a:xfrm>
            <a:off x="0" y="0"/>
            <a:ext cx="9144000" cy="1051560"/>
          </a:xfrm>
          <a:prstGeom prst="rect">
            <a:avLst/>
          </a:prstGeom>
        </p:spPr>
      </p:pic>
      <p:sp>
        <p:nvSpPr>
          <p:cNvPr id="6" name="TextBox 5">
            <a:extLst>
              <a:ext uri="{FF2B5EF4-FFF2-40B4-BE49-F238E27FC236}">
                <a16:creationId xmlns:a16="http://schemas.microsoft.com/office/drawing/2014/main" id="{866F337B-B08A-4537-8188-6B981D349E81}"/>
              </a:ext>
            </a:extLst>
          </p:cNvPr>
          <p:cNvSpPr txBox="1"/>
          <p:nvPr/>
        </p:nvSpPr>
        <p:spPr>
          <a:xfrm>
            <a:off x="0" y="6381328"/>
            <a:ext cx="9144000" cy="492443"/>
          </a:xfrm>
          <a:prstGeom prst="rect">
            <a:avLst/>
          </a:prstGeom>
          <a:noFill/>
        </p:spPr>
        <p:txBody>
          <a:bodyPr wrap="square" rtlCol="0">
            <a:spAutoFit/>
          </a:bodyPr>
          <a:lstStyle/>
          <a:p>
            <a:r>
              <a:rPr lang="en-US" sz="1300" dirty="0">
                <a:solidFill>
                  <a:schemeClr val="bg1"/>
                </a:solidFill>
              </a:rPr>
              <a:t>J.M. CANTY INC. | BUFFALO NY | (716) 625-4227 </a:t>
            </a:r>
            <a:r>
              <a:rPr lang="en-US" sz="1300" dirty="0">
                <a:solidFill>
                  <a:prstClr val="white"/>
                </a:solidFill>
                <a:sym typeface="Wingdings" panose="05000000000000000000" pitchFamily="2" charset="2"/>
              </a:rPr>
              <a:t></a:t>
            </a:r>
            <a:r>
              <a:rPr lang="en-US" sz="1300" dirty="0">
                <a:solidFill>
                  <a:schemeClr val="bg1"/>
                </a:solidFill>
              </a:rPr>
              <a:t> J.M. CANTY INTL. | DUBLIN, IRELAND | +353 (1) 882-9621 </a:t>
            </a:r>
            <a:r>
              <a:rPr lang="en-US" sz="1300" dirty="0">
                <a:solidFill>
                  <a:prstClr val="white"/>
                </a:solidFill>
                <a:sym typeface="Wingdings" panose="05000000000000000000" pitchFamily="2" charset="2"/>
              </a:rPr>
              <a:t></a:t>
            </a:r>
            <a:r>
              <a:rPr lang="en-US" sz="1300" dirty="0">
                <a:solidFill>
                  <a:schemeClr val="bg1"/>
                </a:solidFill>
              </a:rPr>
              <a:t> J.M. CANTY INTL. ASIA | PHUKET THAILAND | +66 83 9689548 </a:t>
            </a:r>
          </a:p>
        </p:txBody>
      </p:sp>
      <p:sp>
        <p:nvSpPr>
          <p:cNvPr id="5" name="Content Placeholder 4">
            <a:extLst>
              <a:ext uri="{FF2B5EF4-FFF2-40B4-BE49-F238E27FC236}">
                <a16:creationId xmlns:a16="http://schemas.microsoft.com/office/drawing/2014/main" id="{E62734A7-398A-4BC9-A69A-D482137252F6}"/>
              </a:ext>
            </a:extLst>
          </p:cNvPr>
          <p:cNvSpPr>
            <a:spLocks noGrp="1"/>
          </p:cNvSpPr>
          <p:nvPr>
            <p:ph idx="1"/>
          </p:nvPr>
        </p:nvSpPr>
        <p:spPr>
          <a:xfrm>
            <a:off x="822960" y="2108202"/>
            <a:ext cx="5549240" cy="4057102"/>
          </a:xfrm>
        </p:spPr>
        <p:txBody>
          <a:bodyPr>
            <a:normAutofit/>
          </a:bodyPr>
          <a:lstStyle/>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The PVC slurry and left over VC Monomer is moved to a stripping column.</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Left over VC Monomer gas is moved to a storage tank. </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lang="en-US" sz="2000" dirty="0">
                <a:solidFill>
                  <a:prstClr val="black"/>
                </a:solidFill>
                <a:latin typeface="Avenir Next LT Pro" panose="020F0502020204030204"/>
              </a:rPr>
              <a:t>Remaining VC Monomer is stripped by heating the slurry with steam.</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lang="en-US" sz="2000" dirty="0">
                <a:solidFill>
                  <a:prstClr val="black"/>
                </a:solidFill>
                <a:latin typeface="Avenir Next LT Pro" panose="020F0502020204030204"/>
              </a:rPr>
              <a:t>Vacuum is created in the column to remove the remaining VC Monomer.</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lang="en-US" sz="2000" dirty="0">
                <a:solidFill>
                  <a:prstClr val="black"/>
                </a:solidFill>
                <a:latin typeface="Avenir Next LT Pro" panose="020F0502020204030204"/>
              </a:rPr>
              <a:t>This creates a dry foam in the column which results in lower production throughput, higher running costs and plugging of the vacuum pump heads with ‘Dry foam’.</a:t>
            </a:r>
            <a:endParaRPr lang="en-US" sz="1800" dirty="0">
              <a:solidFill>
                <a:prstClr val="black"/>
              </a:solidFill>
              <a:latin typeface="Avenir Next LT Pro" panose="020F0502020204030204"/>
            </a:endParaRPr>
          </a:p>
        </p:txBody>
      </p:sp>
      <p:pic>
        <p:nvPicPr>
          <p:cNvPr id="7" name="Picture 6">
            <a:extLst>
              <a:ext uri="{FF2B5EF4-FFF2-40B4-BE49-F238E27FC236}">
                <a16:creationId xmlns:a16="http://schemas.microsoft.com/office/drawing/2014/main" id="{5D02D940-E59A-41E7-BA26-48BBB4D2BE21}"/>
              </a:ext>
            </a:extLst>
          </p:cNvPr>
          <p:cNvPicPr>
            <a:picLocks noChangeAspect="1"/>
          </p:cNvPicPr>
          <p:nvPr/>
        </p:nvPicPr>
        <p:blipFill>
          <a:blip r:embed="rId4"/>
          <a:stretch>
            <a:fillRect/>
          </a:stretch>
        </p:blipFill>
        <p:spPr>
          <a:xfrm>
            <a:off x="6876256" y="3095228"/>
            <a:ext cx="1728192" cy="3070076"/>
          </a:xfrm>
          <a:prstGeom prst="rect">
            <a:avLst/>
          </a:prstGeom>
        </p:spPr>
      </p:pic>
      <p:pic>
        <p:nvPicPr>
          <p:cNvPr id="9" name="Picture 8">
            <a:extLst>
              <a:ext uri="{FF2B5EF4-FFF2-40B4-BE49-F238E27FC236}">
                <a16:creationId xmlns:a16="http://schemas.microsoft.com/office/drawing/2014/main" id="{0F72A30B-51F9-4859-88CD-574651980B7B}"/>
              </a:ext>
            </a:extLst>
          </p:cNvPr>
          <p:cNvPicPr>
            <a:picLocks noChangeAspect="1"/>
          </p:cNvPicPr>
          <p:nvPr/>
        </p:nvPicPr>
        <p:blipFill>
          <a:blip r:embed="rId5"/>
          <a:stretch>
            <a:fillRect/>
          </a:stretch>
        </p:blipFill>
        <p:spPr>
          <a:xfrm rot="2093443">
            <a:off x="8102325" y="3041099"/>
            <a:ext cx="293580" cy="685021"/>
          </a:xfrm>
          <a:prstGeom prst="rect">
            <a:avLst/>
          </a:prstGeom>
        </p:spPr>
      </p:pic>
    </p:spTree>
    <p:extLst>
      <p:ext uri="{BB962C8B-B14F-4D97-AF65-F5344CB8AC3E}">
        <p14:creationId xmlns:p14="http://schemas.microsoft.com/office/powerpoint/2010/main" val="4260709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B7C1-3C95-4035-9D7F-DE238434B005}"/>
              </a:ext>
            </a:extLst>
          </p:cNvPr>
          <p:cNvSpPr>
            <a:spLocks noGrp="1"/>
          </p:cNvSpPr>
          <p:nvPr>
            <p:ph type="title"/>
          </p:nvPr>
        </p:nvSpPr>
        <p:spPr>
          <a:xfrm>
            <a:off x="822960" y="286604"/>
            <a:ext cx="7543800" cy="1630228"/>
          </a:xfrm>
        </p:spPr>
        <p:txBody>
          <a:bodyPr/>
          <a:lstStyle/>
          <a:p>
            <a:r>
              <a:rPr kumimoji="0" lang="en-IE" altLang="en-US" sz="3600" b="0" i="0" u="none" strike="noStrike" kern="1200" cap="none" spc="-38" normalizeH="0" baseline="0" noProof="0" dirty="0">
                <a:ln>
                  <a:noFill/>
                </a:ln>
                <a:solidFill>
                  <a:prstClr val="black">
                    <a:lumMod val="75000"/>
                    <a:lumOff val="25000"/>
                  </a:prstClr>
                </a:solidFill>
                <a:effectLst/>
                <a:uLnTx/>
                <a:uFillTx/>
                <a:latin typeface="Avenir Next LT Pro Light" panose="020F0302020204030204"/>
                <a:ea typeface="+mj-ea"/>
                <a:cs typeface="+mj-cs"/>
              </a:rPr>
              <a:t>Blending &amp; Decanting:</a:t>
            </a:r>
            <a:endParaRPr lang="en-US" sz="1500" dirty="0"/>
          </a:p>
        </p:txBody>
      </p:sp>
      <p:pic>
        <p:nvPicPr>
          <p:cNvPr id="4" name="Picture 3">
            <a:extLst>
              <a:ext uri="{FF2B5EF4-FFF2-40B4-BE49-F238E27FC236}">
                <a16:creationId xmlns:a16="http://schemas.microsoft.com/office/drawing/2014/main" id="{8424E5F7-03E4-4613-BE0C-966CCC191080}"/>
              </a:ext>
            </a:extLst>
          </p:cNvPr>
          <p:cNvPicPr>
            <a:picLocks noChangeAspect="1"/>
          </p:cNvPicPr>
          <p:nvPr/>
        </p:nvPicPr>
        <p:blipFill>
          <a:blip r:embed="rId3"/>
          <a:stretch>
            <a:fillRect/>
          </a:stretch>
        </p:blipFill>
        <p:spPr>
          <a:xfrm>
            <a:off x="0" y="0"/>
            <a:ext cx="9144000" cy="1051560"/>
          </a:xfrm>
          <a:prstGeom prst="rect">
            <a:avLst/>
          </a:prstGeom>
        </p:spPr>
      </p:pic>
      <p:sp>
        <p:nvSpPr>
          <p:cNvPr id="6" name="TextBox 5">
            <a:extLst>
              <a:ext uri="{FF2B5EF4-FFF2-40B4-BE49-F238E27FC236}">
                <a16:creationId xmlns:a16="http://schemas.microsoft.com/office/drawing/2014/main" id="{866F337B-B08A-4537-8188-6B981D349E81}"/>
              </a:ext>
            </a:extLst>
          </p:cNvPr>
          <p:cNvSpPr txBox="1"/>
          <p:nvPr/>
        </p:nvSpPr>
        <p:spPr>
          <a:xfrm>
            <a:off x="0" y="6381328"/>
            <a:ext cx="9144000" cy="492443"/>
          </a:xfrm>
          <a:prstGeom prst="rect">
            <a:avLst/>
          </a:prstGeom>
          <a:noFill/>
        </p:spPr>
        <p:txBody>
          <a:bodyPr wrap="square" rtlCol="0">
            <a:spAutoFit/>
          </a:bodyPr>
          <a:lstStyle/>
          <a:p>
            <a:r>
              <a:rPr lang="en-US" sz="1300" dirty="0">
                <a:solidFill>
                  <a:schemeClr val="bg1"/>
                </a:solidFill>
              </a:rPr>
              <a:t>J.M. CANTY INC. | BUFFALO NY | (716) 625-4227 </a:t>
            </a:r>
            <a:r>
              <a:rPr lang="en-US" sz="1300" dirty="0">
                <a:solidFill>
                  <a:prstClr val="white"/>
                </a:solidFill>
                <a:sym typeface="Wingdings" panose="05000000000000000000" pitchFamily="2" charset="2"/>
              </a:rPr>
              <a:t></a:t>
            </a:r>
            <a:r>
              <a:rPr lang="en-US" sz="1300" dirty="0">
                <a:solidFill>
                  <a:schemeClr val="bg1"/>
                </a:solidFill>
              </a:rPr>
              <a:t> J.M. CANTY INTL. | DUBLIN, IRELAND | +353 (1) 882-9621 </a:t>
            </a:r>
            <a:r>
              <a:rPr lang="en-US" sz="1300" dirty="0">
                <a:solidFill>
                  <a:prstClr val="white"/>
                </a:solidFill>
                <a:sym typeface="Wingdings" panose="05000000000000000000" pitchFamily="2" charset="2"/>
              </a:rPr>
              <a:t></a:t>
            </a:r>
            <a:r>
              <a:rPr lang="en-US" sz="1300" dirty="0">
                <a:solidFill>
                  <a:schemeClr val="bg1"/>
                </a:solidFill>
              </a:rPr>
              <a:t> J.M. CANTY INTL. ASIA | PHUKET THAILAND | +66 83 9689548 </a:t>
            </a:r>
          </a:p>
        </p:txBody>
      </p:sp>
      <p:sp>
        <p:nvSpPr>
          <p:cNvPr id="5" name="Content Placeholder 4">
            <a:extLst>
              <a:ext uri="{FF2B5EF4-FFF2-40B4-BE49-F238E27FC236}">
                <a16:creationId xmlns:a16="http://schemas.microsoft.com/office/drawing/2014/main" id="{E62734A7-398A-4BC9-A69A-D482137252F6}"/>
              </a:ext>
            </a:extLst>
          </p:cNvPr>
          <p:cNvSpPr>
            <a:spLocks noGrp="1"/>
          </p:cNvSpPr>
          <p:nvPr>
            <p:ph idx="1"/>
          </p:nvPr>
        </p:nvSpPr>
        <p:spPr>
          <a:xfrm>
            <a:off x="822960" y="2108202"/>
            <a:ext cx="7543800" cy="4057102"/>
          </a:xfrm>
        </p:spPr>
        <p:txBody>
          <a:bodyPr>
            <a:normAutofit/>
          </a:bodyPr>
          <a:lstStyle/>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The stripped PVC and water slurry is transferred to a blending tank.</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Multiple batches are transferred to the tank for blending to create product uniformity. </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lang="en-US" sz="2000" dirty="0">
                <a:solidFill>
                  <a:prstClr val="black"/>
                </a:solidFill>
                <a:latin typeface="Avenir Next LT Pro" panose="020F0502020204030204"/>
              </a:rPr>
              <a:t>Once blending is complete the slurry will be transferred to a centrifuge for decanting of the water.</a:t>
            </a:r>
          </a:p>
          <a:p>
            <a:pPr marL="0" indent="0" defTabSz="914400">
              <a:lnSpc>
                <a:spcPct val="100000"/>
              </a:lnSpc>
              <a:spcBef>
                <a:spcPts val="0"/>
              </a:spcBef>
              <a:spcAft>
                <a:spcPts val="0"/>
              </a:spcAft>
              <a:buClr>
                <a:srgbClr val="1CADE4"/>
              </a:buClr>
              <a:buSzTx/>
              <a:buNone/>
              <a:defRPr/>
            </a:pPr>
            <a:endParaRPr lang="en-US" sz="1800" dirty="0">
              <a:solidFill>
                <a:prstClr val="black"/>
              </a:solidFill>
              <a:latin typeface="Avenir Next LT Pro" panose="020F0502020204030204"/>
            </a:endParaRPr>
          </a:p>
        </p:txBody>
      </p:sp>
      <p:pic>
        <p:nvPicPr>
          <p:cNvPr id="7" name="Picture 6">
            <a:extLst>
              <a:ext uri="{FF2B5EF4-FFF2-40B4-BE49-F238E27FC236}">
                <a16:creationId xmlns:a16="http://schemas.microsoft.com/office/drawing/2014/main" id="{E70615B8-0C07-42D5-A87B-C030A2C3A970}"/>
              </a:ext>
            </a:extLst>
          </p:cNvPr>
          <p:cNvPicPr>
            <a:picLocks noChangeAspect="1"/>
          </p:cNvPicPr>
          <p:nvPr/>
        </p:nvPicPr>
        <p:blipFill>
          <a:blip r:embed="rId4"/>
          <a:stretch>
            <a:fillRect/>
          </a:stretch>
        </p:blipFill>
        <p:spPr>
          <a:xfrm>
            <a:off x="4355976" y="3981123"/>
            <a:ext cx="4305629" cy="2375552"/>
          </a:xfrm>
          <a:prstGeom prst="rect">
            <a:avLst/>
          </a:prstGeom>
        </p:spPr>
      </p:pic>
      <p:pic>
        <p:nvPicPr>
          <p:cNvPr id="8" name="Picture 7">
            <a:extLst>
              <a:ext uri="{FF2B5EF4-FFF2-40B4-BE49-F238E27FC236}">
                <a16:creationId xmlns:a16="http://schemas.microsoft.com/office/drawing/2014/main" id="{6C1DC394-B432-4809-B56B-FAE8670259C5}"/>
              </a:ext>
            </a:extLst>
          </p:cNvPr>
          <p:cNvPicPr>
            <a:picLocks noChangeAspect="1"/>
          </p:cNvPicPr>
          <p:nvPr/>
        </p:nvPicPr>
        <p:blipFill>
          <a:blip r:embed="rId5"/>
          <a:stretch>
            <a:fillRect/>
          </a:stretch>
        </p:blipFill>
        <p:spPr>
          <a:xfrm>
            <a:off x="611560" y="4095592"/>
            <a:ext cx="3058910" cy="2069712"/>
          </a:xfrm>
          <a:prstGeom prst="rect">
            <a:avLst/>
          </a:prstGeom>
        </p:spPr>
      </p:pic>
    </p:spTree>
    <p:extLst>
      <p:ext uri="{BB962C8B-B14F-4D97-AF65-F5344CB8AC3E}">
        <p14:creationId xmlns:p14="http://schemas.microsoft.com/office/powerpoint/2010/main" val="342238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B7C1-3C95-4035-9D7F-DE238434B005}"/>
              </a:ext>
            </a:extLst>
          </p:cNvPr>
          <p:cNvSpPr>
            <a:spLocks noGrp="1"/>
          </p:cNvSpPr>
          <p:nvPr>
            <p:ph type="title"/>
          </p:nvPr>
        </p:nvSpPr>
        <p:spPr>
          <a:xfrm>
            <a:off x="822960" y="286604"/>
            <a:ext cx="7543800" cy="1630228"/>
          </a:xfrm>
        </p:spPr>
        <p:txBody>
          <a:bodyPr/>
          <a:lstStyle/>
          <a:p>
            <a:r>
              <a:rPr kumimoji="0" lang="en-IE" altLang="en-US" sz="3600" b="0" i="0" u="none" strike="noStrike" kern="1200" cap="none" spc="-38" normalizeH="0" baseline="0" noProof="0" dirty="0">
                <a:ln>
                  <a:noFill/>
                </a:ln>
                <a:solidFill>
                  <a:prstClr val="black">
                    <a:lumMod val="75000"/>
                    <a:lumOff val="25000"/>
                  </a:prstClr>
                </a:solidFill>
                <a:effectLst/>
                <a:uLnTx/>
                <a:uFillTx/>
                <a:latin typeface="Avenir Next LT Pro Light" panose="020F0302020204030204"/>
                <a:ea typeface="+mj-ea"/>
                <a:cs typeface="+mj-cs"/>
              </a:rPr>
              <a:t>Drying &amp; Storage:</a:t>
            </a:r>
            <a:endParaRPr lang="en-US" sz="1500" dirty="0"/>
          </a:p>
        </p:txBody>
      </p:sp>
      <p:pic>
        <p:nvPicPr>
          <p:cNvPr id="4" name="Picture 3">
            <a:extLst>
              <a:ext uri="{FF2B5EF4-FFF2-40B4-BE49-F238E27FC236}">
                <a16:creationId xmlns:a16="http://schemas.microsoft.com/office/drawing/2014/main" id="{8424E5F7-03E4-4613-BE0C-966CCC191080}"/>
              </a:ext>
            </a:extLst>
          </p:cNvPr>
          <p:cNvPicPr>
            <a:picLocks noChangeAspect="1"/>
          </p:cNvPicPr>
          <p:nvPr/>
        </p:nvPicPr>
        <p:blipFill>
          <a:blip r:embed="rId3"/>
          <a:stretch>
            <a:fillRect/>
          </a:stretch>
        </p:blipFill>
        <p:spPr>
          <a:xfrm>
            <a:off x="0" y="0"/>
            <a:ext cx="9144000" cy="1051560"/>
          </a:xfrm>
          <a:prstGeom prst="rect">
            <a:avLst/>
          </a:prstGeom>
        </p:spPr>
      </p:pic>
      <p:sp>
        <p:nvSpPr>
          <p:cNvPr id="6" name="TextBox 5">
            <a:extLst>
              <a:ext uri="{FF2B5EF4-FFF2-40B4-BE49-F238E27FC236}">
                <a16:creationId xmlns:a16="http://schemas.microsoft.com/office/drawing/2014/main" id="{866F337B-B08A-4537-8188-6B981D349E81}"/>
              </a:ext>
            </a:extLst>
          </p:cNvPr>
          <p:cNvSpPr txBox="1"/>
          <p:nvPr/>
        </p:nvSpPr>
        <p:spPr>
          <a:xfrm>
            <a:off x="0" y="6381328"/>
            <a:ext cx="9144000" cy="492443"/>
          </a:xfrm>
          <a:prstGeom prst="rect">
            <a:avLst/>
          </a:prstGeom>
          <a:noFill/>
        </p:spPr>
        <p:txBody>
          <a:bodyPr wrap="square" rtlCol="0">
            <a:spAutoFit/>
          </a:bodyPr>
          <a:lstStyle/>
          <a:p>
            <a:r>
              <a:rPr lang="en-US" sz="1300" dirty="0">
                <a:solidFill>
                  <a:schemeClr val="bg1"/>
                </a:solidFill>
              </a:rPr>
              <a:t>J.M. CANTY INC. | BUFFALO NY | (716) 625-4227 </a:t>
            </a:r>
            <a:r>
              <a:rPr lang="en-US" sz="1300" dirty="0">
                <a:solidFill>
                  <a:prstClr val="white"/>
                </a:solidFill>
                <a:sym typeface="Wingdings" panose="05000000000000000000" pitchFamily="2" charset="2"/>
              </a:rPr>
              <a:t></a:t>
            </a:r>
            <a:r>
              <a:rPr lang="en-US" sz="1300" dirty="0">
                <a:solidFill>
                  <a:schemeClr val="bg1"/>
                </a:solidFill>
              </a:rPr>
              <a:t> J.M. CANTY INTL. | DUBLIN, IRELAND | +353 (1) 882-9621 </a:t>
            </a:r>
            <a:r>
              <a:rPr lang="en-US" sz="1300" dirty="0">
                <a:solidFill>
                  <a:prstClr val="white"/>
                </a:solidFill>
                <a:sym typeface="Wingdings" panose="05000000000000000000" pitchFamily="2" charset="2"/>
              </a:rPr>
              <a:t></a:t>
            </a:r>
            <a:r>
              <a:rPr lang="en-US" sz="1300" dirty="0">
                <a:solidFill>
                  <a:schemeClr val="bg1"/>
                </a:solidFill>
              </a:rPr>
              <a:t> J.M. CANTY INTL. ASIA | PHUKET THAILAND | +66 83 9689548 </a:t>
            </a:r>
          </a:p>
        </p:txBody>
      </p:sp>
      <p:sp>
        <p:nvSpPr>
          <p:cNvPr id="5" name="Content Placeholder 4">
            <a:extLst>
              <a:ext uri="{FF2B5EF4-FFF2-40B4-BE49-F238E27FC236}">
                <a16:creationId xmlns:a16="http://schemas.microsoft.com/office/drawing/2014/main" id="{E62734A7-398A-4BC9-A69A-D482137252F6}"/>
              </a:ext>
            </a:extLst>
          </p:cNvPr>
          <p:cNvSpPr>
            <a:spLocks noGrp="1"/>
          </p:cNvSpPr>
          <p:nvPr>
            <p:ph idx="1"/>
          </p:nvPr>
        </p:nvSpPr>
        <p:spPr>
          <a:xfrm>
            <a:off x="822960" y="2108202"/>
            <a:ext cx="6989400" cy="2328910"/>
          </a:xfrm>
        </p:spPr>
        <p:txBody>
          <a:bodyPr>
            <a:normAutofit/>
          </a:bodyPr>
          <a:lstStyle/>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rPr>
              <a:t>Wet cake is transferred from the decanter centrifuge to the fluidized bed for drying.</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lang="en-US" sz="2000" dirty="0">
                <a:solidFill>
                  <a:prstClr val="black"/>
                </a:solidFill>
                <a:latin typeface="Avenir Next LT Pro" panose="020F0502020204030204"/>
              </a:rPr>
              <a:t>Remaining water will be removed from the PVC at this point.</a:t>
            </a: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r>
              <a:rPr lang="en-US" sz="2000" dirty="0">
                <a:solidFill>
                  <a:prstClr val="black"/>
                </a:solidFill>
                <a:latin typeface="Avenir Next LT Pro" panose="020F0502020204030204"/>
              </a:rPr>
              <a:t>Once drying is complete the PVC resin is transferred to either silos for storage/ blending or Bulk transfer</a:t>
            </a:r>
            <a:endPar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1CADE4"/>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Avenir Next LT Pro" panose="020F0502020204030204"/>
              <a:ea typeface="+mn-ea"/>
              <a:cs typeface="+mn-cs"/>
            </a:endParaRPr>
          </a:p>
          <a:p>
            <a:pPr marL="0" indent="0" defTabSz="914400">
              <a:lnSpc>
                <a:spcPct val="100000"/>
              </a:lnSpc>
              <a:spcBef>
                <a:spcPts val="0"/>
              </a:spcBef>
              <a:spcAft>
                <a:spcPts val="0"/>
              </a:spcAft>
              <a:buClr>
                <a:srgbClr val="1CADE4"/>
              </a:buClr>
              <a:buSzTx/>
              <a:buNone/>
              <a:defRPr/>
            </a:pPr>
            <a:endParaRPr lang="en-US" sz="1800" dirty="0">
              <a:solidFill>
                <a:prstClr val="black"/>
              </a:solidFill>
              <a:latin typeface="Avenir Next LT Pro" panose="020F0502020204030204"/>
            </a:endParaRPr>
          </a:p>
        </p:txBody>
      </p:sp>
      <p:pic>
        <p:nvPicPr>
          <p:cNvPr id="7" name="Picture 6">
            <a:extLst>
              <a:ext uri="{FF2B5EF4-FFF2-40B4-BE49-F238E27FC236}">
                <a16:creationId xmlns:a16="http://schemas.microsoft.com/office/drawing/2014/main" id="{3873D385-8CE0-425D-AB71-C7956CA18A0E}"/>
              </a:ext>
            </a:extLst>
          </p:cNvPr>
          <p:cNvPicPr>
            <a:picLocks noChangeAspect="1"/>
          </p:cNvPicPr>
          <p:nvPr/>
        </p:nvPicPr>
        <p:blipFill>
          <a:blip r:embed="rId4"/>
          <a:stretch>
            <a:fillRect/>
          </a:stretch>
        </p:blipFill>
        <p:spPr>
          <a:xfrm>
            <a:off x="812460" y="4066753"/>
            <a:ext cx="7010400" cy="2314575"/>
          </a:xfrm>
          <a:prstGeom prst="rect">
            <a:avLst/>
          </a:prstGeom>
        </p:spPr>
      </p:pic>
    </p:spTree>
    <p:extLst>
      <p:ext uri="{BB962C8B-B14F-4D97-AF65-F5344CB8AC3E}">
        <p14:creationId xmlns:p14="http://schemas.microsoft.com/office/powerpoint/2010/main" val="3916071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CANTY Advantages</a:t>
            </a:r>
            <a:br>
              <a:rPr lang="en-IE" altLang="en-US" sz="3600" dirty="0">
                <a:latin typeface="+mn-lt"/>
              </a:rPr>
            </a:br>
            <a:endParaRPr lang="en-US" altLang="en-US" sz="3600" dirty="0">
              <a:latin typeface="+mn-lt"/>
            </a:endParaRPr>
          </a:p>
        </p:txBody>
      </p:sp>
      <p:sp>
        <p:nvSpPr>
          <p:cNvPr id="21507" name="Rectangle 3">
            <a:extLst>
              <a:ext uri="{FF2B5EF4-FFF2-40B4-BE49-F238E27FC236}">
                <a16:creationId xmlns:a16="http://schemas.microsoft.com/office/drawing/2014/main" id="{B8A44450-054F-4B20-A50C-2C4D17963D20}"/>
              </a:ext>
            </a:extLst>
          </p:cNvPr>
          <p:cNvSpPr>
            <a:spLocks noGrp="1" noChangeArrowheads="1"/>
          </p:cNvSpPr>
          <p:nvPr>
            <p:ph sz="half" idx="1"/>
          </p:nvPr>
        </p:nvSpPr>
        <p:spPr>
          <a:xfrm>
            <a:off x="158750" y="1910494"/>
            <a:ext cx="8517706" cy="4398826"/>
          </a:xfrm>
        </p:spPr>
        <p:txBody>
          <a:bodyPr>
            <a:normAutofit/>
          </a:bodyPr>
          <a:lstStyle/>
          <a:p>
            <a:pPr>
              <a:lnSpc>
                <a:spcPct val="80000"/>
              </a:lnSpc>
              <a:buFont typeface="Wingdings" panose="05000000000000000000" pitchFamily="2" charset="2"/>
              <a:buChar char="§"/>
              <a:defRPr/>
            </a:pPr>
            <a:r>
              <a:rPr lang="en-US" altLang="en-US" sz="2400" dirty="0">
                <a:cs typeface="Tahoma" charset="0"/>
              </a:rPr>
              <a:t>Fused Glass front cap provides barrier between optics and Process.</a:t>
            </a:r>
          </a:p>
          <a:p>
            <a:pPr>
              <a:lnSpc>
                <a:spcPct val="80000"/>
              </a:lnSpc>
              <a:buFont typeface="Wingdings" panose="05000000000000000000" pitchFamily="2" charset="2"/>
              <a:buChar char="§"/>
              <a:defRPr/>
            </a:pPr>
            <a:r>
              <a:rPr lang="en-US" altLang="en-US" sz="2400" dirty="0">
                <a:cs typeface="Tahoma" charset="0"/>
              </a:rPr>
              <a:t>Easily replaces existing sight glass &amp; light set-up.</a:t>
            </a:r>
          </a:p>
          <a:p>
            <a:pPr>
              <a:lnSpc>
                <a:spcPct val="80000"/>
              </a:lnSpc>
              <a:buFont typeface="Wingdings" panose="05000000000000000000" pitchFamily="2" charset="2"/>
              <a:buChar char="§"/>
              <a:defRPr/>
            </a:pPr>
            <a:r>
              <a:rPr lang="en-US" altLang="en-US" sz="2400" dirty="0">
                <a:cs typeface="Tahoma" charset="0"/>
              </a:rPr>
              <a:t>Unrivalled remote view in to the process from the control room for increased operator safety.</a:t>
            </a:r>
          </a:p>
          <a:p>
            <a:pPr>
              <a:lnSpc>
                <a:spcPct val="80000"/>
              </a:lnSpc>
              <a:buFont typeface="Wingdings" panose="05000000000000000000" pitchFamily="2" charset="2"/>
              <a:buChar char="§"/>
              <a:defRPr/>
            </a:pPr>
            <a:r>
              <a:rPr lang="en-US" altLang="en-US" sz="2400" dirty="0">
                <a:cs typeface="Tahoma" charset="0"/>
              </a:rPr>
              <a:t>Once installed, no further calibration is required.</a:t>
            </a:r>
          </a:p>
          <a:p>
            <a:pPr>
              <a:lnSpc>
                <a:spcPct val="80000"/>
              </a:lnSpc>
              <a:buFont typeface="Wingdings" panose="05000000000000000000" pitchFamily="2" charset="2"/>
              <a:buChar char="§"/>
              <a:defRPr/>
            </a:pPr>
            <a:r>
              <a:rPr lang="en-US" altLang="en-US" sz="2400" dirty="0">
                <a:cs typeface="Tahoma" charset="0"/>
              </a:rPr>
              <a:t>Virtually maintenance free.</a:t>
            </a:r>
          </a:p>
          <a:p>
            <a:pPr>
              <a:lnSpc>
                <a:spcPct val="80000"/>
              </a:lnSpc>
              <a:buFont typeface="Wingdings" panose="05000000000000000000" pitchFamily="2" charset="2"/>
              <a:buChar char="§"/>
              <a:defRPr/>
            </a:pPr>
            <a:r>
              <a:rPr lang="en-US" altLang="en-US" sz="2400" dirty="0">
                <a:cs typeface="Tahoma" charset="0"/>
              </a:rPr>
              <a:t>Provides Level tracking and wash optimization all in one system.</a:t>
            </a:r>
          </a:p>
          <a:p>
            <a:pPr>
              <a:lnSpc>
                <a:spcPct val="80000"/>
              </a:lnSpc>
              <a:buFont typeface="Wingdings" panose="05000000000000000000" pitchFamily="2" charset="2"/>
              <a:buChar char="§"/>
              <a:defRPr/>
            </a:pPr>
            <a:r>
              <a:rPr lang="en-US" altLang="en-US" sz="2400" dirty="0">
                <a:cs typeface="Tahoma" charset="0"/>
              </a:rPr>
              <a:t>Record images for archive purposes.</a:t>
            </a:r>
          </a:p>
          <a:p>
            <a:pPr>
              <a:lnSpc>
                <a:spcPct val="80000"/>
              </a:lnSpc>
              <a:buFont typeface="Wingdings" panose="05000000000000000000" pitchFamily="2" charset="2"/>
              <a:buChar char="§"/>
              <a:defRPr/>
            </a:pPr>
            <a:r>
              <a:rPr lang="en-US" altLang="en-US" sz="2400" dirty="0" err="1">
                <a:cs typeface="Tahoma" charset="0"/>
              </a:rPr>
              <a:t>Atex</a:t>
            </a:r>
            <a:r>
              <a:rPr lang="en-US" altLang="en-US" sz="2400" dirty="0">
                <a:cs typeface="Tahoma" charset="0"/>
              </a:rPr>
              <a:t>/</a:t>
            </a:r>
            <a:r>
              <a:rPr lang="en-US" altLang="en-US" sz="2400" dirty="0" err="1">
                <a:cs typeface="Tahoma" charset="0"/>
              </a:rPr>
              <a:t>IECex</a:t>
            </a:r>
            <a:r>
              <a:rPr lang="en-US" altLang="en-US" sz="2400" dirty="0">
                <a:cs typeface="Tahoma" charset="0"/>
              </a:rPr>
              <a:t>/FM/CSA certified. </a:t>
            </a: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3"/>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spTree>
    <p:extLst>
      <p:ext uri="{BB962C8B-B14F-4D97-AF65-F5344CB8AC3E}">
        <p14:creationId xmlns:p14="http://schemas.microsoft.com/office/powerpoint/2010/main" val="1154283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FAAD3059-EA96-45F2-8A45-6F934EDE6CB0}"/>
              </a:ext>
            </a:extLst>
          </p:cNvPr>
          <p:cNvSpPr>
            <a:spLocks noGrp="1" noChangeArrowheads="1"/>
          </p:cNvSpPr>
          <p:nvPr>
            <p:ph type="title"/>
          </p:nvPr>
        </p:nvSpPr>
        <p:spPr>
          <a:xfrm>
            <a:off x="800100" y="1165117"/>
            <a:ext cx="7543800" cy="1255771"/>
          </a:xfrm>
        </p:spPr>
        <p:txBody>
          <a:bodyPr>
            <a:normAutofit/>
          </a:bodyPr>
          <a:lstStyle/>
          <a:p>
            <a:pPr eaLnBrk="1" hangingPunct="1">
              <a:defRPr/>
            </a:pPr>
            <a:r>
              <a:rPr lang="en-IE" altLang="en-US" sz="3600" dirty="0">
                <a:latin typeface="+mn-lt"/>
              </a:rPr>
              <a:t>Level Measurement</a:t>
            </a:r>
            <a:br>
              <a:rPr lang="en-IE" altLang="en-US" sz="3600" dirty="0">
                <a:latin typeface="+mn-lt"/>
              </a:rPr>
            </a:br>
            <a:endParaRPr lang="en-US" altLang="en-US" sz="3600" dirty="0">
              <a:latin typeface="+mn-lt"/>
            </a:endParaRPr>
          </a:p>
        </p:txBody>
      </p:sp>
      <p:sp>
        <p:nvSpPr>
          <p:cNvPr id="21507" name="Rectangle 3">
            <a:extLst>
              <a:ext uri="{FF2B5EF4-FFF2-40B4-BE49-F238E27FC236}">
                <a16:creationId xmlns:a16="http://schemas.microsoft.com/office/drawing/2014/main" id="{B8A44450-054F-4B20-A50C-2C4D17963D20}"/>
              </a:ext>
            </a:extLst>
          </p:cNvPr>
          <p:cNvSpPr>
            <a:spLocks noGrp="1" noChangeArrowheads="1"/>
          </p:cNvSpPr>
          <p:nvPr>
            <p:ph sz="half" idx="1"/>
          </p:nvPr>
        </p:nvSpPr>
        <p:spPr>
          <a:xfrm>
            <a:off x="179512" y="1916832"/>
            <a:ext cx="5637386" cy="4398826"/>
          </a:xfrm>
        </p:spPr>
        <p:txBody>
          <a:bodyPr>
            <a:normAutofit/>
          </a:bodyPr>
          <a:lstStyle/>
          <a:p>
            <a:pPr>
              <a:lnSpc>
                <a:spcPct val="80000"/>
              </a:lnSpc>
              <a:buFont typeface="Wingdings" panose="05000000000000000000" pitchFamily="2" charset="2"/>
              <a:buChar char="§"/>
              <a:defRPr/>
            </a:pPr>
            <a:r>
              <a:rPr lang="en-US" altLang="en-US" sz="2400" dirty="0">
                <a:cs typeface="Tahoma" charset="0"/>
              </a:rPr>
              <a:t>Level control is used in all industries for multiple reasons. </a:t>
            </a:r>
          </a:p>
          <a:p>
            <a:pPr>
              <a:lnSpc>
                <a:spcPct val="80000"/>
              </a:lnSpc>
              <a:buFont typeface="Wingdings" panose="05000000000000000000" pitchFamily="2" charset="2"/>
              <a:buChar char="§"/>
              <a:defRPr/>
            </a:pPr>
            <a:r>
              <a:rPr lang="en-US" altLang="en-US" sz="2250" dirty="0">
                <a:cs typeface="Tahoma" charset="0"/>
              </a:rPr>
              <a:t>Pixel based measurement</a:t>
            </a:r>
          </a:p>
          <a:p>
            <a:pPr>
              <a:lnSpc>
                <a:spcPct val="80000"/>
              </a:lnSpc>
              <a:buFont typeface="Wingdings" panose="05000000000000000000" pitchFamily="2" charset="2"/>
              <a:buChar char="§"/>
              <a:defRPr/>
            </a:pPr>
            <a:r>
              <a:rPr lang="en-US" altLang="en-US" sz="2400" dirty="0">
                <a:cs typeface="Tahoma" charset="0"/>
              </a:rPr>
              <a:t>1% Accuracy</a:t>
            </a:r>
          </a:p>
          <a:p>
            <a:pPr>
              <a:lnSpc>
                <a:spcPct val="80000"/>
              </a:lnSpc>
              <a:buFont typeface="Wingdings" panose="05000000000000000000" pitchFamily="2" charset="2"/>
              <a:buChar char="§"/>
              <a:defRPr/>
            </a:pPr>
            <a:r>
              <a:rPr lang="en-US" altLang="en-US" sz="2400" dirty="0">
                <a:cs typeface="Tahoma" charset="0"/>
              </a:rPr>
              <a:t>Visual Verification</a:t>
            </a:r>
          </a:p>
          <a:p>
            <a:pPr>
              <a:lnSpc>
                <a:spcPct val="80000"/>
              </a:lnSpc>
              <a:buFont typeface="Wingdings" panose="05000000000000000000" pitchFamily="2" charset="2"/>
              <a:buChar char="§"/>
              <a:defRPr/>
            </a:pPr>
            <a:r>
              <a:rPr lang="en-US" altLang="en-US" sz="2400" dirty="0">
                <a:cs typeface="Tahoma" charset="0"/>
              </a:rPr>
              <a:t>Increased level height = Increased yield</a:t>
            </a:r>
          </a:p>
          <a:p>
            <a:pPr>
              <a:lnSpc>
                <a:spcPct val="80000"/>
              </a:lnSpc>
              <a:buFont typeface="Wingdings" panose="05000000000000000000" pitchFamily="2" charset="2"/>
              <a:buChar char="§"/>
              <a:defRPr/>
            </a:pPr>
            <a:r>
              <a:rPr lang="en-US" altLang="en-US" sz="2400" dirty="0">
                <a:cs typeface="Tahoma" charset="0"/>
              </a:rPr>
              <a:t>Prevent overfill in foamy applications</a:t>
            </a:r>
          </a:p>
          <a:p>
            <a:pPr>
              <a:lnSpc>
                <a:spcPct val="80000"/>
              </a:lnSpc>
              <a:buFont typeface="Wingdings" panose="05000000000000000000" pitchFamily="2" charset="2"/>
              <a:buChar char="§"/>
              <a:defRPr/>
            </a:pPr>
            <a:r>
              <a:rPr lang="en-US" altLang="en-US" sz="2400" dirty="0">
                <a:cs typeface="Tahoma" charset="0"/>
              </a:rPr>
              <a:t>Measures to the top level</a:t>
            </a:r>
          </a:p>
          <a:p>
            <a:pPr>
              <a:lnSpc>
                <a:spcPct val="80000"/>
              </a:lnSpc>
              <a:buFont typeface="Wingdings" panose="05000000000000000000" pitchFamily="2" charset="2"/>
              <a:buChar char="§"/>
              <a:defRPr/>
            </a:pPr>
            <a:r>
              <a:rPr lang="en-US" altLang="en-US" sz="2400" dirty="0">
                <a:cs typeface="Tahoma" charset="0"/>
              </a:rPr>
              <a:t>Continuous level output to the PLC</a:t>
            </a:r>
          </a:p>
        </p:txBody>
      </p:sp>
      <p:pic>
        <p:nvPicPr>
          <p:cNvPr id="2" name="Picture 1">
            <a:extLst>
              <a:ext uri="{FF2B5EF4-FFF2-40B4-BE49-F238E27FC236}">
                <a16:creationId xmlns:a16="http://schemas.microsoft.com/office/drawing/2014/main" id="{BE8F481C-2479-41A4-8F2E-5E72975D2944}"/>
              </a:ext>
            </a:extLst>
          </p:cNvPr>
          <p:cNvPicPr>
            <a:picLocks noChangeAspect="1"/>
          </p:cNvPicPr>
          <p:nvPr/>
        </p:nvPicPr>
        <p:blipFill>
          <a:blip r:embed="rId3"/>
          <a:stretch>
            <a:fillRect/>
          </a:stretch>
        </p:blipFill>
        <p:spPr>
          <a:xfrm>
            <a:off x="-1" y="-3701"/>
            <a:ext cx="9144000" cy="1051560"/>
          </a:xfrm>
          <a:prstGeom prst="rect">
            <a:avLst/>
          </a:prstGeom>
        </p:spPr>
      </p:pic>
      <p:sp>
        <p:nvSpPr>
          <p:cNvPr id="4" name="TextBox 3">
            <a:extLst>
              <a:ext uri="{FF2B5EF4-FFF2-40B4-BE49-F238E27FC236}">
                <a16:creationId xmlns:a16="http://schemas.microsoft.com/office/drawing/2014/main" id="{9477BD2F-C85D-46C4-B16C-22E32B94753C}"/>
              </a:ext>
            </a:extLst>
          </p:cNvPr>
          <p:cNvSpPr txBox="1"/>
          <p:nvPr/>
        </p:nvSpPr>
        <p:spPr>
          <a:xfrm>
            <a:off x="-1" y="6381328"/>
            <a:ext cx="91440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J.M. CANTY INC. | BUFFALO NY | (716) 625-4227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 DUBLIN, IRELAND | +353 (1) 882-9621 </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sym typeface="Wingdings" panose="05000000000000000000" pitchFamily="2" charset="2"/>
              </a:rPr>
              <a:t></a:t>
            </a:r>
            <a:r>
              <a:rPr kumimoji="0" lang="en-US" sz="1300" b="0" i="0" u="none" strike="noStrike" kern="1200" cap="none" spc="0" normalizeH="0" baseline="0" noProof="0" dirty="0">
                <a:ln>
                  <a:noFill/>
                </a:ln>
                <a:solidFill>
                  <a:prstClr val="white"/>
                </a:solidFill>
                <a:effectLst/>
                <a:uLnTx/>
                <a:uFillTx/>
                <a:latin typeface="Avenir Next LT Pro" panose="020F0502020204030204"/>
                <a:ea typeface="+mn-ea"/>
                <a:cs typeface="+mn-cs"/>
              </a:rPr>
              <a:t> J.M. CANTY INTL. ASIA | PHUKET THAILAND | +66 83 9689548 </a:t>
            </a:r>
          </a:p>
        </p:txBody>
      </p:sp>
    </p:spTree>
    <p:extLst>
      <p:ext uri="{BB962C8B-B14F-4D97-AF65-F5344CB8AC3E}">
        <p14:creationId xmlns:p14="http://schemas.microsoft.com/office/powerpoint/2010/main" val="4078788978"/>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TA12500-1006</Template>
  <TotalTime>14511</TotalTime>
  <Words>2208</Words>
  <Application>Microsoft Office PowerPoint</Application>
  <PresentationFormat>On-screen Show (4:3)</PresentationFormat>
  <Paragraphs>209</Paragraphs>
  <Slides>27</Slides>
  <Notes>24</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Avenir Next LT Pro</vt:lpstr>
      <vt:lpstr>Avenir Next LT Pro Light</vt:lpstr>
      <vt:lpstr>Calibri</vt:lpstr>
      <vt:lpstr>Microgramma D Extended</vt:lpstr>
      <vt:lpstr>Tahoma</vt:lpstr>
      <vt:lpstr>Wingdings</vt:lpstr>
      <vt:lpstr>RetrospectVTI</vt:lpstr>
      <vt:lpstr>PVC – PolyVinyl Chloride</vt:lpstr>
      <vt:lpstr>Topics</vt:lpstr>
      <vt:lpstr>PVC – Uses and Industry</vt:lpstr>
      <vt:lpstr>Polymerisation:</vt:lpstr>
      <vt:lpstr>Stripping column:</vt:lpstr>
      <vt:lpstr>Blending &amp; Decanting:</vt:lpstr>
      <vt:lpstr>Drying &amp; Storage:</vt:lpstr>
      <vt:lpstr>CANTY Advantages </vt:lpstr>
      <vt:lpstr>Level Measurement </vt:lpstr>
      <vt:lpstr>CANTY FuseView</vt:lpstr>
      <vt:lpstr>CANTY FuseView</vt:lpstr>
      <vt:lpstr>FUSED vs CON-FUSED </vt:lpstr>
      <vt:lpstr>Jet Spray Ring Cleaning</vt:lpstr>
      <vt:lpstr>PowerPoint Presentation</vt:lpstr>
      <vt:lpstr>Process Camera </vt:lpstr>
      <vt:lpstr>Level Control </vt:lpstr>
      <vt:lpstr>Foam Control </vt:lpstr>
      <vt:lpstr>Foam Control </vt:lpstr>
      <vt:lpstr>Process Camera Requirements </vt:lpstr>
      <vt:lpstr>Particle analysis </vt:lpstr>
      <vt:lpstr>Particle Analysis </vt:lpstr>
      <vt:lpstr>Particle analysis </vt:lpstr>
      <vt:lpstr>Black Spec Detection </vt:lpstr>
      <vt:lpstr>Black Spec detection. </vt:lpstr>
      <vt:lpstr>VECTOR CONTROL MODULE </vt:lpstr>
      <vt:lpstr>Payback </vt:lpstr>
      <vt:lpstr>PowerPoint Presentation</vt:lpstr>
    </vt:vector>
  </TitlesOfParts>
  <Company>JM Canty International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Temperature Cameras</dc:title>
  <dc:creator>Alan O'Donoghue</dc:creator>
  <cp:lastModifiedBy>Ethan Schrodt</cp:lastModifiedBy>
  <cp:revision>319</cp:revision>
  <dcterms:created xsi:type="dcterms:W3CDTF">2008-03-21T14:08:52Z</dcterms:created>
  <dcterms:modified xsi:type="dcterms:W3CDTF">2024-09-23T16:57:52Z</dcterms:modified>
</cp:coreProperties>
</file>