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37"/>
  </p:notesMasterIdLst>
  <p:sldIdLst>
    <p:sldId id="300" r:id="rId2"/>
    <p:sldId id="288" r:id="rId3"/>
    <p:sldId id="264" r:id="rId4"/>
    <p:sldId id="293" r:id="rId5"/>
    <p:sldId id="257" r:id="rId6"/>
    <p:sldId id="258" r:id="rId7"/>
    <p:sldId id="261" r:id="rId8"/>
    <p:sldId id="305" r:id="rId9"/>
    <p:sldId id="263" r:id="rId10"/>
    <p:sldId id="296" r:id="rId11"/>
    <p:sldId id="274" r:id="rId12"/>
    <p:sldId id="275" r:id="rId13"/>
    <p:sldId id="266" r:id="rId14"/>
    <p:sldId id="306" r:id="rId15"/>
    <p:sldId id="297" r:id="rId16"/>
    <p:sldId id="295" r:id="rId17"/>
    <p:sldId id="303" r:id="rId18"/>
    <p:sldId id="291" r:id="rId19"/>
    <p:sldId id="286" r:id="rId20"/>
    <p:sldId id="285" r:id="rId21"/>
    <p:sldId id="287" r:id="rId22"/>
    <p:sldId id="294" r:id="rId23"/>
    <p:sldId id="289" r:id="rId24"/>
    <p:sldId id="290" r:id="rId25"/>
    <p:sldId id="271" r:id="rId26"/>
    <p:sldId id="259" r:id="rId27"/>
    <p:sldId id="292" r:id="rId28"/>
    <p:sldId id="302" r:id="rId29"/>
    <p:sldId id="260" r:id="rId30"/>
    <p:sldId id="267" r:id="rId31"/>
    <p:sldId id="268" r:id="rId32"/>
    <p:sldId id="282" r:id="rId33"/>
    <p:sldId id="281" r:id="rId34"/>
    <p:sldId id="277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Qui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374" autoAdjust="0"/>
  </p:normalViewPr>
  <p:slideViewPr>
    <p:cSldViewPr>
      <p:cViewPr varScale="1">
        <p:scale>
          <a:sx n="159" d="100"/>
          <a:sy n="159" d="100"/>
        </p:scale>
        <p:origin x="43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3BBC68-D1CC-49B9-91DE-D6487EE7F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7A409-424A-4A5F-99CB-4A8C401392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4553A8-7361-403F-A62E-8152C3E4F2B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AC780C-F5A3-4105-8E0C-5B9BBA20B3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106006-4BE4-481D-AEDE-0A296DE0C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14E4-4B8D-4CD4-89D3-05B992D9A8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0D391-EC3C-49FA-BC0B-F87D945E7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5D793D-AF63-4B3A-964D-F972E9B28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42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38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5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87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6212BA9-7C65-4E9F-AA81-663520259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75F6D42-C055-47D2-85EF-0700FCEFA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E5514C3-D4FE-49B6-A45F-15131BE7C6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D19689-C30D-4B2A-86D0-6420FC8F5797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80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4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9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719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6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20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83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34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54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870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332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78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947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54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8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87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8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9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28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793D-AF63-4B3A-964D-F972E9B281F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79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57C1F-0357-478F-BAC9-B71BC60AA1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3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D8F87-58F3-45AE-AF31-8BFF86AE28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5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8766C-519B-49C8-9586-0714203D0B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9C4889C-2605-4641-A7E8-1605381C1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6E1CBE9-7D49-4FDB-9C6A-DA19BA2CE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39E82F7-2905-4C08-9A48-ACC646B3E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29762-4CF8-40A8-9E31-28F515F61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7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30025-BA9A-4A31-AAAA-89E22F72E5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4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C7D71-4683-430E-8B5F-F1DFFCEFCC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6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1B251-8E39-41E7-A242-CFB956252E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5BDA-3D48-4191-B1C3-375E966020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5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4BFA8-91CC-48BB-9931-81D452B578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1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B531-6CA9-4511-AA5A-C2C84A9E1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4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F64FAF-190D-4335-BE8B-F297A7871F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29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54211-2F18-4241-A8BD-47A9143069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2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B2D401-7F0F-44AF-A62A-75A782CEC4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131D6B-73DF-4919-9EBC-B18A9A036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9251" y="0"/>
            <a:ext cx="91632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6AB78-18D8-4E9F-A4E3-2591F9E8B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251" y="4082619"/>
            <a:ext cx="6696679" cy="3169675"/>
          </a:xfrm>
        </p:spPr>
        <p:txBody>
          <a:bodyPr anchor="t">
            <a:normAutofit/>
          </a:bodyPr>
          <a:lstStyle/>
          <a:p>
            <a:r>
              <a:rPr lang="en-US" sz="4950" dirty="0">
                <a:solidFill>
                  <a:schemeClr val="bg1"/>
                </a:solidFill>
              </a:rPr>
              <a:t>High Temperature Camera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5F7D8B-20D2-400F-88FB-130F96C37A3C}"/>
              </a:ext>
            </a:extLst>
          </p:cNvPr>
          <p:cNvSpPr txBox="1">
            <a:spLocks/>
          </p:cNvSpPr>
          <p:nvPr/>
        </p:nvSpPr>
        <p:spPr>
          <a:xfrm>
            <a:off x="113100" y="1060767"/>
            <a:ext cx="8664955" cy="316967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dirty="0">
                <a:solidFill>
                  <a:schemeClr val="bg1"/>
                </a:solidFill>
                <a:latin typeface="Microgramma D Extended" pitchFamily="50" charset="0"/>
              </a:rPr>
              <a:t>CANTY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E70D8A-2C53-442C-BFB7-70CE44B88B16}"/>
              </a:ext>
            </a:extLst>
          </p:cNvPr>
          <p:cNvSpPr txBox="1">
            <a:spLocks/>
          </p:cNvSpPr>
          <p:nvPr/>
        </p:nvSpPr>
        <p:spPr>
          <a:xfrm>
            <a:off x="113100" y="1607334"/>
            <a:ext cx="8664955" cy="316967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dirty="0">
                <a:solidFill>
                  <a:schemeClr val="bg1"/>
                </a:solidFill>
                <a:latin typeface="+mn-lt"/>
              </a:rPr>
              <a:t>PROCESS TECHNOLOGY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EE472B-A3F2-4762-B423-73985541F793}"/>
              </a:ext>
            </a:extLst>
          </p:cNvPr>
          <p:cNvSpPr txBox="1">
            <a:spLocks/>
          </p:cNvSpPr>
          <p:nvPr/>
        </p:nvSpPr>
        <p:spPr>
          <a:xfrm>
            <a:off x="6377298" y="5583183"/>
            <a:ext cx="8664955" cy="316967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dirty="0">
                <a:solidFill>
                  <a:schemeClr val="bg1"/>
                </a:solidFill>
                <a:latin typeface="+mn-lt"/>
              </a:rPr>
              <a:t>WWW.JMCANTY.COM</a:t>
            </a:r>
          </a:p>
        </p:txBody>
      </p:sp>
    </p:spTree>
    <p:extLst>
      <p:ext uri="{BB962C8B-B14F-4D97-AF65-F5344CB8AC3E}">
        <p14:creationId xmlns:p14="http://schemas.microsoft.com/office/powerpoint/2010/main" val="172751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6350-C0D9-499B-BEFA-355370F7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2776"/>
            <a:ext cx="7543800" cy="550108"/>
          </a:xfrm>
        </p:spPr>
        <p:txBody>
          <a:bodyPr>
            <a:noAutofit/>
          </a:bodyPr>
          <a:lstStyle/>
          <a:p>
            <a:r>
              <a:rPr lang="en-US" sz="3200" dirty="0"/>
              <a:t>Surveillance Camera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5361EB7-39DD-4A07-8497-99868584A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62884"/>
            <a:ext cx="8928992" cy="4346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55E7C-FF14-463B-B35B-1B831735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9A425-5DBF-4ADD-8EC8-E1115BC32280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22365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2D88C00-5A9E-402E-843F-E2E2A34D8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07719"/>
            <a:ext cx="8229600" cy="16411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/>
              <a:t>Technical Specification: </a:t>
            </a:r>
            <a:br>
              <a:rPr lang="en-IE" altLang="en-US" sz="4000" dirty="0"/>
            </a:br>
            <a:r>
              <a:rPr lang="en-IE" altLang="en-US" sz="1500" dirty="0"/>
              <a:t>Camera External</a:t>
            </a:r>
            <a:br>
              <a:rPr lang="en-IE" altLang="en-US" dirty="0"/>
            </a:br>
            <a:endParaRPr lang="en-US" altLang="en-US" dirty="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15F7B52E-D008-4F13-8C73-C85238D5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6113"/>
            <a:ext cx="84963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Camera Housing – Rugged Aluminium Housing suitable for harsh industrial applications.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    - NEMA 4 or IP66</a:t>
            </a:r>
            <a:endParaRPr lang="en-US" altLang="en-US" sz="2800" dirty="0">
              <a:latin typeface="+mn-lt"/>
            </a:endParaRP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4ED70714-160F-4609-AC44-FC26E172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57588"/>
            <a:ext cx="44640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Vortex Cooling Tube – Used to cool electronic components of camera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	 - 0.14 cubic metres per minute required for typical        	installation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   (Water cooled options also available)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DF98073C-B479-4465-9DA3-3D0970D2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333326"/>
            <a:ext cx="4029567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00CA6D-D5B7-4A76-80DF-589BE904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FB681-852F-401A-81B1-31E07C4C0FD5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A9938-D0D8-496F-84BD-0A32A82A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097" y="4293096"/>
            <a:ext cx="4602879" cy="19386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id="{36758CF0-A682-4CBD-95A4-234A4F73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20688"/>
            <a:ext cx="8784976" cy="30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IE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</a:t>
            </a:r>
            <a:r>
              <a:rPr lang="en-IE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Technical Specification: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IE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Camera External (cont’d)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Spray Tube – Positive air flow used to keep dust / debris accumulating on lens (0.4 cubic metres per minute). Some non-EXP installations will not require any air purge for cooling which will save money every year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9ABBD45-11A1-4734-95F5-9564CBF6D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005263"/>
            <a:ext cx="43211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Wall Mount Connection – Customer welds into place for camera to mount to via 3” ANSI flange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10246" name="Picture 7">
            <a:extLst>
              <a:ext uri="{FF2B5EF4-FFF2-40B4-BE49-F238E27FC236}">
                <a16:creationId xmlns:a16="http://schemas.microsoft.com/office/drawing/2014/main" id="{E9059A7F-0B36-43FD-AEF5-AAA87D1B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1" y="3363466"/>
            <a:ext cx="4175125" cy="27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6E033A-3EC6-4D3B-8967-E3932A6C9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504D2-4D09-446C-8555-3DC36A37E5B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1B3CA546-0E83-4F6F-9FBA-80D5C679D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836712"/>
            <a:ext cx="7543800" cy="15114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br>
              <a:rPr lang="en-IE" altLang="en-US" sz="4000" dirty="0">
                <a:latin typeface="+mn-lt"/>
              </a:rPr>
            </a:br>
            <a:r>
              <a:rPr lang="en-IE" altLang="en-US" sz="3600" dirty="0"/>
              <a:t>Technical specifications: </a:t>
            </a:r>
            <a:br>
              <a:rPr lang="en-IE" altLang="en-US" dirty="0"/>
            </a:br>
            <a:r>
              <a:rPr lang="en-IE" altLang="en-US" sz="1700" dirty="0"/>
              <a:t>Camera Internals</a:t>
            </a:r>
            <a:br>
              <a:rPr lang="en-IE" altLang="en-US" dirty="0"/>
            </a:br>
            <a:endParaRPr lang="en-US" altLang="en-US" dirty="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F6770E9-11A4-46A8-ADE6-90AA3A9E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32856"/>
            <a:ext cx="84963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CCD Camera – Ethernet</a:t>
            </a:r>
          </a:p>
          <a:p>
            <a:pPr marL="1257300" lvl="2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IE" altLang="en-US" sz="2400" dirty="0">
                <a:latin typeface="+mn-lt"/>
              </a:rPr>
              <a:t>Built in temperature read out.</a:t>
            </a:r>
          </a:p>
          <a:p>
            <a:pPr marL="1257300" lvl="2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Power over Ethernet (PoE) models available on request.</a:t>
            </a:r>
            <a:endParaRPr lang="en-IE" alt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Fused Glass provides the barrier between the electronics and Lens system. Ensuring the electronics are always protected.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latin typeface="+mn-lt"/>
              </a:rPr>
              <a:t>Lens System – Patented Quartz series of lenses to relay the high quality image back to the camera.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69B99C-2728-48AF-951A-8CCA8E9B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52BC-DCA1-4D7A-A00E-2BEFB745FC93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5F2E-30B1-41E1-881A-6CF8218B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76672"/>
            <a:ext cx="7543800" cy="1450757"/>
          </a:xfrm>
        </p:spPr>
        <p:txBody>
          <a:bodyPr/>
          <a:lstStyle/>
          <a:p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Camera Internals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4372-FBB5-4914-BE44-C973BC37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Quartz Shield – Easily and cheaply replaceable – protects the lens system from abrasion damage, prevents product adhering to the lenses so they don’t have to be replaced.</a:t>
            </a:r>
          </a:p>
          <a:p>
            <a:endParaRPr lang="en-US" sz="2400" dirty="0"/>
          </a:p>
          <a:p>
            <a:r>
              <a:rPr lang="en-US" sz="2400" dirty="0"/>
              <a:t>Built in Lens cleaning system to prevent product build up on Quartz Shield.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71D19-4101-4E63-90C8-61D57097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F240C-CE3F-48A0-B376-9884A3544D6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51478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2010-E3EC-4B20-BA80-3D29DD8D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04664"/>
            <a:ext cx="7543800" cy="1512168"/>
          </a:xfrm>
        </p:spPr>
        <p:txBody>
          <a:bodyPr>
            <a:normAutofit/>
          </a:bodyPr>
          <a:lstStyle/>
          <a:p>
            <a:r>
              <a:rPr lang="en-US" sz="3200" dirty="0"/>
              <a:t>Technical specifications: </a:t>
            </a:r>
            <a:br>
              <a:rPr lang="en-US" sz="3200" dirty="0"/>
            </a:br>
            <a:r>
              <a:rPr lang="en-US" sz="1500" dirty="0"/>
              <a:t>Fused Glass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473DA6-3A5D-4A34-9253-0E6EC15D7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325" y="2130863"/>
            <a:ext cx="7543800" cy="3715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21C9C-9209-4B77-8820-4575D9D31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4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085F1-66DB-498A-8B94-6E9FAE366AEB}"/>
              </a:ext>
            </a:extLst>
          </p:cNvPr>
          <p:cNvSpPr txBox="1"/>
          <p:nvPr/>
        </p:nvSpPr>
        <p:spPr>
          <a:xfrm>
            <a:off x="-744" y="6381328"/>
            <a:ext cx="9144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40863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653-6AAD-4831-A937-79E4D32D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15" y="476672"/>
            <a:ext cx="7543800" cy="145075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Camera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2328-A6CA-4D6D-9591-F4FD59D8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F1365-6415-4526-9079-4DA88664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27429"/>
            <a:ext cx="8712968" cy="4453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1071C-B262-4BD2-B7AF-91DAAE50C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5504D-C783-4545-9C4C-60A6D5A03B5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8340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F53A-6908-4FAC-AAD9-00F8AB57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r>
              <a:rPr lang="en-US" sz="3200" dirty="0"/>
              <a:t>Technical specifications: </a:t>
            </a:r>
            <a:br>
              <a:rPr lang="en-US" sz="3600" dirty="0"/>
            </a:br>
            <a:r>
              <a:rPr lang="en-US" sz="1500" dirty="0"/>
              <a:t>Camera Assembly(cont’d)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48013-BBDF-4965-90D9-D2413DC56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927429"/>
            <a:ext cx="8640960" cy="4453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948B3-D04C-42E0-A4DB-93CE15DB1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EE2B6-76DF-433F-B216-74F5822B41E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4189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B3FC-7E02-43CE-9E71-48285E61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467482"/>
            <a:ext cx="7543800" cy="1450757"/>
          </a:xfrm>
        </p:spPr>
        <p:txBody>
          <a:bodyPr/>
          <a:lstStyle/>
          <a:p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Quartz shield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373B1-2922-4280-ADA3-BEEB50A17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918240"/>
            <a:ext cx="8784976" cy="447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709180-F187-430D-8CF0-E5B584CB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DAFCB-FFF7-407B-AB3C-F0863D672FB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24595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ABB0-444B-4D62-98C6-BF8B6CCC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Camera Insertion</a:t>
            </a:r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58222099-2D9D-402A-9757-44B538268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7429"/>
            <a:ext cx="8856984" cy="430988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373DC2-3170-4B0A-83E1-8E96E63CA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5BF55-AAFE-40AF-A7EB-8F2C12A6F68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4247-5AF3-4775-86F4-41B01D0C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6302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50973-488C-4E3C-9C20-A298CA55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64396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Introduction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Camera Models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Technical Specifications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Camera Installation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Competitive Features &amp; Advantages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CANTY Vs Retractable Camera Systems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Industry Applications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Summary &amp; Benefits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Typical industries &amp; Customers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4D0B6-A606-4AD0-8227-7D30E301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6B4B3-00A6-4BFA-BB56-9AA35CA73BD8}"/>
              </a:ext>
            </a:extLst>
          </p:cNvPr>
          <p:cNvSpPr txBox="1"/>
          <p:nvPr/>
        </p:nvSpPr>
        <p:spPr>
          <a:xfrm>
            <a:off x="0" y="6381328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 J.M. CANTY INTL. ASIA | PHUKET THAILAND | +66 83 9689548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F27A-D41C-45F7-9C2B-A95E4C37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Technical specifications: </a:t>
            </a:r>
            <a:br>
              <a:rPr lang="en-US" dirty="0"/>
            </a:br>
            <a:r>
              <a:rPr lang="en-US" sz="1500" dirty="0"/>
              <a:t>Cleaning &amp; Cooling</a:t>
            </a:r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5FF747EE-6EF7-49DA-B150-DA17B3A68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16" y="1927429"/>
            <a:ext cx="8712968" cy="438189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A2046-224E-40E9-8DE9-E53E926A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C4F2C6-AFC3-4C6D-9706-DAA9287998B5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4199-E42C-4DFC-87E4-F753ECF1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476672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Installation Good Practice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707BD1-D7CC-4840-A74F-9A4DCD9FC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927429"/>
            <a:ext cx="8712967" cy="4453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4E3D89-0496-4344-87D7-EFC290831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C10D2-ABFC-461F-A6C0-F30B83A073E8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AACE-CD48-41F7-86E4-C773E1FA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04664"/>
            <a:ext cx="7543800" cy="1512168"/>
          </a:xfrm>
        </p:spPr>
        <p:txBody>
          <a:bodyPr/>
          <a:lstStyle/>
          <a:p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Installation Good Practice 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DE5ADE-01A9-4F4B-B40C-10745DEA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988840"/>
            <a:ext cx="8784976" cy="432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875B4-C901-4499-80CD-C187E55F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9C1D1-7AE1-4B90-9454-2D6A0B796694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290868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CB4D-D332-46B6-9940-BA1230BF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1450757"/>
          </a:xfrm>
        </p:spPr>
        <p:txBody>
          <a:bodyPr/>
          <a:lstStyle/>
          <a:p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0396E-5C28-4BA6-ABAE-28AA69CC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BDB0E-B415-4CC4-94E7-3749001D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27428"/>
            <a:ext cx="8784976" cy="445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35489A-1B82-4167-89A8-16961D11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756BB-0A41-42BD-ADD8-8F68764DA89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1051907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8EDF-C4F3-47F3-8B6B-640CD7C7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04664"/>
            <a:ext cx="7543800" cy="1512168"/>
          </a:xfrm>
        </p:spPr>
        <p:txBody>
          <a:bodyPr/>
          <a:lstStyle/>
          <a:p>
            <a:r>
              <a:rPr lang="en-US" sz="3200" dirty="0"/>
              <a:t>Camera Installation:</a:t>
            </a:r>
            <a:br>
              <a:rPr lang="en-US" dirty="0"/>
            </a:br>
            <a:r>
              <a:rPr lang="en-US" sz="1500" dirty="0"/>
              <a:t>Air Prep Panel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6CBAE9-8B06-419B-BA2F-2FDD14A85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1" y="1988840"/>
            <a:ext cx="7543799" cy="432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7DD98-8EDA-482E-BB47-B235833FB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06BA-2E9F-44CC-A7B5-48BD929BEFB7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158544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8146D598-EA34-497F-B23B-8CD126DB9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052736"/>
            <a:ext cx="7543800" cy="12894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E" altLang="en-US" sz="3600" dirty="0"/>
              <a:t>Camera Installation:</a:t>
            </a:r>
            <a:br>
              <a:rPr lang="en-IE" altLang="en-US" sz="3600" dirty="0"/>
            </a:br>
            <a:r>
              <a:rPr lang="en-IE" altLang="en-US" sz="1700" dirty="0"/>
              <a:t>Example installation</a:t>
            </a:r>
            <a:br>
              <a:rPr lang="en-IE" altLang="en-US" sz="3600" dirty="0"/>
            </a:br>
            <a:endParaRPr lang="en-US" altLang="en-US" sz="3600" dirty="0"/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128FB9A6-F871-48E5-80B3-872F305A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7529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36CD94-9F11-4169-8850-4D2AA06A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246693-567C-4467-9692-1C93CB598AE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>
            <a:extLst>
              <a:ext uri="{FF2B5EF4-FFF2-40B4-BE49-F238E27FC236}">
                <a16:creationId xmlns:a16="http://schemas.microsoft.com/office/drawing/2014/main" id="{B86FAB8D-8942-4B1F-9C39-BCED68C55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908720"/>
            <a:ext cx="7543800" cy="14507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E" altLang="en-US" sz="4000" dirty="0">
                <a:latin typeface="+mn-lt"/>
              </a:rPr>
              <a:t>Competitive Features / Advantages:</a:t>
            </a:r>
            <a:br>
              <a:rPr lang="en-IE" altLang="en-US" sz="4000" dirty="0"/>
            </a:br>
            <a:endParaRPr lang="en-US" altLang="en-US" sz="40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4930100-4C3E-4571-A1F9-CB0CD91889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2562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20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Requires a fraction of the air needed to cool other camera systems – more cost effective!</a:t>
            </a:r>
            <a:endParaRPr lang="en-US" altLang="en-US" sz="1800" dirty="0">
              <a:cs typeface="Tahoma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16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IE" altLang="en-US" sz="1600" dirty="0"/>
              <a:t>C</a:t>
            </a:r>
            <a:r>
              <a:rPr lang="en-IE" altLang="en-US" sz="1800" dirty="0"/>
              <a:t>amera located outside the furnace, if electronics cooling air is lost, image may be lost but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IE" altLang="en-US" sz="1800" dirty="0"/>
              <a:t> the CDD camera will not need to be replaced.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16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IE" altLang="en-US" sz="1800" dirty="0"/>
              <a:t>Ethernet Camera with CANTY Vector Control Module (VCM) gives the option of remote access for technical support.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IE" altLang="en-US" sz="1800" dirty="0"/>
              <a:t>Utilise CANTY’s unique fused glass technology to form a protective barrier between the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IE" altLang="en-US" sz="1800" dirty="0"/>
              <a:t>electronics and the harsh process environment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IE" altLang="en-US" sz="1800" dirty="0"/>
              <a:t>High Quality Quartz optics used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IE" altLang="en-US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IE" altLang="en-US" sz="1800" dirty="0"/>
              <a:t>Very Low Maintenance of camera plus no retraction system to maintain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E97521-9ED5-43A6-AED3-05171D32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2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C8AD2-108E-4E54-8882-596B9C74DFD2}"/>
              </a:ext>
            </a:extLst>
          </p:cNvPr>
          <p:cNvSpPr txBox="1"/>
          <p:nvPr/>
        </p:nvSpPr>
        <p:spPr>
          <a:xfrm>
            <a:off x="0" y="63817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D42D-488B-440A-864E-612FB7D5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07232"/>
          </a:xfrm>
        </p:spPr>
        <p:txBody>
          <a:bodyPr>
            <a:normAutofit/>
          </a:bodyPr>
          <a:lstStyle/>
          <a:p>
            <a:r>
              <a:rPr lang="en-US" sz="3200" dirty="0"/>
              <a:t>CANTY VS Retractable Cameras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42E61F-C41F-4047-AE9B-44410F1B1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88516"/>
              </p:ext>
            </p:extLst>
          </p:nvPr>
        </p:nvGraphicFramePr>
        <p:xfrm>
          <a:off x="323528" y="1916832"/>
          <a:ext cx="8208912" cy="434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801224719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402185615"/>
                    </a:ext>
                  </a:extLst>
                </a:gridCol>
              </a:tblGrid>
              <a:tr h="398740">
                <a:tc>
                  <a:txBody>
                    <a:bodyPr/>
                    <a:lstStyle/>
                    <a:p>
                      <a:r>
                        <a:rPr lang="en-US" sz="1600" dirty="0"/>
                        <a:t>CANTY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Retractable Camera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79123"/>
                  </a:ext>
                </a:extLst>
              </a:tr>
              <a:tr h="362491">
                <a:tc>
                  <a:txBody>
                    <a:bodyPr/>
                    <a:lstStyle/>
                    <a:p>
                      <a:r>
                        <a:rPr lang="en-US" sz="1200" dirty="0"/>
                        <a:t>No lens Cooling required up to 1370°C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Continuous Cooling required.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278841"/>
                  </a:ext>
                </a:extLst>
              </a:tr>
              <a:tr h="616234">
                <a:tc>
                  <a:txBody>
                    <a:bodyPr/>
                    <a:lstStyle/>
                    <a:p>
                      <a:r>
                        <a:rPr lang="en-US" sz="1200" dirty="0"/>
                        <a:t>Small footprint. No retraction system.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footprint due to the area required to retract camera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96437"/>
                  </a:ext>
                </a:extLst>
              </a:tr>
              <a:tr h="616234">
                <a:tc>
                  <a:txBody>
                    <a:bodyPr/>
                    <a:lstStyle/>
                    <a:p>
                      <a:r>
                        <a:rPr lang="en-US" sz="1200" dirty="0"/>
                        <a:t>No heat losses as camera is snugly mounted in place.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Heat losses due to tolerances required for retraction of camera.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83479"/>
                  </a:ext>
                </a:extLst>
              </a:tr>
              <a:tr h="526581">
                <a:tc>
                  <a:txBody>
                    <a:bodyPr/>
                    <a:lstStyle/>
                    <a:p>
                      <a:r>
                        <a:rPr lang="en-US" sz="1200" dirty="0"/>
                        <a:t>Virtually no maintenance costs. Replacement of quartz shield. (Process 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Expensive maintenance costs for automated retraction system.</a:t>
                      </a:r>
                    </a:p>
                    <a:p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875222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r>
                        <a:rPr lang="en-US" sz="1200" dirty="0"/>
                        <a:t>No risk of instantaneous component failure.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Increased risk of instantaneous component failure.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20676"/>
                  </a:ext>
                </a:extLst>
              </a:tr>
              <a:tr h="432923">
                <a:tc>
                  <a:txBody>
                    <a:bodyPr/>
                    <a:lstStyle/>
                    <a:p>
                      <a:r>
                        <a:rPr lang="en-US" sz="1200" dirty="0"/>
                        <a:t>Reduced cost due to camera only.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Increased cost due to purchase of Camera,  Retraction &amp; Retraction system infrastructure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5328"/>
                  </a:ext>
                </a:extLst>
              </a:tr>
              <a:tr h="611906">
                <a:tc>
                  <a:txBody>
                    <a:bodyPr/>
                    <a:lstStyle/>
                    <a:p>
                      <a:r>
                        <a:rPr lang="en-US" sz="1200" dirty="0"/>
                        <a:t>No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Potential to fail in dusty environments. Leads to camera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592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9D6CCB-C773-4D20-B6CB-6CAE0F895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1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C9C45-BE81-4873-8E46-E38B35D7BA26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87302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56F2-18B8-4387-B4E4-BA3B20F6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630228"/>
          </a:xfrm>
        </p:spPr>
        <p:txBody>
          <a:bodyPr/>
          <a:lstStyle/>
          <a:p>
            <a:r>
              <a:rPr lang="en-US" sz="3200" dirty="0"/>
              <a:t>CANTY Vs Retractable Cameras </a:t>
            </a:r>
            <a:r>
              <a:rPr lang="en-US" sz="1500" dirty="0"/>
              <a:t>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15019B-D1B7-4C6E-89B9-6B173ECEF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916832"/>
            <a:ext cx="8784976" cy="4392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6CDE0-8EA0-4BC7-9E4D-B46B40C35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D4931-2753-4F6C-AA1F-5374A6F72022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556660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>
            <a:extLst>
              <a:ext uri="{FF2B5EF4-FFF2-40B4-BE49-F238E27FC236}">
                <a16:creationId xmlns:a16="http://schemas.microsoft.com/office/drawing/2014/main" id="{1D34C46E-9522-4A37-AB75-DA8285C66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113978"/>
            <a:ext cx="7543800" cy="751260"/>
          </a:xfrm>
        </p:spPr>
        <p:txBody>
          <a:bodyPr/>
          <a:lstStyle/>
          <a:p>
            <a:pPr eaLnBrk="1" hangingPunct="1">
              <a:defRPr/>
            </a:pPr>
            <a:r>
              <a:rPr lang="en-IE" altLang="en-US" sz="3200" dirty="0"/>
              <a:t>Industry Applications</a:t>
            </a:r>
            <a:endParaRPr lang="en-US" altLang="en-US" sz="4000" dirty="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31A13485-C674-4909-8363-7A9205DA1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3212976"/>
            <a:ext cx="8229600" cy="24083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IE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88F37D63-5597-4EF2-B695-017F243C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08720"/>
            <a:ext cx="86629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Surveillance: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Visual Inspection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Flame Monitoring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Using CANTY analysis Software: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Temperature Measurement (by vision)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Multiple Zone analysis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Flame presence detection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Level Tracking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Record Images &amp; Videos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Outputs for each measurement via 4-20mA/OPC/</a:t>
            </a:r>
            <a:r>
              <a:rPr lang="en-IE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modbus</a:t>
            </a:r>
            <a:endParaRPr lang="en-IE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IE" altLang="en-US" sz="2400" dirty="0"/>
              <a:t> </a:t>
            </a:r>
            <a:endParaRPr lang="en-IE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5090C1D4-A6F1-4A28-8425-B9DA3F8B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44" y="1988840"/>
            <a:ext cx="30464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ECB17-0D18-4D98-8698-1ECD5205D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E0DFD-C572-4A1B-8515-7CD3C404FD6B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D06FD76-3994-4377-AE2D-CD3EDF25F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6302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/>
              <a:t>Introduction</a:t>
            </a:r>
            <a:endParaRPr lang="en-US" altLang="en-US" sz="32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272560D-22A7-4BFB-A287-79BF1989A2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160590"/>
            <a:ext cx="8568952" cy="388077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CANTY high temperature cameras are ideal for demanding applications involving visual inspection &amp; verification in extreme temperature environments from 750°F (400°C) to 3000°F (1650°C).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When used with the CANTY Vision analysis software and Vector Control Module, the system offers accurate measurement capabilities of temperature and early process upsets. </a:t>
            </a:r>
          </a:p>
          <a:p>
            <a:pPr>
              <a:buNone/>
              <a:defRPr/>
            </a:pPr>
            <a:r>
              <a:rPr lang="en-US" sz="2400" dirty="0"/>
              <a:t>The high temperature system integrates the CANTY </a:t>
            </a:r>
            <a:r>
              <a:rPr lang="en-US" sz="2400" dirty="0" err="1"/>
              <a:t>FuseView</a:t>
            </a:r>
            <a:r>
              <a:rPr lang="en-US" sz="2400" dirty="0"/>
              <a:t> technology to provide a barrier between the lens system and the camera electronics.</a:t>
            </a:r>
            <a:endParaRPr lang="en-IE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D0C60-0214-4EA8-9968-58654B491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723E6-C49A-4C1D-83E0-27285E68287D}"/>
              </a:ext>
            </a:extLst>
          </p:cNvPr>
          <p:cNvSpPr txBox="1"/>
          <p:nvPr/>
        </p:nvSpPr>
        <p:spPr>
          <a:xfrm>
            <a:off x="0" y="6381328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 J.M. CANTY INTL. ASIA | PHUKET THAILAND | +66 83 9689548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C028872B-F232-4EE4-B399-51C485693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dirty="0"/>
              <a:t>CV – Temp. Measurement by Vision</a:t>
            </a:r>
            <a:br>
              <a:rPr lang="en-IE" altLang="en-US" dirty="0"/>
            </a:br>
            <a:endParaRPr lang="en-US" altLang="en-US" dirty="0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A6F5C9E-89C7-4424-8042-A39710CEA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6113"/>
            <a:ext cx="8496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CANTY’S thermal imaging system works by measuring the energy produced by a process.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As the intensity of emitted energy grows due to it’s rise in temperature, there is an associated colour change which can be registered by the camera.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Using the CANTY software, this change in colour can be calibrated to represent the change in temperature.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200" dirty="0">
                <a:latin typeface="+mn-lt"/>
              </a:rPr>
              <a:t>Extremely accurate and repeatable (+/-1%) for temperatures above 400</a:t>
            </a:r>
            <a:r>
              <a:rPr lang="en-US" altLang="en-US" sz="2200" dirty="0">
                <a:latin typeface="+mn-lt"/>
                <a:cs typeface="Tahoma" charset="0"/>
              </a:rPr>
              <a:t>ºC (750°F) (operating in the visual spectrum)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5CC9F-092F-4177-BA46-B66C50BD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71007-A07A-4AA2-8949-FAEB8697C31D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>
            <a:extLst>
              <a:ext uri="{FF2B5EF4-FFF2-40B4-BE49-F238E27FC236}">
                <a16:creationId xmlns:a16="http://schemas.microsoft.com/office/drawing/2014/main" id="{FD66D468-4D89-4ACD-B827-E8DB415A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68760"/>
            <a:ext cx="6501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IE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Temperature Measurement</a:t>
            </a:r>
            <a:br>
              <a:rPr lang="en-IE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en-US" alt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24579" name="Picture 28">
            <a:extLst>
              <a:ext uri="{FF2B5EF4-FFF2-40B4-BE49-F238E27FC236}">
                <a16:creationId xmlns:a16="http://schemas.microsoft.com/office/drawing/2014/main" id="{F69BDE67-05F8-4913-94FC-A86883EB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07" y="1988840"/>
            <a:ext cx="5761186" cy="34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29">
            <a:extLst>
              <a:ext uri="{FF2B5EF4-FFF2-40B4-BE49-F238E27FC236}">
                <a16:creationId xmlns:a16="http://schemas.microsoft.com/office/drawing/2014/main" id="{58B87EE6-AEAF-40AB-8C9F-C6BAB801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548040"/>
            <a:ext cx="75612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IE" altLang="en-US" sz="1800"/>
              <a:t>Software monitors change in average colour intensity within the “intensity zone” (blue box) – change in intensity can be calibrated to temperature</a:t>
            </a: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51E2B-409B-4E73-8504-07A7A555B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237DB-E094-436E-BDB9-2F390A242DA3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>
            <a:extLst>
              <a:ext uri="{FF2B5EF4-FFF2-40B4-BE49-F238E27FC236}">
                <a16:creationId xmlns:a16="http://schemas.microsoft.com/office/drawing/2014/main" id="{7150F145-E295-4B73-AA5A-5AAA47D09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IE" altLang="en-US" sz="4000" dirty="0"/>
            </a:br>
            <a:endParaRPr lang="en-US" altLang="en-US" sz="4000" dirty="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237C51FD-37E1-42D1-9A3E-477B01EEE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IE" alt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/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D523113C-CEA2-4C57-928A-566CA5CFC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" y="2023111"/>
            <a:ext cx="866298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Visible spectrum(0.4-0.7</a:t>
            </a:r>
            <a:r>
              <a:rPr lang="el-G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</a:t>
            </a: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allows for a wide range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of materials to be measured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without recalibration.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endParaRPr lang="en-IE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- Targeted temperature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measurement over wider range of wave lengths.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Thermal radiation greatest in the visible range.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r>
              <a:rPr lang="en-IE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Increased accuracy with the use of short wave length instrumentation. </a:t>
            </a:r>
            <a:endParaRPr lang="en-IE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None/>
              <a:defRPr/>
            </a:pPr>
            <a:endParaRPr lang="en-IE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7AC0C7AA-89D4-481F-9469-70E8F930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64" y="2023111"/>
            <a:ext cx="3095625" cy="21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FC82BA-0085-4CA7-9B67-C37D25877B3F}"/>
              </a:ext>
            </a:extLst>
          </p:cNvPr>
          <p:cNvSpPr txBox="1"/>
          <p:nvPr/>
        </p:nvSpPr>
        <p:spPr>
          <a:xfrm>
            <a:off x="799196" y="1283188"/>
            <a:ext cx="7467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Emissivity Considerations: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3FE72-89CA-48DC-A3EB-F44E3402B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15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65A89-28AE-4B4E-9E5F-31E68A8B831F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A494ABD5-57AA-4B10-AEEA-F5BE4658C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721" y="7738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200" dirty="0"/>
              <a:t>VCM -  VISION CONTROL MODULE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98700AA3-FE7D-489A-8C13-0C73232AF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123911"/>
            <a:ext cx="6048375" cy="31085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Tahoma" panose="020B0604030504040204" pitchFamily="34" charset="0"/>
              <a:buChar char="‒"/>
              <a:defRPr/>
            </a:pPr>
            <a:r>
              <a:rPr lang="en-US" altLang="en-US" sz="2800" dirty="0">
                <a:latin typeface="+mn-lt"/>
              </a:rPr>
              <a:t>Allows for input up to 6 cameras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Tahoma" panose="020B0604030504040204" pitchFamily="34" charset="0"/>
              <a:buChar char="‒"/>
              <a:defRPr/>
            </a:pPr>
            <a:r>
              <a:rPr lang="en-US" altLang="en-US" sz="2800" dirty="0">
                <a:latin typeface="+mn-lt"/>
              </a:rPr>
              <a:t>Multiple outputs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 	-4-20mA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	-OPC (OPC UA now available)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	-Modbus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800" dirty="0">
                <a:latin typeface="+mn-lt"/>
              </a:rPr>
              <a:t>	-Video Display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Tahoma" panose="020B0604030504040204" pitchFamily="34" charset="0"/>
              <a:buChar char="‒"/>
              <a:defRPr/>
            </a:pPr>
            <a:r>
              <a:rPr lang="en-US" altLang="en-US" sz="2800" dirty="0">
                <a:latin typeface="+mn-lt"/>
              </a:rPr>
              <a:t>Ease of Remote 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06A2D-DC16-4BA7-9934-C5D1B8C5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71" y="4913192"/>
            <a:ext cx="3505504" cy="1322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ECAB7-386B-4CD2-A3D9-BB11D0448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725" y="2060848"/>
            <a:ext cx="2816596" cy="2774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9B347-4666-4306-8B0A-E2ED245B0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03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EA712-91D4-4DF7-87CB-99E6FEEECAB9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9DAB6726-0F40-44F9-936E-CF66AF2A2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dirty="0"/>
              <a:t>Summary &amp; Benefits</a:t>
            </a:r>
            <a:br>
              <a:rPr lang="en-IE" dirty="0"/>
            </a:br>
            <a:endParaRPr lang="en-US" dirty="0"/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8B02F5FD-B08D-4880-B0CB-195537F9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88840"/>
            <a:ext cx="76327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 err="1">
                <a:latin typeface="+mn-lt"/>
              </a:rPr>
              <a:t>FuseView</a:t>
            </a:r>
            <a:r>
              <a:rPr lang="en-US" altLang="en-US" sz="2400" dirty="0">
                <a:latin typeface="+mn-lt"/>
              </a:rPr>
              <a:t> isolates the electronics from the process.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Quartz Lens system relaying images to camera located outside the process.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Built in camera temperature output.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Real Time measurement.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CANTY Vision software analysis gives continuous vision based temperature measurement output.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Early fault detection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Increase efficiency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</a:rPr>
              <a:t>API Committee Member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FF69C-0525-48D9-B108-A66A99E0F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8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07EBF-E4F5-46D8-A184-E2355C6394A6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B089-3DBF-4863-95D0-E72F4DD9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Industries &amp;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2D43A-3432-47F5-82A4-882A6E25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D7F9F3-5093-49B3-AD70-70D2D9594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51539"/>
              </p:ext>
            </p:extLst>
          </p:nvPr>
        </p:nvGraphicFramePr>
        <p:xfrm>
          <a:off x="1187624" y="2276872"/>
          <a:ext cx="6408397" cy="349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512">
                <a:tc>
                  <a:txBody>
                    <a:bodyPr/>
                    <a:lstStyle/>
                    <a:p>
                      <a:r>
                        <a:rPr lang="en-US" sz="1050" dirty="0"/>
                        <a:t>Waste / Waste to Energy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Metal &amp; Foundry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Chemical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Cement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Glass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44">
                <a:tc>
                  <a:txBody>
                    <a:bodyPr/>
                    <a:lstStyle/>
                    <a:p>
                      <a:r>
                        <a:rPr lang="en-US" sz="1050" dirty="0" err="1"/>
                        <a:t>Indaver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US Steel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BP Chemical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FLSmidth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Ardagh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44">
                <a:tc>
                  <a:txBody>
                    <a:bodyPr/>
                    <a:lstStyle/>
                    <a:p>
                      <a:r>
                        <a:rPr lang="en-US" sz="1050" dirty="0" err="1"/>
                        <a:t>Vyncke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Rolex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Borealis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OMAN cement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Pilkington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46">
                <a:tc>
                  <a:txBody>
                    <a:bodyPr/>
                    <a:lstStyle/>
                    <a:p>
                      <a:r>
                        <a:rPr lang="en-US" sz="1050" dirty="0" err="1"/>
                        <a:t>Kepple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Seghers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First Quantum Minerals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Basf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Dalmia Cement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Cardinal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Arcelor </a:t>
                      </a:r>
                      <a:r>
                        <a:rPr lang="en-US" sz="1050" dirty="0" err="1"/>
                        <a:t>mittal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Linde</a:t>
                      </a:r>
                    </a:p>
                    <a:p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Star Cement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Unifrax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42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Alcoa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Nippon Gas</a:t>
                      </a:r>
                    </a:p>
                    <a:p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Greymont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Corning</a:t>
                      </a: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4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GSK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Chettinad</a:t>
                      </a:r>
                      <a:r>
                        <a:rPr lang="en-US" sz="1050" dirty="0"/>
                        <a:t> Cement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Saint </a:t>
                      </a:r>
                      <a:r>
                        <a:rPr lang="en-US" sz="1050" dirty="0" err="1"/>
                        <a:t>Gobain</a:t>
                      </a:r>
                      <a:endParaRPr lang="en-US" sz="105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FB5484F-D6E0-43D8-B84C-3641F7FFE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8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3E046-B91E-4666-88EA-D90EBC558217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B7C1-3C95-4035-9D7F-DE238434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630228"/>
          </a:xfrm>
        </p:spPr>
        <p:txBody>
          <a:bodyPr/>
          <a:lstStyle/>
          <a:p>
            <a:r>
              <a:rPr lang="en-US" sz="3200" dirty="0"/>
              <a:t>Introduction</a:t>
            </a:r>
            <a:r>
              <a:rPr lang="en-US" dirty="0"/>
              <a:t> </a:t>
            </a:r>
            <a:r>
              <a:rPr lang="en-US" sz="15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A00E9-1320-4000-9F5F-4E6CBAF2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08202"/>
            <a:ext cx="8856984" cy="4273126"/>
          </a:xfrm>
        </p:spPr>
        <p:txBody>
          <a:bodyPr>
            <a:normAutofit/>
          </a:bodyPr>
          <a:lstStyle/>
          <a:p>
            <a:r>
              <a:rPr lang="en-US" sz="2400" dirty="0"/>
              <a:t>The electronics remain outside the process with the Quartz lens system inserting through the refractory, staying flush or slightly recessed to the wall.</a:t>
            </a:r>
          </a:p>
          <a:p>
            <a:r>
              <a:rPr lang="en-IE" altLang="en-US" sz="2400" dirty="0"/>
              <a:t>The camera comes with built in temperature read out that is relayed to the VCM over the same ethernet cable used for transmitting the image.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4E5F7-03E4-4613-BE0C-966CCC19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F337B-B08A-4537-8188-6B981D349E8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272234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>
            <a:extLst>
              <a:ext uri="{FF2B5EF4-FFF2-40B4-BE49-F238E27FC236}">
                <a16:creationId xmlns:a16="http://schemas.microsoft.com/office/drawing/2014/main" id="{FAAD3059-EA96-45F2-8A45-6F934EDE6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165117"/>
            <a:ext cx="7543800" cy="13277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>
                <a:latin typeface="+mn-lt"/>
              </a:rPr>
              <a:t>HT Camera Models</a:t>
            </a:r>
            <a:br>
              <a:rPr lang="en-IE" altLang="en-US" sz="3600" dirty="0">
                <a:latin typeface="+mn-lt"/>
              </a:rPr>
            </a:br>
            <a:endParaRPr lang="en-US" altLang="en-US" sz="3600" dirty="0">
              <a:latin typeface="+mn-lt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A44450-054F-4B20-A50C-2C4D17963D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8750" y="2312987"/>
            <a:ext cx="4413249" cy="93662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b="1" dirty="0"/>
              <a:t>Ultra Temperature Camera Process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IE" altLang="en-US" sz="2000" dirty="0"/>
              <a:t> Temp: 2500°F </a:t>
            </a:r>
            <a:r>
              <a:rPr lang="en-US" altLang="en-US" sz="2000" dirty="0">
                <a:cs typeface="Tahoma" charset="0"/>
              </a:rPr>
              <a:t>(1370ºC 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dirty="0">
                <a:cs typeface="Tahoma" charset="0"/>
              </a:rPr>
              <a:t>   12”, 24” or 36” Insertion</a:t>
            </a:r>
            <a:endParaRPr lang="en-US" altLang="en-US" sz="2000" dirty="0">
              <a:cs typeface="Tahoma" charset="0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91EB4ADF-3E8E-40B2-A3AD-61ADF1D839B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4074" y="2312987"/>
            <a:ext cx="4321175" cy="865187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b="1" dirty="0"/>
              <a:t>Extreme Temperature Camera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IE" altLang="en-US" sz="2000" dirty="0"/>
              <a:t> Process Temp: </a:t>
            </a:r>
            <a:r>
              <a:rPr lang="en-US" altLang="en-US" sz="2000" dirty="0">
                <a:cs typeface="Tahoma" charset="0"/>
              </a:rPr>
              <a:t>3000°F (1650ºC 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000" dirty="0">
                <a:cs typeface="Tahoma" charset="0"/>
              </a:rPr>
              <a:t>   12”, 24” or 36” Insertion</a:t>
            </a:r>
            <a:endParaRPr lang="en-US" altLang="en-US" sz="2000" dirty="0">
              <a:cs typeface="Tahoma" charset="0"/>
            </a:endParaRPr>
          </a:p>
        </p:txBody>
      </p:sp>
      <p:pic>
        <p:nvPicPr>
          <p:cNvPr id="7173" name="Picture 5" descr="High Temp Camera">
            <a:extLst>
              <a:ext uri="{FF2B5EF4-FFF2-40B4-BE49-F238E27FC236}">
                <a16:creationId xmlns:a16="http://schemas.microsoft.com/office/drawing/2014/main" id="{1AEC7E62-73C6-418C-A274-2F4CDA04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366870"/>
            <a:ext cx="44132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>
            <a:extLst>
              <a:ext uri="{FF2B5EF4-FFF2-40B4-BE49-F238E27FC236}">
                <a16:creationId xmlns:a16="http://schemas.microsoft.com/office/drawing/2014/main" id="{1C3595DA-D8B6-4663-9CD9-F44D2DDF4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352582"/>
            <a:ext cx="43211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8F481C-2479-41A4-8F2E-5E72975D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3701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7BD2F-C85D-46C4-B16C-22E32B94753C}"/>
              </a:ext>
            </a:extLst>
          </p:cNvPr>
          <p:cNvSpPr txBox="1"/>
          <p:nvPr/>
        </p:nvSpPr>
        <p:spPr>
          <a:xfrm>
            <a:off x="-1" y="6381328"/>
            <a:ext cx="914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>
            <a:extLst>
              <a:ext uri="{FF2B5EF4-FFF2-40B4-BE49-F238E27FC236}">
                <a16:creationId xmlns:a16="http://schemas.microsoft.com/office/drawing/2014/main" id="{9A7F1198-410B-4C6C-B870-39B930949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002001"/>
            <a:ext cx="75438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/>
              <a:t>HT Cameras Camera models</a:t>
            </a:r>
            <a:br>
              <a:rPr lang="en-IE" altLang="en-US" sz="4000" dirty="0"/>
            </a:br>
            <a:endParaRPr lang="en-US" altLang="en-US" sz="4000" dirty="0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DF068800-EC5E-4D5A-9290-4853F52156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916113"/>
            <a:ext cx="5364163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Flush Ultra Temp Camera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400" dirty="0"/>
              <a:t>Process Temp: </a:t>
            </a:r>
            <a:r>
              <a:rPr lang="en-US" altLang="en-US" sz="2400" dirty="0"/>
              <a:t>2000°F (</a:t>
            </a:r>
            <a:r>
              <a:rPr lang="en-IE" altLang="en-US" sz="2400" dirty="0"/>
              <a:t>1090</a:t>
            </a:r>
            <a:r>
              <a:rPr lang="en-US" altLang="en-US" sz="2400" dirty="0"/>
              <a:t>ºC 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Refractory &lt; 4”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IE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High Temp. Surveillance Camera</a:t>
            </a:r>
            <a:endParaRPr lang="en-US" altLang="en-US" sz="2400" dirty="0"/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400" dirty="0"/>
              <a:t>Ambient Temperature: </a:t>
            </a:r>
            <a:r>
              <a:rPr lang="en-US" altLang="en-US" sz="2400" dirty="0"/>
              <a:t>200°F</a:t>
            </a:r>
            <a:r>
              <a:rPr lang="en-IE" altLang="en-US" sz="2400" dirty="0"/>
              <a:t> </a:t>
            </a:r>
            <a:r>
              <a:rPr lang="en-US" altLang="en-US" sz="2400" dirty="0"/>
              <a:t>(</a:t>
            </a:r>
            <a:r>
              <a:rPr lang="en-IE" altLang="en-US" sz="2400" dirty="0"/>
              <a:t>90</a:t>
            </a:r>
            <a:r>
              <a:rPr lang="en-US" altLang="en-US" sz="2400" dirty="0"/>
              <a:t>ºC 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IE" altLang="en-US" sz="2400" dirty="0"/>
              <a:t>Open Process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IE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8197" name="Picture 12">
            <a:extLst>
              <a:ext uri="{FF2B5EF4-FFF2-40B4-BE49-F238E27FC236}">
                <a16:creationId xmlns:a16="http://schemas.microsoft.com/office/drawing/2014/main" id="{3BF054A8-DD47-48D0-BA39-495086D1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3050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>
            <a:extLst>
              <a:ext uri="{FF2B5EF4-FFF2-40B4-BE49-F238E27FC236}">
                <a16:creationId xmlns:a16="http://schemas.microsoft.com/office/drawing/2014/main" id="{A4821DC8-3616-4FAB-B5EC-7381603E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2305050" cy="1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2BDB2-DBFA-4076-A7EE-C035E61C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412F7-F533-4A51-B130-5C3FFCEF38C1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F5112411-6CE9-4FC5-82F4-8743E82D8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980728"/>
            <a:ext cx="7543800" cy="1450757"/>
          </a:xfrm>
        </p:spPr>
        <p:txBody>
          <a:bodyPr/>
          <a:lstStyle/>
          <a:p>
            <a:pPr eaLnBrk="1" hangingPunct="1">
              <a:defRPr/>
            </a:pPr>
            <a:r>
              <a:rPr lang="en-IE" altLang="en-US" sz="3200" dirty="0" err="1"/>
              <a:t>UltraTemp</a:t>
            </a:r>
            <a:r>
              <a:rPr lang="en-IE" altLang="en-US" sz="3200" dirty="0"/>
              <a:t> Insertion</a:t>
            </a:r>
            <a:br>
              <a:rPr lang="en-IE" altLang="en-US" dirty="0"/>
            </a:br>
            <a:endParaRPr lang="en-US" altLang="en-US" dirty="0"/>
          </a:p>
        </p:txBody>
      </p:sp>
      <p:pic>
        <p:nvPicPr>
          <p:cNvPr id="11268" name="Picture 7" descr="HT Camera">
            <a:extLst>
              <a:ext uri="{FF2B5EF4-FFF2-40B4-BE49-F238E27FC236}">
                <a16:creationId xmlns:a16="http://schemas.microsoft.com/office/drawing/2014/main" id="{A9BA44AA-1198-4BC6-B20A-16694A6B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640960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8B9F40-96D2-44A5-9B8D-88977407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FFD10D-D4EB-4B3E-A326-7BD13E1A7173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73D2-07B4-4E8E-B8B3-CBAA5061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465355"/>
            <a:ext cx="7543800" cy="1450757"/>
          </a:xfrm>
        </p:spPr>
        <p:txBody>
          <a:bodyPr>
            <a:normAutofit/>
          </a:bodyPr>
          <a:lstStyle/>
          <a:p>
            <a:r>
              <a:rPr lang="en-US" sz="3600" dirty="0" err="1"/>
              <a:t>UltraTemp</a:t>
            </a:r>
            <a:r>
              <a:rPr lang="en-US" sz="3600" dirty="0"/>
              <a:t> Flush mount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C6D217-BEF5-4A0F-879B-DEC7A17BC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16113"/>
            <a:ext cx="8568952" cy="447653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D11A578-75E2-4BFB-AD02-B565F5B90A8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627981"/>
            <a:ext cx="8229600" cy="576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B0B00-3238-4296-9C6A-992006BD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F3DD2-843D-4BEE-9EA1-00BD3330DC94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  <p:extLst>
      <p:ext uri="{BB962C8B-B14F-4D97-AF65-F5344CB8AC3E}">
        <p14:creationId xmlns:p14="http://schemas.microsoft.com/office/powerpoint/2010/main" val="378861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DFB2DB81-B6EB-4416-B5D3-E0817680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980728"/>
            <a:ext cx="7543800" cy="1450757"/>
          </a:xfrm>
        </p:spPr>
        <p:txBody>
          <a:bodyPr/>
          <a:lstStyle/>
          <a:p>
            <a:pPr eaLnBrk="1" hangingPunct="1">
              <a:defRPr/>
            </a:pPr>
            <a:r>
              <a:rPr lang="en-IE" altLang="en-US" sz="3200" dirty="0" err="1"/>
              <a:t>ExtremeTemp</a:t>
            </a:r>
            <a:br>
              <a:rPr lang="en-IE" altLang="en-US" dirty="0"/>
            </a:b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DBAAF-866F-4D15-A1AC-83E2AB46D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977502" cy="43924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187404-70DD-4353-8F35-BE9F4FB4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01548-E24F-42B7-94E0-8274516D5B55}"/>
              </a:ext>
            </a:extLst>
          </p:cNvPr>
          <p:cNvSpPr txBox="1"/>
          <p:nvPr/>
        </p:nvSpPr>
        <p:spPr>
          <a:xfrm>
            <a:off x="0" y="6381328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/>
              <a:t>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77E20-1F50-43A0-B8DF-C3E588917D86}"/>
              </a:ext>
            </a:extLst>
          </p:cNvPr>
          <p:cNvSpPr txBox="1"/>
          <p:nvPr/>
        </p:nvSpPr>
        <p:spPr>
          <a:xfrm>
            <a:off x="0" y="63813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J.M. CANTY INC. | BUFFALO NY | (716) 625-4227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| DUBLIN, IRELAND | +353 (1) 882-9621 </a:t>
            </a:r>
            <a:r>
              <a:rPr lang="en-US" sz="1300" dirty="0">
                <a:solidFill>
                  <a:prstClr val="white"/>
                </a:solidFill>
                <a:sym typeface="Wingdings" panose="05000000000000000000" pitchFamily="2" charset="2"/>
              </a:rPr>
              <a:t></a:t>
            </a:r>
            <a:r>
              <a:rPr lang="en-US" sz="1300" dirty="0">
                <a:solidFill>
                  <a:schemeClr val="bg1"/>
                </a:solidFill>
              </a:rPr>
              <a:t> J.M. CANTY INTL. ASIA | PHUKET THAILAND | +66 83 9689548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TA12500-1006</Template>
  <TotalTime>18850</TotalTime>
  <Words>2993</Words>
  <Application>Microsoft Office PowerPoint</Application>
  <PresentationFormat>On-screen Show (4:3)</PresentationFormat>
  <Paragraphs>265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Avenir Next LT Pro</vt:lpstr>
      <vt:lpstr>Avenir Next LT Pro Light</vt:lpstr>
      <vt:lpstr>Calibri</vt:lpstr>
      <vt:lpstr>Courier New</vt:lpstr>
      <vt:lpstr>Microgramma D Extended</vt:lpstr>
      <vt:lpstr>Tahoma</vt:lpstr>
      <vt:lpstr>Wingdings</vt:lpstr>
      <vt:lpstr>RetrospectVTI</vt:lpstr>
      <vt:lpstr>High Temperature Camera</vt:lpstr>
      <vt:lpstr>Topics</vt:lpstr>
      <vt:lpstr>Introduction</vt:lpstr>
      <vt:lpstr>Introduction (cont’d)</vt:lpstr>
      <vt:lpstr>HT Camera Models </vt:lpstr>
      <vt:lpstr>HT Cameras Camera models </vt:lpstr>
      <vt:lpstr>UltraTemp Insertion </vt:lpstr>
      <vt:lpstr>UltraTemp Flush mount</vt:lpstr>
      <vt:lpstr>ExtremeTemp </vt:lpstr>
      <vt:lpstr>Surveillance Camera</vt:lpstr>
      <vt:lpstr>Technical Specification:  Camera External </vt:lpstr>
      <vt:lpstr>PowerPoint Presentation</vt:lpstr>
      <vt:lpstr>      Technical specifications:  Camera Internals </vt:lpstr>
      <vt:lpstr>Technical specifications:  Camera Internals (cont’d)</vt:lpstr>
      <vt:lpstr>Technical specifications:  Fused Glass</vt:lpstr>
      <vt:lpstr> Technical specifications:  Camera Assembly</vt:lpstr>
      <vt:lpstr>Technical specifications:  Camera Assembly(cont’d)</vt:lpstr>
      <vt:lpstr>Technical specifications:  Quartz shield</vt:lpstr>
      <vt:lpstr>Technical specifications:  Camera Insertion</vt:lpstr>
      <vt:lpstr>Technical specifications:  Cleaning &amp; Cooling</vt:lpstr>
      <vt:lpstr>Camera Installation: Installation Good Practice</vt:lpstr>
      <vt:lpstr>Camera Installation: Installation Good Practice (cont’d)</vt:lpstr>
      <vt:lpstr>Camera Installation: Layout</vt:lpstr>
      <vt:lpstr>Camera Installation: Air Prep Panel</vt:lpstr>
      <vt:lpstr>Camera Installation: Example installation </vt:lpstr>
      <vt:lpstr>Competitive Features / Advantages: </vt:lpstr>
      <vt:lpstr>CANTY VS Retractable Cameras</vt:lpstr>
      <vt:lpstr>CANTY Vs Retractable Cameras (Cont’d)</vt:lpstr>
      <vt:lpstr>Industry Applications</vt:lpstr>
      <vt:lpstr>CV – Temp. Measurement by Vision </vt:lpstr>
      <vt:lpstr>PowerPoint Presentation</vt:lpstr>
      <vt:lpstr> </vt:lpstr>
      <vt:lpstr>VCM -  VISION CONTROL MODULE</vt:lpstr>
      <vt:lpstr>Summary &amp; Benefits </vt:lpstr>
      <vt:lpstr>Industries &amp; Customers</vt:lpstr>
    </vt:vector>
  </TitlesOfParts>
  <Company>JM Canty International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Cameras</dc:title>
  <dc:creator>Alan O'Donoghue</dc:creator>
  <cp:lastModifiedBy>Ethan Schrodt</cp:lastModifiedBy>
  <cp:revision>206</cp:revision>
  <dcterms:created xsi:type="dcterms:W3CDTF">2008-03-21T14:08:52Z</dcterms:created>
  <dcterms:modified xsi:type="dcterms:W3CDTF">2023-07-26T21:08:08Z</dcterms:modified>
</cp:coreProperties>
</file>