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64" r:id="rId2"/>
    <p:sldId id="420" r:id="rId3"/>
    <p:sldId id="414" r:id="rId4"/>
    <p:sldId id="413" r:id="rId5"/>
    <p:sldId id="421" r:id="rId6"/>
    <p:sldId id="450" r:id="rId7"/>
    <p:sldId id="437" r:id="rId8"/>
    <p:sldId id="436" r:id="rId9"/>
    <p:sldId id="445" r:id="rId10"/>
    <p:sldId id="272" r:id="rId11"/>
    <p:sldId id="419" r:id="rId12"/>
    <p:sldId id="302" r:id="rId13"/>
  </p:sldIdLst>
  <p:sldSz cx="9144000" cy="6858000" type="screen4x3"/>
  <p:notesSz cx="6858000" cy="919956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C5178"/>
    <a:srgbClr val="708CBB"/>
    <a:srgbClr val="0000FF"/>
    <a:srgbClr val="000000"/>
    <a:srgbClr val="EAEAEA"/>
    <a:srgbClr val="CCECFF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974" autoAdjust="0"/>
    <p:restoredTop sz="99536" autoAdjust="0"/>
  </p:normalViewPr>
  <p:slideViewPr>
    <p:cSldViewPr>
      <p:cViewPr varScale="1">
        <p:scale>
          <a:sx n="105" d="100"/>
          <a:sy n="105" d="100"/>
        </p:scale>
        <p:origin x="966" y="102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7089BDA7-65E7-E623-A798-85A965FFB34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03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5AD7CA35-03E6-E2B3-8147-6EFF81B25B08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603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8C2D667A-9C9E-4C94-8723-48628F0E2DAD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30300" y="690563"/>
            <a:ext cx="4597400" cy="34496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6629" name="Rectangle 5">
            <a:extLst>
              <a:ext uri="{FF2B5EF4-FFF2-40B4-BE49-F238E27FC236}">
                <a16:creationId xmlns:a16="http://schemas.microsoft.com/office/drawing/2014/main" id="{584F9165-35EF-D3C0-7B7E-9EB6B882987E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70388"/>
            <a:ext cx="5486400" cy="41386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6630" name="Rectangle 6">
            <a:extLst>
              <a:ext uri="{FF2B5EF4-FFF2-40B4-BE49-F238E27FC236}">
                <a16:creationId xmlns:a16="http://schemas.microsoft.com/office/drawing/2014/main" id="{7FAD0DA0-C664-7EBD-5269-D14208DD40D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37600"/>
            <a:ext cx="2971800" cy="4603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31" name="Rectangle 7">
            <a:extLst>
              <a:ext uri="{FF2B5EF4-FFF2-40B4-BE49-F238E27FC236}">
                <a16:creationId xmlns:a16="http://schemas.microsoft.com/office/drawing/2014/main" id="{3724E61D-FE59-63C1-1347-2A0F183D054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737600"/>
            <a:ext cx="2971800" cy="4603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2CEC48D-CB3D-4D08-A07E-3BE1E7E5B3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>
            <a:extLst>
              <a:ext uri="{FF2B5EF4-FFF2-40B4-BE49-F238E27FC236}">
                <a16:creationId xmlns:a16="http://schemas.microsoft.com/office/drawing/2014/main" id="{B5347124-91E7-4DDB-755D-93196C1FD10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284E022-B132-4DE9-9CF4-EE2B2E4ED58B}" type="slidenum">
              <a:rPr lang="en-US" altLang="en-US" smtClean="0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22B60011-E8CC-7190-6D81-02DD0AE83C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26B11D64-3961-104C-3CEF-0A6002D7C7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4A83270A-6C9E-96A8-36AE-D99304B06D0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46C727D-6F48-406F-B8D2-6727413E059D}" type="slidenum">
              <a:rPr lang="en-US" altLang="en-US" smtClean="0"/>
              <a:pPr>
                <a:spcBef>
                  <a:spcPct val="0"/>
                </a:spcBef>
              </a:pPr>
              <a:t>10</a:t>
            </a:fld>
            <a:endParaRPr lang="en-US" altLang="en-US"/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3187EFE4-D672-BE15-DA3D-D4DD5490FE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07DADE07-21EC-61C7-C6A3-F15556E082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92A66978-F85C-E9AA-9190-A0A618F5DA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6D67211-39F0-4930-A66C-EACE5037085B}" type="slidenum">
              <a:rPr lang="en-US" altLang="en-US" smtClean="0"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11</a:t>
            </a:fld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216829A8-9506-80B5-B793-F247568F95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7B183E02-B09D-F953-B74D-02D30917EE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245BEAD2-7422-B7AC-8C4A-929C8905A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62D6B6B-EC9A-4438-89EE-A29C68B82787}" type="slidenum">
              <a:rPr lang="en-US" altLang="en-US" smtClean="0"/>
              <a:pPr>
                <a:spcBef>
                  <a:spcPct val="0"/>
                </a:spcBef>
              </a:pPr>
              <a:t>12</a:t>
            </a:fld>
            <a:endParaRPr lang="en-US" altLang="en-US"/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956FB5C0-62FF-8558-A7C0-8CADFDAC8B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43A007C7-40C9-3EAF-18C3-B2F3C2C053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AD09FEE6-B3E6-9894-47CF-655D1149AA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5C446FA-0FF1-4BA1-8AAF-E581226B6AE0}" type="slidenum">
              <a:rPr lang="en-US" altLang="en-US" smtClean="0"/>
              <a:pPr/>
              <a:t>2</a:t>
            </a:fld>
            <a:endParaRPr lang="en-US" altLang="en-US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FDF728C7-6A27-AC2D-E88B-70927FCA40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2DF73732-B1EA-C2FA-9E6B-E8B3697461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5E6D0CB3-9C60-98AE-4223-54C5C946E9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4396993-697D-4497-81C6-D7DCED4D9A9B}" type="slidenum">
              <a:rPr lang="en-US" altLang="en-US" smtClean="0"/>
              <a:pPr/>
              <a:t>3</a:t>
            </a:fld>
            <a:endParaRPr lang="en-US" altLang="en-US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80C72C5E-284D-8545-1042-D0125AF1CA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DEBC15E0-3CC4-54F2-49A7-6CBFB2E5A3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E934D1BC-539B-469C-6A45-DDAAD143E51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DE9893B-E24F-441A-8892-C9ADBF800C63}" type="slidenum">
              <a:rPr lang="en-US" altLang="en-US" smtClean="0"/>
              <a:pPr/>
              <a:t>4</a:t>
            </a:fld>
            <a:endParaRPr lang="en-US" altLang="en-US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24DDE6BC-01C0-2E37-22B5-BE87F67C83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6C840043-54A4-CA6A-9C50-D504EA8831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>
            <a:extLst>
              <a:ext uri="{FF2B5EF4-FFF2-40B4-BE49-F238E27FC236}">
                <a16:creationId xmlns:a16="http://schemas.microsoft.com/office/drawing/2014/main" id="{E46C11EA-8BE7-81DC-792A-5DE8BF29C4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21E9412-7179-4CF6-A68C-7138D5C483A4}" type="slidenum">
              <a:rPr lang="en-US" altLang="en-US" smtClean="0"/>
              <a:pPr/>
              <a:t>5</a:t>
            </a:fld>
            <a:endParaRPr lang="en-US" altLang="en-US"/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1CDD8773-FF10-7460-E17A-8D5FD8BF48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0D90DC4C-0892-E7C7-4735-C5EBCCB601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722606FB-B736-7A89-E20C-54E9AD28ABA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D734B8E-5292-4A86-A12F-7F91D3F84503}" type="slidenum">
              <a:rPr lang="en-US" altLang="en-US" smtClean="0"/>
              <a:pPr/>
              <a:t>6</a:t>
            </a:fld>
            <a:endParaRPr lang="en-US" altLang="en-US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28F90B2B-D5FC-06B9-86FC-C6D5469AC3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D0445B17-C4CA-8FFA-85BE-F0990476C7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7A17AE22-59CE-3BB7-E10D-D960C2BBAB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B06D324-B74E-4194-B582-B7484846C9B9}" type="slidenum">
              <a:rPr lang="en-US" altLang="en-US" smtClean="0"/>
              <a:pPr/>
              <a:t>7</a:t>
            </a:fld>
            <a:endParaRPr lang="en-US" altLang="en-US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68F0757B-BA99-5D13-0400-2AF5571D6B5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81964B75-546B-AEDF-CCE2-CD4A707B73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35356C1F-5EBD-12E7-ABC6-19083FC6F4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EACCA1A-224F-40DB-8636-1D7B4CA5FC6E}" type="slidenum">
              <a:rPr lang="en-US" altLang="en-US" smtClean="0"/>
              <a:pPr/>
              <a:t>8</a:t>
            </a:fld>
            <a:endParaRPr lang="en-US" altLang="en-US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09A4CAF8-DC72-23FF-8A07-FFEEE8B3E1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09078330-5F75-22ED-C410-C0385C6D70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BCD8AFE8-DDDE-ABFF-4275-D20D352ED8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CF5923B-BAD8-41FC-98F9-7C270379AD46}" type="slidenum">
              <a:rPr lang="en-US" altLang="en-US" smtClean="0"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9</a:t>
            </a:fld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8F20CF26-2783-6DD3-AE79-C48C7314B9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4E226EC6-BB06-DDCB-8197-BC2B0C286D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D84A316-1C0B-EEF1-3081-404655A7DA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BAECEEC-25B5-C138-DC30-A825A94CD8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2D8C3B7-7AED-71F4-5E03-D8EDC79CB8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6EF832-802A-4ABA-9244-91D4B39008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7894597"/>
      </p:ext>
    </p:extLst>
  </p:cSld>
  <p:clrMapOvr>
    <a:masterClrMapping/>
  </p:clrMapOvr>
  <p:transition advTm="17000"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69B496C-3789-EECF-2216-8720F38989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C14B462-CE32-542A-EED5-A6D4538635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4FE2F60-4203-7948-0EE2-2D664809EC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02FDEE-A2A0-4184-8C4F-FC1F050B03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883485"/>
      </p:ext>
    </p:extLst>
  </p:cSld>
  <p:clrMapOvr>
    <a:masterClrMapping/>
  </p:clrMapOvr>
  <p:transition advTm="17000"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9AFF425-D1BA-C833-8FE7-E79B06318F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DB3BD6A-445A-2E26-DD29-5A5963ACE5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0BADE70-E5DB-1D5A-0C95-21F9A53D5A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F6DB8B-6D37-4673-A09F-339DD89FC0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9615763"/>
      </p:ext>
    </p:extLst>
  </p:cSld>
  <p:clrMapOvr>
    <a:masterClrMapping/>
  </p:clrMapOvr>
  <p:transition advTm="17000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E3AB031-217B-3FDC-F5BC-2E89A99D11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B9C327D-0E1F-2D97-513B-03F4B007DD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42C19E5-DD90-0AA5-EDF1-C1F7F344C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398A2C-CE8E-4859-B09D-FADC09ED0B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1294053"/>
      </p:ext>
    </p:extLst>
  </p:cSld>
  <p:clrMapOvr>
    <a:masterClrMapping/>
  </p:clrMapOvr>
  <p:transition advTm="17000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8BFE638-6CAF-AF79-DE8C-499FF3137D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8562ECB-1265-DEC2-0DBF-D5D3794D84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DC5C3FE-544D-3632-C062-1C91D9E6FF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53F4D1-0CA0-4113-8965-8056C1FBB2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7862219"/>
      </p:ext>
    </p:extLst>
  </p:cSld>
  <p:clrMapOvr>
    <a:masterClrMapping/>
  </p:clrMapOvr>
  <p:transition advTm="17000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7188E5-F04C-FEFD-8706-9FAB0D3FAE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2DCFCF-E133-0FE0-D6B8-8F8A885B32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9A7908-C907-84C4-E732-E4879959C8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4E863C-FFEC-4F8F-BBEB-A8CCCC9C35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2951765"/>
      </p:ext>
    </p:extLst>
  </p:cSld>
  <p:clrMapOvr>
    <a:masterClrMapping/>
  </p:clrMapOvr>
  <p:transition advTm="17000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AD57813-2F64-842D-8045-032F2C5707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5FA1556-6BD2-111E-38AC-DE72FBC1AA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7CE5B04-C4DA-0A05-BB05-3310CFD64C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C8C8C7-50D9-4554-A248-1695273DAF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8931134"/>
      </p:ext>
    </p:extLst>
  </p:cSld>
  <p:clrMapOvr>
    <a:masterClrMapping/>
  </p:clrMapOvr>
  <p:transition advTm="17000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8B0ED5F-2F2C-8C84-D0C9-551E4F854A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B6568FD-555E-C958-0055-D9CB0616DD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2D0082F-EC57-47F0-C789-C7E228D8EA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0A157-D4F5-4C0C-8B30-63DEC859DA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481461"/>
      </p:ext>
    </p:extLst>
  </p:cSld>
  <p:clrMapOvr>
    <a:masterClrMapping/>
  </p:clrMapOvr>
  <p:transition advTm="17000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F5C86F9-5C06-510A-4005-E5E063FF96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B191D6E-83E5-B1F4-77F4-1AC83142E5B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776CAAC-5791-AC8C-4812-718B06FD81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75B7E4-6474-44B3-9FB2-3A9B682118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2787009"/>
      </p:ext>
    </p:extLst>
  </p:cSld>
  <p:clrMapOvr>
    <a:masterClrMapping/>
  </p:clrMapOvr>
  <p:transition advTm="17000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D8C81E-2E40-6E63-2147-1D7D96D49D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204776-47C9-FC93-8491-3DE1B2AA3B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B80319-42D6-FF03-0B41-0DCC52B651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B2DA5C-DAC4-45FC-A3C4-A4A4FEEBCC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6461505"/>
      </p:ext>
    </p:extLst>
  </p:cSld>
  <p:clrMapOvr>
    <a:masterClrMapping/>
  </p:clrMapOvr>
  <p:transition advTm="17000"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FC1737-A091-498B-895B-F244A208F0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8EDA8A-0A20-62D6-94D6-C37EAAC982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56FC0E-CEB8-081A-EEA1-4D1F1796D0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EA15FD-FACE-4233-989A-E7D0B43C8D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1162298"/>
      </p:ext>
    </p:extLst>
  </p:cSld>
  <p:clrMapOvr>
    <a:masterClrMapping/>
  </p:clrMapOvr>
  <p:transition advTm="17000"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9255808-2139-D5A0-218B-8E5F6700C9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1C36447-3292-B431-2A47-90122474A6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E4AA9BE-F60E-5B2D-9B07-2978D4B5A9E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98C19579-069A-61D6-DFAD-CEF2DEF9B97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D65C9B9-60F0-E5B2-5126-984019D7ADF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179946EE-9AE3-480F-9B51-65D24B35C2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17000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anty_title with web">
            <a:extLst>
              <a:ext uri="{FF2B5EF4-FFF2-40B4-BE49-F238E27FC236}">
                <a16:creationId xmlns:a16="http://schemas.microsoft.com/office/drawing/2014/main" id="{98DCC1F8-F453-1860-9486-C2072F20A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85344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3">
            <a:extLst>
              <a:ext uri="{FF2B5EF4-FFF2-40B4-BE49-F238E27FC236}">
                <a16:creationId xmlns:a16="http://schemas.microsoft.com/office/drawing/2014/main" id="{42DCB49D-DE08-BAF6-C67E-5662F2652A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477000"/>
            <a:ext cx="8534400" cy="24447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Tahoma" panose="020B0604030504040204" pitchFamily="34" charset="0"/>
              </a:rPr>
              <a:t>JM Canty, Inc. · Buffalo, New York  ·  Phone: (716) 625-4227  | JM Canty, Ltd. · Dublin, Ireland · Phone: +353 (1) 882-9621</a:t>
            </a:r>
            <a:r>
              <a:rPr lang="en-US" altLang="en-US" sz="800">
                <a:solidFill>
                  <a:schemeClr val="bg1"/>
                </a:solidFill>
                <a:latin typeface="Tahoma" panose="020B0604030504040204" pitchFamily="34" charset="0"/>
              </a:rPr>
              <a:t>  </a:t>
            </a:r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6B9F2BA1-8FAA-FC07-8270-B34CC3C71E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52400"/>
            <a:ext cx="8534400" cy="655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DF43DDBE-458B-613E-E6E5-453D75EC0D9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772400" cy="1012825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solidFill>
                  <a:schemeClr val="tx1"/>
                </a:solidFill>
              </a:rPr>
              <a:t>CANTY </a:t>
            </a:r>
            <a:r>
              <a:rPr lang="en-US" altLang="en-US" sz="3600" dirty="0"/>
              <a:t>DCR INTERFACE SYSTEM</a:t>
            </a:r>
            <a:endParaRPr lang="en-US" altLang="en-US" sz="3600" baseline="30000" dirty="0"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E6B3E1B-D235-FBE7-7919-5FFDAE6D79FB}"/>
              </a:ext>
            </a:extLst>
          </p:cNvPr>
          <p:cNvSpPr/>
          <p:nvPr/>
        </p:nvSpPr>
        <p:spPr>
          <a:xfrm>
            <a:off x="457200" y="2057400"/>
            <a:ext cx="8229600" cy="4240212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67F99D-E3A4-A5B6-18CF-7F1AC7EA85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8" y="2133600"/>
            <a:ext cx="5524485" cy="3947114"/>
          </a:xfrm>
          <a:prstGeom prst="rect">
            <a:avLst/>
          </a:prstGeom>
        </p:spPr>
      </p:pic>
    </p:spTree>
  </p:cSld>
  <p:clrMapOvr>
    <a:masterClrMapping/>
  </p:clrMapOvr>
  <p:transition advTm="4203"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anty_title with web">
            <a:extLst>
              <a:ext uri="{FF2B5EF4-FFF2-40B4-BE49-F238E27FC236}">
                <a16:creationId xmlns:a16="http://schemas.microsoft.com/office/drawing/2014/main" id="{0A83B0B4-400F-BE30-AD03-D4E752A5F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85344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 Box 3">
            <a:extLst>
              <a:ext uri="{FF2B5EF4-FFF2-40B4-BE49-F238E27FC236}">
                <a16:creationId xmlns:a16="http://schemas.microsoft.com/office/drawing/2014/main" id="{E83BD165-E85C-F147-68A5-B81B686125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477000"/>
            <a:ext cx="8534400" cy="24447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Tahoma" panose="020B0604030504040204" pitchFamily="34" charset="0"/>
              </a:rPr>
              <a:t>JM Canty, Inc. · Buffalo, New York  ·  Phone: (716) 625-4227  | JM Canty, Ltd. · Dublin, Ireland · Phone: +353 (1) 882-9621</a:t>
            </a:r>
            <a:r>
              <a:rPr lang="en-US" altLang="en-US" sz="800">
                <a:solidFill>
                  <a:schemeClr val="bg1"/>
                </a:solidFill>
                <a:latin typeface="Tahoma" panose="020B0604030504040204" pitchFamily="34" charset="0"/>
              </a:rPr>
              <a:t> 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CABE209-74EC-75B3-F559-35ABA134B36A}"/>
              </a:ext>
            </a:extLst>
          </p:cNvPr>
          <p:cNvGrpSpPr/>
          <p:nvPr/>
        </p:nvGrpSpPr>
        <p:grpSpPr>
          <a:xfrm>
            <a:off x="200525" y="2209800"/>
            <a:ext cx="8593931" cy="3859731"/>
            <a:chOff x="200525" y="2209800"/>
            <a:chExt cx="8593931" cy="385973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F029DEA-5AA0-AE77-FDDD-1C76712DF4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0525" y="2209800"/>
              <a:ext cx="8593931" cy="3859731"/>
            </a:xfrm>
            <a:prstGeom prst="rect">
              <a:avLst/>
            </a:prstGeom>
            <a:ln>
              <a:noFill/>
            </a:ln>
          </p:spPr>
        </p:pic>
        <p:sp>
          <p:nvSpPr>
            <p:cNvPr id="4" name="Text Box 8">
              <a:extLst>
                <a:ext uri="{FF2B5EF4-FFF2-40B4-BE49-F238E27FC236}">
                  <a16:creationId xmlns:a16="http://schemas.microsoft.com/office/drawing/2014/main" id="{0449D81F-1EE6-2289-D3B9-865BD2DA99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9696" y="2438400"/>
              <a:ext cx="114300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IE" sz="800" dirty="0">
                  <a:latin typeface="+mn-lt"/>
                </a:rPr>
                <a:t>Power Supply</a:t>
              </a:r>
              <a:endParaRPr lang="en-US" sz="800" dirty="0">
                <a:latin typeface="+mn-lt"/>
              </a:endParaRPr>
            </a:p>
          </p:txBody>
        </p:sp>
        <p:sp>
          <p:nvSpPr>
            <p:cNvPr id="5" name="Text Box 8">
              <a:extLst>
                <a:ext uri="{FF2B5EF4-FFF2-40B4-BE49-F238E27FC236}">
                  <a16:creationId xmlns:a16="http://schemas.microsoft.com/office/drawing/2014/main" id="{F6BCA5B3-764D-295B-C1C1-4FC05A55D6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8438" y="3286626"/>
              <a:ext cx="11430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IE" sz="800" dirty="0">
                  <a:latin typeface="+mn-lt"/>
                </a:rPr>
                <a:t>Low Voltage</a:t>
              </a:r>
              <a:br>
                <a:rPr lang="en-IE" sz="800" dirty="0">
                  <a:latin typeface="+mn-lt"/>
                </a:rPr>
              </a:br>
              <a:r>
                <a:rPr lang="en-IE" sz="800" dirty="0">
                  <a:latin typeface="+mn-lt"/>
                </a:rPr>
                <a:t>DC to LED</a:t>
              </a:r>
              <a:endParaRPr lang="en-US" sz="800" dirty="0">
                <a:latin typeface="+mn-lt"/>
              </a:endParaRPr>
            </a:p>
          </p:txBody>
        </p:sp>
        <p:sp>
          <p:nvSpPr>
            <p:cNvPr id="7" name="Text Box 8">
              <a:extLst>
                <a:ext uri="{FF2B5EF4-FFF2-40B4-BE49-F238E27FC236}">
                  <a16:creationId xmlns:a16="http://schemas.microsoft.com/office/drawing/2014/main" id="{4C745096-3251-A76D-E058-78D17F77EC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95336" y="4003405"/>
              <a:ext cx="11430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IE" sz="800" dirty="0">
                  <a:latin typeface="+mn-lt"/>
                </a:rPr>
                <a:t>Low Voltage</a:t>
              </a:r>
              <a:br>
                <a:rPr lang="en-IE" sz="800" dirty="0">
                  <a:latin typeface="+mn-lt"/>
                </a:rPr>
              </a:br>
              <a:r>
                <a:rPr lang="en-IE" sz="800" dirty="0">
                  <a:latin typeface="+mn-lt"/>
                </a:rPr>
                <a:t>DC to Camera</a:t>
              </a:r>
              <a:endParaRPr lang="en-US" sz="800" dirty="0">
                <a:latin typeface="+mn-lt"/>
              </a:endParaRPr>
            </a:p>
          </p:txBody>
        </p:sp>
        <p:sp>
          <p:nvSpPr>
            <p:cNvPr id="8" name="Text Box 8">
              <a:extLst>
                <a:ext uri="{FF2B5EF4-FFF2-40B4-BE49-F238E27FC236}">
                  <a16:creationId xmlns:a16="http://schemas.microsoft.com/office/drawing/2014/main" id="{9888F70F-9CE5-1AC2-078B-F3EF5267CA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91064" y="5263199"/>
              <a:ext cx="114300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IE" sz="800" dirty="0">
                  <a:latin typeface="+mn-lt"/>
                </a:rPr>
                <a:t>CANTY DCR</a:t>
              </a:r>
              <a:endParaRPr lang="en-US" sz="800" dirty="0">
                <a:latin typeface="+mn-lt"/>
              </a:endParaRPr>
            </a:p>
          </p:txBody>
        </p:sp>
        <p:sp>
          <p:nvSpPr>
            <p:cNvPr id="9" name="Text Box 8">
              <a:extLst>
                <a:ext uri="{FF2B5EF4-FFF2-40B4-BE49-F238E27FC236}">
                  <a16:creationId xmlns:a16="http://schemas.microsoft.com/office/drawing/2014/main" id="{E567898D-FFBC-9783-B26E-472023D39C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05400" y="4111126"/>
              <a:ext cx="11430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IE" sz="800" dirty="0">
                  <a:latin typeface="+mn-lt"/>
                </a:rPr>
                <a:t>CANTY Vector Control Module (VCM)</a:t>
              </a:r>
              <a:endParaRPr lang="en-US" sz="800" dirty="0">
                <a:latin typeface="+mn-lt"/>
              </a:endParaRPr>
            </a:p>
          </p:txBody>
        </p:sp>
        <p:sp>
          <p:nvSpPr>
            <p:cNvPr id="10" name="Text Box 8">
              <a:extLst>
                <a:ext uri="{FF2B5EF4-FFF2-40B4-BE49-F238E27FC236}">
                  <a16:creationId xmlns:a16="http://schemas.microsoft.com/office/drawing/2014/main" id="{CD4AB6B0-D39D-3644-730E-420F9EC9AB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04448" y="2973473"/>
              <a:ext cx="11430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IE" sz="800" dirty="0">
                  <a:latin typeface="+mn-lt"/>
                </a:rPr>
                <a:t>CAT6 Ethernet Cable</a:t>
              </a:r>
              <a:endParaRPr lang="en-US" sz="800" dirty="0">
                <a:latin typeface="+mn-lt"/>
              </a:endParaRPr>
            </a:p>
          </p:txBody>
        </p:sp>
        <p:sp>
          <p:nvSpPr>
            <p:cNvPr id="11" name="Text Box 8">
              <a:extLst>
                <a:ext uri="{FF2B5EF4-FFF2-40B4-BE49-F238E27FC236}">
                  <a16:creationId xmlns:a16="http://schemas.microsoft.com/office/drawing/2014/main" id="{F060A681-DD21-AD92-1783-C4EF5C0D64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8920" y="2975981"/>
              <a:ext cx="114300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IE" sz="800" dirty="0">
                  <a:latin typeface="+mn-lt"/>
                </a:rPr>
                <a:t>120VAC Power</a:t>
              </a:r>
              <a:endParaRPr lang="en-US" sz="800" dirty="0">
                <a:latin typeface="+mn-lt"/>
              </a:endParaRPr>
            </a:p>
          </p:txBody>
        </p:sp>
        <p:sp>
          <p:nvSpPr>
            <p:cNvPr id="12" name="Text Box 8">
              <a:extLst>
                <a:ext uri="{FF2B5EF4-FFF2-40B4-BE49-F238E27FC236}">
                  <a16:creationId xmlns:a16="http://schemas.microsoft.com/office/drawing/2014/main" id="{C78F06D0-9233-06C8-1024-D1764F9E3E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37648" y="2309274"/>
              <a:ext cx="11430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IE" sz="800" dirty="0">
                  <a:latin typeface="+mn-lt"/>
                </a:rPr>
                <a:t>120VAC </a:t>
              </a:r>
              <a:br>
                <a:rPr lang="en-IE" sz="800" dirty="0">
                  <a:latin typeface="+mn-lt"/>
                </a:rPr>
              </a:br>
              <a:r>
                <a:rPr lang="en-IE" sz="800" dirty="0">
                  <a:latin typeface="+mn-lt"/>
                </a:rPr>
                <a:t>Power</a:t>
              </a:r>
              <a:endParaRPr lang="en-US" sz="800" dirty="0">
                <a:latin typeface="+mn-lt"/>
              </a:endParaRPr>
            </a:p>
          </p:txBody>
        </p:sp>
        <p:sp>
          <p:nvSpPr>
            <p:cNvPr id="13" name="Text Box 8">
              <a:extLst>
                <a:ext uri="{FF2B5EF4-FFF2-40B4-BE49-F238E27FC236}">
                  <a16:creationId xmlns:a16="http://schemas.microsoft.com/office/drawing/2014/main" id="{5F6737F2-ED6E-D125-9EF2-FEFB1055F0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7823453">
              <a:off x="4026600" y="3517195"/>
              <a:ext cx="1406257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IE" sz="800" dirty="0">
                  <a:latin typeface="+mn-lt"/>
                </a:rPr>
                <a:t>Weatherproof Area</a:t>
              </a:r>
              <a:endParaRPr lang="en-US" sz="800" dirty="0">
                <a:latin typeface="+mn-lt"/>
              </a:endParaRPr>
            </a:p>
          </p:txBody>
        </p:sp>
        <p:sp>
          <p:nvSpPr>
            <p:cNvPr id="14" name="Text Box 8">
              <a:extLst>
                <a:ext uri="{FF2B5EF4-FFF2-40B4-BE49-F238E27FC236}">
                  <a16:creationId xmlns:a16="http://schemas.microsoft.com/office/drawing/2014/main" id="{418445F4-0E21-802D-C2CC-86A3FC97F4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7823453">
              <a:off x="4185143" y="3622748"/>
              <a:ext cx="1406257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IE" sz="800" dirty="0">
                  <a:latin typeface="+mn-lt"/>
                </a:rPr>
                <a:t>General Purpose Location</a:t>
              </a:r>
              <a:endParaRPr lang="en-US" sz="800" dirty="0">
                <a:latin typeface="+mn-lt"/>
              </a:endParaRPr>
            </a:p>
          </p:txBody>
        </p:sp>
      </p:grpSp>
      <p:sp>
        <p:nvSpPr>
          <p:cNvPr id="23556" name="Rectangle 4">
            <a:extLst>
              <a:ext uri="{FF2B5EF4-FFF2-40B4-BE49-F238E27FC236}">
                <a16:creationId xmlns:a16="http://schemas.microsoft.com/office/drawing/2014/main" id="{7D5C992A-9410-EBDB-BB3E-D5F9BB623C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52400"/>
            <a:ext cx="8534400" cy="655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DE5747C1-741E-6D2A-3A98-0400AEE0395E}"/>
              </a:ext>
            </a:extLst>
          </p:cNvPr>
          <p:cNvSpPr txBox="1">
            <a:spLocks noChangeArrowheads="1"/>
          </p:cNvSpPr>
          <p:nvPr/>
        </p:nvSpPr>
        <p:spPr>
          <a:xfrm>
            <a:off x="611290" y="1417553"/>
            <a:ext cx="7772400" cy="42227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2400" b="1" kern="0" dirty="0">
                <a:latin typeface="Arial" charset="0"/>
              </a:rPr>
              <a:t>DCR – Layout Drawing</a:t>
            </a:r>
          </a:p>
        </p:txBody>
      </p:sp>
    </p:spTree>
  </p:cSld>
  <p:clrMapOvr>
    <a:masterClrMapping/>
  </p:clrMapOvr>
  <p:transition advTm="8687">
    <p:zo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anty_title with web">
            <a:extLst>
              <a:ext uri="{FF2B5EF4-FFF2-40B4-BE49-F238E27FC236}">
                <a16:creationId xmlns:a16="http://schemas.microsoft.com/office/drawing/2014/main" id="{82B68331-C8BB-1D9B-6060-F27ECA266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04813"/>
            <a:ext cx="8534400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 Box 3">
            <a:extLst>
              <a:ext uri="{FF2B5EF4-FFF2-40B4-BE49-F238E27FC236}">
                <a16:creationId xmlns:a16="http://schemas.microsoft.com/office/drawing/2014/main" id="{7C0867E0-12CD-30DB-5C54-4F5FDAE31B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242050"/>
            <a:ext cx="8534400" cy="23495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923">
                <a:solidFill>
                  <a:schemeClr val="bg1"/>
                </a:solidFill>
                <a:latin typeface="Tahoma" panose="020B0604030504040204" pitchFamily="34" charset="0"/>
              </a:rPr>
              <a:t>JM Canty, Inc. · Buffalo, New York  ·  Phone: (716) 625-4227  | JM Canty, Ltd. · Dublin, Ireland · Phone: +353 (1) 882-9621</a:t>
            </a:r>
            <a:r>
              <a:rPr lang="en-US" altLang="en-US" sz="738">
                <a:solidFill>
                  <a:schemeClr val="bg1"/>
                </a:solidFill>
                <a:latin typeface="Tahoma" panose="020B0604030504040204" pitchFamily="34" charset="0"/>
              </a:rPr>
              <a:t>  </a:t>
            </a:r>
          </a:p>
        </p:txBody>
      </p:sp>
      <p:sp>
        <p:nvSpPr>
          <p:cNvPr id="46084" name="Rectangle 4">
            <a:extLst>
              <a:ext uri="{FF2B5EF4-FFF2-40B4-BE49-F238E27FC236}">
                <a16:creationId xmlns:a16="http://schemas.microsoft.com/office/drawing/2014/main" id="{AE82AFB5-22F7-5278-8B50-B9DB1C01C5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404813"/>
            <a:ext cx="8534400" cy="6048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IE" altLang="en-US" sz="1846"/>
          </a:p>
        </p:txBody>
      </p:sp>
      <p:sp>
        <p:nvSpPr>
          <p:cNvPr id="46086" name="TextBox 1">
            <a:extLst>
              <a:ext uri="{FF2B5EF4-FFF2-40B4-BE49-F238E27FC236}">
                <a16:creationId xmlns:a16="http://schemas.microsoft.com/office/drawing/2014/main" id="{0AE6D76E-DA2B-0826-57CD-18CA49F13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925" y="2830643"/>
            <a:ext cx="8347075" cy="256685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1800" dirty="0"/>
              <a:t>Easy to use interface</a:t>
            </a:r>
          </a:p>
          <a:p>
            <a:pPr>
              <a:defRPr/>
            </a:pPr>
            <a:endParaRPr lang="en-US" altLang="en-US" sz="800" dirty="0"/>
          </a:p>
          <a:p>
            <a:pPr>
              <a:defRPr/>
            </a:pPr>
            <a:r>
              <a:rPr lang="en-US" altLang="en-US" sz="1800" dirty="0"/>
              <a:t>Real time analysis</a:t>
            </a:r>
          </a:p>
          <a:p>
            <a:pPr>
              <a:defRPr/>
            </a:pPr>
            <a:endParaRPr lang="en-US" altLang="en-US" sz="800" dirty="0"/>
          </a:p>
          <a:p>
            <a:pPr>
              <a:defRPr/>
            </a:pPr>
            <a:r>
              <a:rPr lang="en-US" altLang="en-US" sz="1800" dirty="0"/>
              <a:t>Video analysis options</a:t>
            </a:r>
          </a:p>
          <a:p>
            <a:pPr>
              <a:defRPr/>
            </a:pPr>
            <a:endParaRPr lang="en-US" altLang="en-US" sz="800" dirty="0"/>
          </a:p>
          <a:p>
            <a:pPr>
              <a:defRPr/>
            </a:pPr>
            <a:r>
              <a:rPr lang="en-US" altLang="en-US" sz="1800" dirty="0"/>
              <a:t>Pattern matching for</a:t>
            </a:r>
            <a:br>
              <a:rPr lang="en-US" altLang="en-US" sz="1800" dirty="0"/>
            </a:br>
            <a:r>
              <a:rPr lang="en-US" altLang="en-US" sz="1800" dirty="0"/>
              <a:t> highly accurate analysis</a:t>
            </a:r>
          </a:p>
          <a:p>
            <a:pPr>
              <a:defRPr/>
            </a:pPr>
            <a:endParaRPr lang="en-US" altLang="en-US" sz="800" dirty="0"/>
          </a:p>
          <a:p>
            <a:pPr>
              <a:defRPr/>
            </a:pPr>
            <a:r>
              <a:rPr lang="en-US" altLang="en-US" sz="1800" dirty="0"/>
              <a:t>Reports time, interface levels, rag layers, </a:t>
            </a:r>
            <a:r>
              <a:rPr lang="en-US" altLang="en-US" sz="1800" dirty="0" err="1"/>
              <a:t>etc</a:t>
            </a:r>
            <a:r>
              <a:rPr lang="en-US" altLang="en-US" sz="1800" dirty="0"/>
              <a:t>…</a:t>
            </a: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7BA81DDC-D673-ADAC-A1A7-86896BEEE0CE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1755775"/>
            <a:ext cx="7772400" cy="42227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2400" b="1" kern="0" dirty="0" err="1">
                <a:latin typeface="+mj-lt"/>
                <a:ea typeface="+mj-ea"/>
                <a:cs typeface="+mj-cs"/>
              </a:rPr>
              <a:t>CantyVision</a:t>
            </a:r>
            <a:r>
              <a:rPr lang="en-US" sz="2400" b="1" kern="0" dirty="0">
                <a:latin typeface="+mj-lt"/>
                <a:ea typeface="+mj-ea"/>
                <a:cs typeface="+mj-cs"/>
              </a:rPr>
              <a:t> Software – Overview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328215-E74D-A04D-4FCA-C72016F277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2400" y="2386687"/>
            <a:ext cx="4191000" cy="2500811"/>
          </a:xfrm>
          <a:prstGeom prst="rect">
            <a:avLst/>
          </a:prstGeom>
        </p:spPr>
      </p:pic>
    </p:spTree>
  </p:cSld>
  <p:clrMapOvr>
    <a:masterClrMapping/>
  </p:clrMapOvr>
  <p:transition>
    <p:zo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anty_title with web">
            <a:extLst>
              <a:ext uri="{FF2B5EF4-FFF2-40B4-BE49-F238E27FC236}">
                <a16:creationId xmlns:a16="http://schemas.microsoft.com/office/drawing/2014/main" id="{9827A76E-15F2-4609-531C-DF29167CA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85344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 Box 3">
            <a:extLst>
              <a:ext uri="{FF2B5EF4-FFF2-40B4-BE49-F238E27FC236}">
                <a16:creationId xmlns:a16="http://schemas.microsoft.com/office/drawing/2014/main" id="{A45E95A5-C538-CD6A-5B36-90F4C95DC7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477000"/>
            <a:ext cx="8534400" cy="24447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Tahoma" panose="020B0604030504040204" pitchFamily="34" charset="0"/>
              </a:rPr>
              <a:t>JM Canty, Inc. · Buffalo, New York  ·  Phone: (716) 625-4227  | JM Canty, Ltd. · Dublin, Ireland · Phone: +353 (1) 882-9621</a:t>
            </a:r>
            <a:r>
              <a:rPr lang="en-US" altLang="en-US" sz="800">
                <a:solidFill>
                  <a:schemeClr val="bg1"/>
                </a:solidFill>
                <a:latin typeface="Tahoma" panose="020B0604030504040204" pitchFamily="34" charset="0"/>
              </a:rPr>
              <a:t>  </a:t>
            </a:r>
          </a:p>
        </p:txBody>
      </p:sp>
      <p:sp>
        <p:nvSpPr>
          <p:cNvPr id="35844" name="Rectangle 4">
            <a:extLst>
              <a:ext uri="{FF2B5EF4-FFF2-40B4-BE49-F238E27FC236}">
                <a16:creationId xmlns:a16="http://schemas.microsoft.com/office/drawing/2014/main" id="{AFC33E88-627C-E032-2A39-D1FA536F6B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52400"/>
            <a:ext cx="8534400" cy="655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43FB5E7-B478-BAEF-2FBD-9F76550CBAE5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1675774"/>
            <a:ext cx="7772400" cy="42227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2400" b="1" kern="0" dirty="0">
                <a:latin typeface="+mj-lt"/>
                <a:ea typeface="+mj-ea"/>
                <a:cs typeface="+mj-cs"/>
              </a:rPr>
              <a:t>Questions?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0A976A-9CF5-968E-B2F7-E7BD64FAB726}"/>
              </a:ext>
            </a:extLst>
          </p:cNvPr>
          <p:cNvSpPr/>
          <p:nvPr/>
        </p:nvSpPr>
        <p:spPr>
          <a:xfrm>
            <a:off x="457200" y="1339850"/>
            <a:ext cx="8229600" cy="4984750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1D4896-E176-4A57-1B5E-457F322FCE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900" y="2154340"/>
            <a:ext cx="5410200" cy="3865460"/>
          </a:xfrm>
          <a:prstGeom prst="rect">
            <a:avLst/>
          </a:prstGeom>
        </p:spPr>
      </p:pic>
    </p:spTree>
  </p:cSld>
  <p:clrMapOvr>
    <a:masterClrMapping/>
  </p:clrMapOvr>
  <p:transition advTm="9563">
    <p:zo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anty_title with web">
            <a:extLst>
              <a:ext uri="{FF2B5EF4-FFF2-40B4-BE49-F238E27FC236}">
                <a16:creationId xmlns:a16="http://schemas.microsoft.com/office/drawing/2014/main" id="{9A1EC6F3-4CC1-86AE-8E5E-59D78A899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04813"/>
            <a:ext cx="8534400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3">
            <a:extLst>
              <a:ext uri="{FF2B5EF4-FFF2-40B4-BE49-F238E27FC236}">
                <a16:creationId xmlns:a16="http://schemas.microsoft.com/office/drawing/2014/main" id="{D4562B43-93EB-0923-604C-966718215A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242050"/>
            <a:ext cx="8534400" cy="23495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23" dirty="0">
                <a:solidFill>
                  <a:schemeClr val="bg1"/>
                </a:solidFill>
                <a:latin typeface="Tahoma" pitchFamily="34" charset="0"/>
              </a:rPr>
              <a:t>JM Canty, Inc. · Buffalo, New York  ·  Phone: (716) 625-4227  | JM Canty, Ltd. · Dublin, Ireland · Phone: +353 (1) 882-9621</a:t>
            </a:r>
            <a:r>
              <a:rPr lang="en-US" sz="738" dirty="0">
                <a:solidFill>
                  <a:schemeClr val="bg1"/>
                </a:solidFill>
                <a:latin typeface="Tahoma" pitchFamily="34" charset="0"/>
              </a:rPr>
              <a:t>  </a:t>
            </a:r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A1264AFB-6AAD-FCA9-9EC4-AF4392E95E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404813"/>
            <a:ext cx="8534400" cy="6048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IE" altLang="en-US" sz="1800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845253F1-EBEE-A8DE-3DF0-835C71FFDF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125" y="2103438"/>
            <a:ext cx="8018463" cy="307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16531" indent="-316531" algn="just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dirty="0"/>
              <a:t>The use for tracking the phase splits in an oil/water emulsion</a:t>
            </a:r>
          </a:p>
          <a:p>
            <a:pPr marL="316531" indent="-316531" algn="just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US" sz="738" dirty="0"/>
          </a:p>
          <a:p>
            <a:pPr marL="316531" indent="-316531" algn="just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dirty="0"/>
              <a:t>Introduction to CANTY’s DCR</a:t>
            </a:r>
          </a:p>
          <a:p>
            <a:pPr algn="just">
              <a:spcBef>
                <a:spcPct val="20000"/>
              </a:spcBef>
              <a:defRPr/>
            </a:pPr>
            <a:endParaRPr lang="en-US" sz="738" dirty="0"/>
          </a:p>
          <a:p>
            <a:pPr marL="316531" indent="-316531" algn="just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dirty="0"/>
              <a:t>Required Hardware</a:t>
            </a:r>
          </a:p>
          <a:p>
            <a:pPr algn="just">
              <a:spcBef>
                <a:spcPct val="20000"/>
              </a:spcBef>
              <a:defRPr/>
            </a:pPr>
            <a:endParaRPr lang="en-US" sz="740" dirty="0"/>
          </a:p>
          <a:p>
            <a:pPr marL="316531" indent="-316531" algn="just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dirty="0"/>
              <a:t>Layout Drawing</a:t>
            </a:r>
          </a:p>
          <a:p>
            <a:pPr algn="just">
              <a:spcBef>
                <a:spcPct val="20000"/>
              </a:spcBef>
              <a:defRPr/>
            </a:pPr>
            <a:endParaRPr lang="en-US" sz="738" dirty="0"/>
          </a:p>
          <a:p>
            <a:pPr marL="316531" indent="-316531" algn="just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dirty="0"/>
              <a:t>Software Overview</a:t>
            </a:r>
          </a:p>
          <a:p>
            <a:pPr algn="just">
              <a:spcBef>
                <a:spcPct val="20000"/>
              </a:spcBef>
              <a:defRPr/>
            </a:pPr>
            <a:endParaRPr lang="en-US" dirty="0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9CCC0391-D553-E8D2-D32A-300B872B85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530350"/>
            <a:ext cx="85344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4406" tIns="42203" rIns="84406" bIns="42203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2400" b="1" kern="0" dirty="0">
                <a:solidFill>
                  <a:schemeClr val="tx1"/>
                </a:solidFill>
              </a:rPr>
              <a:t>Presentation</a:t>
            </a:r>
            <a:r>
              <a:rPr lang="en-US" sz="2215" b="1" kern="0" dirty="0">
                <a:solidFill>
                  <a:schemeClr val="tx1"/>
                </a:solidFill>
              </a:rPr>
              <a:t> Outline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2C953B-A0B5-3402-3CCB-1F70AA3C83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590800"/>
            <a:ext cx="4117288" cy="3428999"/>
          </a:xfrm>
          <a:prstGeom prst="rect">
            <a:avLst/>
          </a:prstGeom>
        </p:spPr>
      </p:pic>
    </p:spTree>
  </p:cSld>
  <p:clrMapOvr>
    <a:masterClrMapping/>
  </p:clrMapOvr>
  <p:transition>
    <p:zo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anty_title with web">
            <a:extLst>
              <a:ext uri="{FF2B5EF4-FFF2-40B4-BE49-F238E27FC236}">
                <a16:creationId xmlns:a16="http://schemas.microsoft.com/office/drawing/2014/main" id="{8C8B3C0C-A88B-5C99-8E1D-D1C979085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04813"/>
            <a:ext cx="8534400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3">
            <a:extLst>
              <a:ext uri="{FF2B5EF4-FFF2-40B4-BE49-F238E27FC236}">
                <a16:creationId xmlns:a16="http://schemas.microsoft.com/office/drawing/2014/main" id="{A80D87CA-C60A-7E64-F99E-AE274694EF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242050"/>
            <a:ext cx="8534400" cy="23495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23" dirty="0">
                <a:solidFill>
                  <a:schemeClr val="bg1"/>
                </a:solidFill>
                <a:latin typeface="Tahoma" pitchFamily="34" charset="0"/>
              </a:rPr>
              <a:t>JM Canty, Inc. · Buffalo, New York  ·  Phone: (716) 625-4227  | JM Canty, Ltd. · Dublin, Ireland · Phone: +353 (1) 882-9621</a:t>
            </a:r>
            <a:r>
              <a:rPr lang="en-US" sz="738" dirty="0">
                <a:solidFill>
                  <a:schemeClr val="bg1"/>
                </a:solidFill>
                <a:latin typeface="Tahoma" pitchFamily="34" charset="0"/>
              </a:rPr>
              <a:t>  </a:t>
            </a:r>
          </a:p>
        </p:txBody>
      </p:sp>
      <p:sp>
        <p:nvSpPr>
          <p:cNvPr id="7172" name="Rectangle 4">
            <a:extLst>
              <a:ext uri="{FF2B5EF4-FFF2-40B4-BE49-F238E27FC236}">
                <a16:creationId xmlns:a16="http://schemas.microsoft.com/office/drawing/2014/main" id="{A38AD4D5-12FA-D351-0CFE-6361989E93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404813"/>
            <a:ext cx="8534400" cy="6048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IE" altLang="en-US" sz="1800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0B1F7008-ADF6-D0F9-A965-6DCD52A373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590800"/>
            <a:ext cx="7737475" cy="308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16531" indent="-316531" algn="just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IE" sz="2400" dirty="0"/>
              <a:t>Measure settling / separation rates</a:t>
            </a:r>
          </a:p>
          <a:p>
            <a:pPr marL="316531" indent="-316531" algn="just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IE" sz="2400" dirty="0"/>
              <a:t>Measure volumes present in different phases to determine concentrations</a:t>
            </a:r>
          </a:p>
          <a:p>
            <a:pPr marL="316531" indent="-316531" algn="just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IE" sz="2400" dirty="0"/>
              <a:t>Detect and quantify the presence of a rag layer</a:t>
            </a:r>
          </a:p>
          <a:p>
            <a:pPr marL="316531" indent="-316531" algn="just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IE" sz="2400" dirty="0"/>
              <a:t>Study the effectiveness of chemical additives (e.g. emulsion breakers) prior to large scale field deployment</a:t>
            </a:r>
          </a:p>
          <a:p>
            <a:pPr>
              <a:spcBef>
                <a:spcPct val="20000"/>
              </a:spcBef>
              <a:defRPr/>
            </a:pPr>
            <a:endParaRPr lang="en-IE" dirty="0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66D33D24-0445-6127-F20B-CE926C33AC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2713" y="1543050"/>
            <a:ext cx="644842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4406" tIns="42203" rIns="84406" bIns="42203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2400" b="1" kern="0" dirty="0">
                <a:solidFill>
                  <a:schemeClr val="tx1"/>
                </a:solidFill>
              </a:rPr>
              <a:t>The Use for Tracking the Phase Splits in an Oil/Water Emulsion</a:t>
            </a:r>
          </a:p>
        </p:txBody>
      </p:sp>
    </p:spTree>
  </p:cSld>
  <p:clrMapOvr>
    <a:masterClrMapping/>
  </p:clrMapOvr>
  <p:transition>
    <p:zo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anty_title with web">
            <a:extLst>
              <a:ext uri="{FF2B5EF4-FFF2-40B4-BE49-F238E27FC236}">
                <a16:creationId xmlns:a16="http://schemas.microsoft.com/office/drawing/2014/main" id="{9AEC1910-0F23-34A9-4369-5A37E42F0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04813"/>
            <a:ext cx="8534400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Rectangle 5">
            <a:extLst>
              <a:ext uri="{FF2B5EF4-FFF2-40B4-BE49-F238E27FC236}">
                <a16:creationId xmlns:a16="http://schemas.microsoft.com/office/drawing/2014/main" id="{758437FB-5D8C-F55F-DB4F-C7443B39015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92125" y="1635125"/>
            <a:ext cx="7772400" cy="422275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>
                <a:solidFill>
                  <a:schemeClr val="tx1"/>
                </a:solidFill>
              </a:rPr>
              <a:t>Dispersion Characterization Rig (DCR) - Introduction</a:t>
            </a:r>
          </a:p>
        </p:txBody>
      </p:sp>
      <p:pic>
        <p:nvPicPr>
          <p:cNvPr id="9220" name="Picture 7">
            <a:extLst>
              <a:ext uri="{FF2B5EF4-FFF2-40B4-BE49-F238E27FC236}">
                <a16:creationId xmlns:a16="http://schemas.microsoft.com/office/drawing/2014/main" id="{3E74E539-F4A8-4E8F-76F1-3C00C49221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8" t="15404" r="18175" b="9100"/>
          <a:stretch>
            <a:fillRect/>
          </a:stretch>
        </p:blipFill>
        <p:spPr bwMode="auto">
          <a:xfrm>
            <a:off x="4084638" y="2894013"/>
            <a:ext cx="4953000" cy="344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Box 3">
            <a:extLst>
              <a:ext uri="{FF2B5EF4-FFF2-40B4-BE49-F238E27FC236}">
                <a16:creationId xmlns:a16="http://schemas.microsoft.com/office/drawing/2014/main" id="{0EBA72F5-9BCB-F33C-DA5C-ED3EDC6456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100" y="2209800"/>
            <a:ext cx="7912100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15913" indent="-3159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</a:pPr>
            <a:r>
              <a:rPr lang="en-US" altLang="en-US" sz="1800" dirty="0"/>
              <a:t>Applies the principles of image analysis to monitor the interface between multiple phases in a sample</a:t>
            </a:r>
          </a:p>
          <a:p>
            <a:pPr algn="just">
              <a:spcBef>
                <a:spcPct val="0"/>
              </a:spcBef>
            </a:pPr>
            <a:endParaRPr lang="en-US" altLang="en-US" sz="1000" dirty="0"/>
          </a:p>
          <a:p>
            <a:pPr algn="just">
              <a:spcBef>
                <a:spcPct val="0"/>
              </a:spcBef>
            </a:pPr>
            <a:r>
              <a:rPr lang="en-US" altLang="en-US" sz="1800" dirty="0"/>
              <a:t>Once a sample is charged, the unit can automatically mix the sample to ensure tests begin well-mixed</a:t>
            </a:r>
          </a:p>
        </p:txBody>
      </p:sp>
      <p:sp>
        <p:nvSpPr>
          <p:cNvPr id="9222" name="Rectangle 4">
            <a:extLst>
              <a:ext uri="{FF2B5EF4-FFF2-40B4-BE49-F238E27FC236}">
                <a16:creationId xmlns:a16="http://schemas.microsoft.com/office/drawing/2014/main" id="{26A43025-A44A-8C4B-E2B4-D5A30B2B48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404813"/>
            <a:ext cx="8534400" cy="6048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IE" altLang="en-US" sz="1800"/>
          </a:p>
        </p:txBody>
      </p:sp>
      <p:sp>
        <p:nvSpPr>
          <p:cNvPr id="16387" name="Text Box 3">
            <a:extLst>
              <a:ext uri="{FF2B5EF4-FFF2-40B4-BE49-F238E27FC236}">
                <a16:creationId xmlns:a16="http://schemas.microsoft.com/office/drawing/2014/main" id="{11337349-62B4-63BE-C36B-A7B58E8A56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242050"/>
            <a:ext cx="8534400" cy="23495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23" dirty="0">
                <a:solidFill>
                  <a:schemeClr val="bg1"/>
                </a:solidFill>
                <a:latin typeface="Tahoma" pitchFamily="34" charset="0"/>
              </a:rPr>
              <a:t>JM Canty, Inc. · Buffalo, New York  ·  Phone: (716) 625-4227  | JM Canty, Ltd. · Dublin, Ireland · Phone: +353 (1) 882-9621</a:t>
            </a:r>
            <a:r>
              <a:rPr lang="en-US" sz="738" dirty="0">
                <a:solidFill>
                  <a:schemeClr val="bg1"/>
                </a:solidFill>
                <a:latin typeface="Tahoma" pitchFamily="34" charset="0"/>
              </a:rPr>
              <a:t>  </a:t>
            </a:r>
          </a:p>
        </p:txBody>
      </p:sp>
      <p:sp>
        <p:nvSpPr>
          <p:cNvPr id="9224" name="TextBox 3">
            <a:extLst>
              <a:ext uri="{FF2B5EF4-FFF2-40B4-BE49-F238E27FC236}">
                <a16:creationId xmlns:a16="http://schemas.microsoft.com/office/drawing/2014/main" id="{BD7AFF8C-C80A-E9A2-6B1B-BEA1E5FAC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100" y="3597275"/>
            <a:ext cx="43370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15913" indent="-3159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</a:pPr>
            <a:r>
              <a:rPr lang="en-US" altLang="en-US" sz="1800" dirty="0"/>
              <a:t>LED panel illuminates the process chamber while the camera sends images to software for analysis</a:t>
            </a:r>
          </a:p>
        </p:txBody>
      </p:sp>
      <p:sp>
        <p:nvSpPr>
          <p:cNvPr id="9225" name="TextBox 3">
            <a:extLst>
              <a:ext uri="{FF2B5EF4-FFF2-40B4-BE49-F238E27FC236}">
                <a16:creationId xmlns:a16="http://schemas.microsoft.com/office/drawing/2014/main" id="{A391AECB-3582-8B0C-F5C3-A6BAFA0E38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100" y="4560888"/>
            <a:ext cx="38798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15913" indent="-3159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</a:pPr>
            <a:r>
              <a:rPr lang="en-US" altLang="en-US" sz="1800" dirty="0"/>
              <a:t>Analysis can be performed under pressure and at temperature</a:t>
            </a:r>
          </a:p>
        </p:txBody>
      </p:sp>
    </p:spTree>
  </p:cSld>
  <p:clrMapOvr>
    <a:masterClrMapping/>
  </p:clrMapOvr>
  <p:transition>
    <p:zo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anty_title with web">
            <a:extLst>
              <a:ext uri="{FF2B5EF4-FFF2-40B4-BE49-F238E27FC236}">
                <a16:creationId xmlns:a16="http://schemas.microsoft.com/office/drawing/2014/main" id="{93D65F23-CCA4-0CDE-5AEF-8C4B5320C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04813"/>
            <a:ext cx="8534400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5">
            <a:extLst>
              <a:ext uri="{FF2B5EF4-FFF2-40B4-BE49-F238E27FC236}">
                <a16:creationId xmlns:a16="http://schemas.microsoft.com/office/drawing/2014/main" id="{578EFE94-A65D-06A6-0967-46399C648A6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701925" y="1501775"/>
            <a:ext cx="4267200" cy="422275"/>
          </a:xfrm>
        </p:spPr>
        <p:txBody>
          <a:bodyPr/>
          <a:lstStyle/>
          <a:p>
            <a:pPr eaLnBrk="1" hangingPunct="1"/>
            <a:r>
              <a:rPr lang="en-US" altLang="en-US" sz="2400" b="1" dirty="0">
                <a:solidFill>
                  <a:schemeClr val="tx1"/>
                </a:solidFill>
              </a:rPr>
              <a:t>DCR - Hardware</a:t>
            </a:r>
          </a:p>
        </p:txBody>
      </p:sp>
      <p:sp>
        <p:nvSpPr>
          <p:cNvPr id="11268" name="Rectangle 4">
            <a:extLst>
              <a:ext uri="{FF2B5EF4-FFF2-40B4-BE49-F238E27FC236}">
                <a16:creationId xmlns:a16="http://schemas.microsoft.com/office/drawing/2014/main" id="{1CFCA291-82BA-1581-2131-42E94D79D1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404813"/>
            <a:ext cx="8534400" cy="6048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IE" altLang="en-US" sz="1800"/>
          </a:p>
        </p:txBody>
      </p:sp>
      <p:sp>
        <p:nvSpPr>
          <p:cNvPr id="16387" name="Text Box 3">
            <a:extLst>
              <a:ext uri="{FF2B5EF4-FFF2-40B4-BE49-F238E27FC236}">
                <a16:creationId xmlns:a16="http://schemas.microsoft.com/office/drawing/2014/main" id="{781B75E5-4102-6326-C99B-16246DE4FC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242050"/>
            <a:ext cx="8534400" cy="23495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23" dirty="0">
                <a:solidFill>
                  <a:schemeClr val="bg1"/>
                </a:solidFill>
                <a:latin typeface="Tahoma" pitchFamily="34" charset="0"/>
              </a:rPr>
              <a:t>JM Canty, Inc. · Buffalo, New York  ·  Phone: (716) 625-4227  | JM Canty, Ltd. · Dublin, Ireland · Phone: +353 (1) 882-9621</a:t>
            </a:r>
            <a:r>
              <a:rPr lang="en-US" sz="738" dirty="0">
                <a:solidFill>
                  <a:schemeClr val="bg1"/>
                </a:solidFill>
                <a:latin typeface="Tahoma" pitchFamily="34" charset="0"/>
              </a:rPr>
              <a:t>  </a:t>
            </a:r>
          </a:p>
        </p:txBody>
      </p:sp>
      <p:pic>
        <p:nvPicPr>
          <p:cNvPr id="11270" name="Picture 5">
            <a:extLst>
              <a:ext uri="{FF2B5EF4-FFF2-40B4-BE49-F238E27FC236}">
                <a16:creationId xmlns:a16="http://schemas.microsoft.com/office/drawing/2014/main" id="{5EE1539B-1591-910A-BD8F-B50796A99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1597025"/>
            <a:ext cx="5203825" cy="380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DDF271E-5AA5-31A1-AD7C-AF80FB665D7D}"/>
              </a:ext>
            </a:extLst>
          </p:cNvPr>
          <p:cNvSpPr/>
          <p:nvPr/>
        </p:nvSpPr>
        <p:spPr>
          <a:xfrm>
            <a:off x="3333750" y="2590800"/>
            <a:ext cx="2241550" cy="152400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D0D3A2-B6A8-0224-CF59-C4BA146D6B9E}"/>
              </a:ext>
            </a:extLst>
          </p:cNvPr>
          <p:cNvSpPr/>
          <p:nvPr/>
        </p:nvSpPr>
        <p:spPr>
          <a:xfrm>
            <a:off x="2108200" y="1565275"/>
            <a:ext cx="1187450" cy="2860675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E04E2B-533C-A427-353A-7C50FAFCA748}"/>
              </a:ext>
            </a:extLst>
          </p:cNvPr>
          <p:cNvSpPr/>
          <p:nvPr/>
        </p:nvSpPr>
        <p:spPr>
          <a:xfrm>
            <a:off x="342900" y="3124200"/>
            <a:ext cx="1727200" cy="9144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1274" name="Picture 9">
            <a:extLst>
              <a:ext uri="{FF2B5EF4-FFF2-40B4-BE49-F238E27FC236}">
                <a16:creationId xmlns:a16="http://schemas.microsoft.com/office/drawing/2014/main" id="{51671A0B-2F5C-3AE1-4732-2080FE3CBEC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9" t="14815" r="14548" b="18519"/>
          <a:stretch/>
        </p:blipFill>
        <p:spPr bwMode="auto">
          <a:xfrm>
            <a:off x="3910976" y="4271521"/>
            <a:ext cx="1971664" cy="164592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2F019A8-EF8C-4633-3901-0AB64CF4F47A}"/>
              </a:ext>
            </a:extLst>
          </p:cNvPr>
          <p:cNvSpPr txBox="1"/>
          <p:nvPr/>
        </p:nvSpPr>
        <p:spPr>
          <a:xfrm>
            <a:off x="5867400" y="2211387"/>
            <a:ext cx="4572000" cy="161582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IE" dirty="0">
                <a:solidFill>
                  <a:srgbClr val="0070C0"/>
                </a:solidFill>
                <a:latin typeface="+mn-lt"/>
              </a:rPr>
              <a:t>Camera</a:t>
            </a:r>
            <a:endParaRPr lang="en-IE" dirty="0">
              <a:solidFill>
                <a:srgbClr val="0070C0"/>
              </a:solidFill>
              <a:latin typeface="+mn-lt"/>
              <a:cs typeface="Times New Roman"/>
            </a:endParaRP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IE" dirty="0">
                <a:solidFill>
                  <a:srgbClr val="00B050"/>
                </a:solidFill>
                <a:latin typeface="+mn-lt"/>
                <a:cs typeface="Times New Roman"/>
              </a:rPr>
              <a:t>Light</a:t>
            </a:r>
            <a:endParaRPr lang="en-IE" dirty="0">
              <a:solidFill>
                <a:srgbClr val="00B050"/>
              </a:solidFill>
              <a:latin typeface="+mn-lt"/>
            </a:endParaRP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IE" dirty="0">
                <a:solidFill>
                  <a:srgbClr val="7030A0"/>
                </a:solidFill>
                <a:latin typeface="+mn-lt"/>
              </a:rPr>
              <a:t>Analysis Chamber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IE" dirty="0">
                <a:solidFill>
                  <a:srgbClr val="FF0000"/>
                </a:solidFill>
                <a:latin typeface="+mn-lt"/>
              </a:rPr>
              <a:t>Computer Hardware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ransition>
    <p:zo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anty_title with web">
            <a:extLst>
              <a:ext uri="{FF2B5EF4-FFF2-40B4-BE49-F238E27FC236}">
                <a16:creationId xmlns:a16="http://schemas.microsoft.com/office/drawing/2014/main" id="{ECCC0E58-B35B-8DF2-802C-1ED9C9E33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04813"/>
            <a:ext cx="8534400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3">
            <a:extLst>
              <a:ext uri="{FF2B5EF4-FFF2-40B4-BE49-F238E27FC236}">
                <a16:creationId xmlns:a16="http://schemas.microsoft.com/office/drawing/2014/main" id="{4DCE80A1-2C88-C071-4474-5C7E5A5B11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242050"/>
            <a:ext cx="8534400" cy="23495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23" dirty="0">
                <a:solidFill>
                  <a:schemeClr val="bg1"/>
                </a:solidFill>
                <a:latin typeface="Tahoma" pitchFamily="34" charset="0"/>
              </a:rPr>
              <a:t>JM Canty, Inc. · Buffalo, New York  ·  Phone: (716) 625-4227  | JM Canty, Ltd. · Dublin, Ireland · Phone: +353 (1) 882-9621</a:t>
            </a:r>
            <a:r>
              <a:rPr lang="en-US" sz="738" dirty="0">
                <a:solidFill>
                  <a:schemeClr val="bg1"/>
                </a:solidFill>
                <a:latin typeface="Tahoma" pitchFamily="34" charset="0"/>
              </a:rPr>
              <a:t>  </a:t>
            </a:r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CB823A2F-82EE-0184-12EF-E22CF40467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404813"/>
            <a:ext cx="8534400" cy="6048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IE" altLang="en-US"/>
          </a:p>
        </p:txBody>
      </p:sp>
      <p:sp>
        <p:nvSpPr>
          <p:cNvPr id="18437" name="Text Box 8">
            <a:extLst>
              <a:ext uri="{FF2B5EF4-FFF2-40B4-BE49-F238E27FC236}">
                <a16:creationId xmlns:a16="http://schemas.microsoft.com/office/drawing/2014/main" id="{4A951119-DBBA-C3A3-CC83-E6C509B6F1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425" y="2514600"/>
            <a:ext cx="386715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16531" indent="-316531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IE" dirty="0">
                <a:latin typeface="+mn-lt"/>
              </a:rPr>
              <a:t>Gigabit Ethernet technology for optimum image retrieval</a:t>
            </a:r>
          </a:p>
          <a:p>
            <a:pPr marL="316531" indent="-316531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IE" dirty="0">
                <a:latin typeface="+mn-lt"/>
              </a:rPr>
              <a:t>High resolution pixel array for increased accuracy</a:t>
            </a:r>
            <a:endParaRPr lang="en-IE" dirty="0">
              <a:latin typeface="+mn-lt"/>
              <a:cs typeface="Times New Roman"/>
            </a:endParaRPr>
          </a:p>
          <a:p>
            <a:pPr marL="316531" indent="-316531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IE" dirty="0">
                <a:latin typeface="+mn-lt"/>
              </a:rPr>
              <a:t>Simple CAT6 Network Connection to Vector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Control Module (VCM)</a:t>
            </a:r>
          </a:p>
          <a:p>
            <a:pPr marL="316531" indent="-316531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n-lt"/>
              </a:rPr>
              <a:t>Cooling tube for high temperature analysis</a:t>
            </a:r>
            <a:endParaRPr lang="en-IE" dirty="0">
              <a:latin typeface="+mn-lt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9104BD03-F3FF-A496-180B-66DC729EC193}"/>
              </a:ext>
            </a:extLst>
          </p:cNvPr>
          <p:cNvSpPr txBox="1">
            <a:spLocks noChangeArrowheads="1"/>
          </p:cNvSpPr>
          <p:nvPr/>
        </p:nvSpPr>
        <p:spPr>
          <a:xfrm>
            <a:off x="492125" y="1530350"/>
            <a:ext cx="7772400" cy="42227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2400" b="1" kern="0" dirty="0">
                <a:latin typeface="+mj-lt"/>
                <a:ea typeface="+mj-ea"/>
                <a:cs typeface="+mj-cs"/>
              </a:rPr>
              <a:t>Hardware – Camera</a:t>
            </a:r>
          </a:p>
        </p:txBody>
      </p:sp>
      <p:pic>
        <p:nvPicPr>
          <p:cNvPr id="13319" name="Picture 3">
            <a:extLst>
              <a:ext uri="{FF2B5EF4-FFF2-40B4-BE49-F238E27FC236}">
                <a16:creationId xmlns:a16="http://schemas.microsoft.com/office/drawing/2014/main" id="{B17CA5E9-6D12-9EDE-5CFB-1AEEB7674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575" y="2441575"/>
            <a:ext cx="5203825" cy="380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8">
            <a:extLst>
              <a:ext uri="{FF2B5EF4-FFF2-40B4-BE49-F238E27FC236}">
                <a16:creationId xmlns:a16="http://schemas.microsoft.com/office/drawing/2014/main" id="{5436453B-9802-2A86-0A3E-A0737E0165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5337" y="5324475"/>
            <a:ext cx="16938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IE" sz="1200" dirty="0">
                <a:latin typeface="+mn-lt"/>
              </a:rPr>
              <a:t>CAT6 Ethernet Connection</a:t>
            </a:r>
            <a:endParaRPr lang="en-US" sz="1200" dirty="0">
              <a:latin typeface="+mn-lt"/>
            </a:endParaRPr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1016016F-3624-529B-CF76-F6CFDC8492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7062" y="2810797"/>
            <a:ext cx="84674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IE" sz="1200" dirty="0">
                <a:latin typeface="+mn-lt"/>
              </a:rPr>
              <a:t>Cooling Tube</a:t>
            </a:r>
            <a:endParaRPr lang="en-US" sz="1200" dirty="0">
              <a:latin typeface="+mn-lt"/>
            </a:endParaRP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872B93C5-C8AE-B3CA-4CF8-9227F41F93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5476" y="2448153"/>
            <a:ext cx="102711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IE" sz="1200" dirty="0">
                <a:latin typeface="+mn-lt"/>
              </a:rPr>
              <a:t>Camera</a:t>
            </a:r>
            <a:endParaRPr lang="en-US" sz="1200" dirty="0">
              <a:latin typeface="+mn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4C9427-3355-6965-0287-8DD9632387D7}"/>
              </a:ext>
            </a:extLst>
          </p:cNvPr>
          <p:cNvSpPr/>
          <p:nvPr/>
        </p:nvSpPr>
        <p:spPr>
          <a:xfrm>
            <a:off x="6118225" y="3465513"/>
            <a:ext cx="2538412" cy="152400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768DA48-0140-E336-EB44-F09538A8291C}"/>
              </a:ext>
            </a:extLst>
          </p:cNvPr>
          <p:cNvCxnSpPr>
            <a:cxnSpLocks/>
          </p:cNvCxnSpPr>
          <p:nvPr/>
        </p:nvCxnSpPr>
        <p:spPr>
          <a:xfrm>
            <a:off x="6261009" y="2679700"/>
            <a:ext cx="82030" cy="78581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8122AB0-27C7-BBCF-A25F-B710BB448760}"/>
              </a:ext>
            </a:extLst>
          </p:cNvPr>
          <p:cNvCxnSpPr>
            <a:cxnSpLocks/>
          </p:cNvCxnSpPr>
          <p:nvPr/>
        </p:nvCxnSpPr>
        <p:spPr>
          <a:xfrm>
            <a:off x="6856596" y="3225174"/>
            <a:ext cx="239945" cy="5086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10C75C2-0C2D-48FF-CA04-EFE543019536}"/>
              </a:ext>
            </a:extLst>
          </p:cNvPr>
          <p:cNvCxnSpPr>
            <a:cxnSpLocks/>
            <a:stCxn id="5" idx="0"/>
          </p:cNvCxnSpPr>
          <p:nvPr/>
        </p:nvCxnSpPr>
        <p:spPr>
          <a:xfrm flipH="1" flipV="1">
            <a:off x="7816850" y="4538663"/>
            <a:ext cx="175419" cy="78581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Box 8">
            <a:extLst>
              <a:ext uri="{FF2B5EF4-FFF2-40B4-BE49-F238E27FC236}">
                <a16:creationId xmlns:a16="http://schemas.microsoft.com/office/drawing/2014/main" id="{0E2FC634-9B54-AE84-71AA-D61F0560D6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9703" y="2931239"/>
            <a:ext cx="10271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IE" sz="1200" dirty="0">
                <a:latin typeface="+mn-lt"/>
              </a:rPr>
              <a:t>Exhaust Check Valve</a:t>
            </a:r>
            <a:endParaRPr lang="en-US" sz="1200" dirty="0">
              <a:latin typeface="+mn-lt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3D0B7A0-4CCD-E063-65FC-350039C49214}"/>
              </a:ext>
            </a:extLst>
          </p:cNvPr>
          <p:cNvCxnSpPr>
            <a:cxnSpLocks/>
          </p:cNvCxnSpPr>
          <p:nvPr/>
        </p:nvCxnSpPr>
        <p:spPr>
          <a:xfrm flipH="1">
            <a:off x="7992268" y="3352800"/>
            <a:ext cx="177007" cy="59610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zo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2" name="Rectangle 6">
            <a:extLst>
              <a:ext uri="{FF2B5EF4-FFF2-40B4-BE49-F238E27FC236}">
                <a16:creationId xmlns:a16="http://schemas.microsoft.com/office/drawing/2014/main" id="{C212C937-BB56-5FD1-6CDA-39839CB2E2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0" y="2274888"/>
            <a:ext cx="8370888" cy="328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16531" indent="-316531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IE" dirty="0"/>
              <a:t>High Intensity LED Light Source – </a:t>
            </a:r>
            <a:br>
              <a:rPr lang="en-IE" dirty="0"/>
            </a:br>
            <a:r>
              <a:rPr lang="en-IE" dirty="0"/>
              <a:t>Brightest in the industry!</a:t>
            </a:r>
          </a:p>
          <a:p>
            <a:pPr marL="316531" indent="-316531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IE" dirty="0"/>
              <a:t>5+ Years Continuous Operation</a:t>
            </a:r>
          </a:p>
          <a:p>
            <a:pPr marL="316531" indent="-316531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IE" dirty="0"/>
              <a:t>Even illumination through the entire cell</a:t>
            </a:r>
          </a:p>
          <a:p>
            <a:pPr>
              <a:spcBef>
                <a:spcPct val="20000"/>
              </a:spcBef>
              <a:defRPr/>
            </a:pPr>
            <a:endParaRPr lang="en-IE" dirty="0"/>
          </a:p>
          <a:p>
            <a:pPr>
              <a:spcBef>
                <a:spcPct val="20000"/>
              </a:spcBef>
              <a:defRPr/>
            </a:pPr>
            <a:endParaRPr lang="en-IE" dirty="0"/>
          </a:p>
          <a:p>
            <a:pPr>
              <a:spcBef>
                <a:spcPct val="20000"/>
              </a:spcBef>
              <a:defRPr/>
            </a:pPr>
            <a:endParaRPr lang="en-IE" dirty="0"/>
          </a:p>
        </p:txBody>
      </p:sp>
      <p:pic>
        <p:nvPicPr>
          <p:cNvPr id="15363" name="Picture 2" descr="canty_title with web">
            <a:extLst>
              <a:ext uri="{FF2B5EF4-FFF2-40B4-BE49-F238E27FC236}">
                <a16:creationId xmlns:a16="http://schemas.microsoft.com/office/drawing/2014/main" id="{E6956232-E25F-3282-FFD2-096B21371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04813"/>
            <a:ext cx="8534400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3">
            <a:extLst>
              <a:ext uri="{FF2B5EF4-FFF2-40B4-BE49-F238E27FC236}">
                <a16:creationId xmlns:a16="http://schemas.microsoft.com/office/drawing/2014/main" id="{EDF82D9D-25F7-1D32-AB27-D7E4E8C553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242050"/>
            <a:ext cx="8534400" cy="23495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23">
                <a:solidFill>
                  <a:schemeClr val="bg1"/>
                </a:solidFill>
                <a:latin typeface="Tahoma" pitchFamily="34" charset="0"/>
              </a:rPr>
              <a:t>JM Canty, Inc. · Buffalo, New York  ·  Phone: (716) 625-4227  | JM Canty, Ltd. · Dublin, Ireland · Phone: +353 (1) 882-9621</a:t>
            </a:r>
            <a:r>
              <a:rPr lang="en-US" sz="738">
                <a:solidFill>
                  <a:schemeClr val="bg1"/>
                </a:solidFill>
                <a:latin typeface="Tahoma" pitchFamily="34" charset="0"/>
              </a:rPr>
              <a:t>  </a:t>
            </a:r>
          </a:p>
        </p:txBody>
      </p:sp>
      <p:sp>
        <p:nvSpPr>
          <p:cNvPr id="15365" name="Rectangle 4">
            <a:extLst>
              <a:ext uri="{FF2B5EF4-FFF2-40B4-BE49-F238E27FC236}">
                <a16:creationId xmlns:a16="http://schemas.microsoft.com/office/drawing/2014/main" id="{EA04DEBE-A65C-26C2-EB8C-41F8095562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404813"/>
            <a:ext cx="8534400" cy="6048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IE" alt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B5701E6C-D319-B7FE-BB4D-437BA0D0ADE4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1508638"/>
            <a:ext cx="7772400" cy="42227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2400" b="1" kern="0" dirty="0">
                <a:latin typeface="+mj-lt"/>
                <a:ea typeface="+mj-ea"/>
                <a:cs typeface="+mj-cs"/>
              </a:rPr>
              <a:t>Hardware – Lighting</a:t>
            </a:r>
          </a:p>
        </p:txBody>
      </p:sp>
      <p:pic>
        <p:nvPicPr>
          <p:cNvPr id="15367" name="Picture 1">
            <a:extLst>
              <a:ext uri="{FF2B5EF4-FFF2-40B4-BE49-F238E27FC236}">
                <a16:creationId xmlns:a16="http://schemas.microsoft.com/office/drawing/2014/main" id="{77870E84-E9FE-1A64-0F11-C4F10B7F8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752" y="2444750"/>
            <a:ext cx="5203825" cy="380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B1D5571-10AB-70F0-C6A5-4ABC2C42C22F}"/>
              </a:ext>
            </a:extLst>
          </p:cNvPr>
          <p:cNvSpPr/>
          <p:nvPr/>
        </p:nvSpPr>
        <p:spPr>
          <a:xfrm>
            <a:off x="3094036" y="3886200"/>
            <a:ext cx="2009483" cy="10668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Text Box 8">
            <a:extLst>
              <a:ext uri="{FF2B5EF4-FFF2-40B4-BE49-F238E27FC236}">
                <a16:creationId xmlns:a16="http://schemas.microsoft.com/office/drawing/2014/main" id="{4EB1DC5C-EBF2-2F87-4596-02E206816D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3939" y="5601848"/>
            <a:ext cx="103738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IE" sz="1200" dirty="0">
                <a:latin typeface="+mn-lt"/>
              </a:rPr>
              <a:t>LED</a:t>
            </a:r>
            <a:endParaRPr lang="en-US" sz="1200" dirty="0">
              <a:latin typeface="+mn-lt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622C2E2-8B01-DD2B-7C9D-8D75D97D0088}"/>
              </a:ext>
            </a:extLst>
          </p:cNvPr>
          <p:cNvCxnSpPr>
            <a:cxnSpLocks/>
          </p:cNvCxnSpPr>
          <p:nvPr/>
        </p:nvCxnSpPr>
        <p:spPr>
          <a:xfrm flipH="1" flipV="1">
            <a:off x="4724400" y="4953000"/>
            <a:ext cx="76200" cy="71365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F72DEB9-945A-1942-3262-26D31C85B2B9}"/>
              </a:ext>
            </a:extLst>
          </p:cNvPr>
          <p:cNvCxnSpPr>
            <a:cxnSpLocks/>
          </p:cNvCxnSpPr>
          <p:nvPr/>
        </p:nvCxnSpPr>
        <p:spPr>
          <a:xfrm flipV="1">
            <a:off x="3429000" y="4511749"/>
            <a:ext cx="76200" cy="76351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8">
            <a:extLst>
              <a:ext uri="{FF2B5EF4-FFF2-40B4-BE49-F238E27FC236}">
                <a16:creationId xmlns:a16="http://schemas.microsoft.com/office/drawing/2014/main" id="{CDEC6F50-990E-F62A-BC6E-EEBA943A5D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0308" y="5218676"/>
            <a:ext cx="10373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IE" sz="1200" dirty="0">
                <a:latin typeface="+mn-lt"/>
              </a:rPr>
              <a:t>Cooling Tube</a:t>
            </a:r>
            <a:endParaRPr lang="en-US" sz="1200" dirty="0">
              <a:latin typeface="+mn-lt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CF222C2-C5F8-CAD2-41FB-759DB922479B}"/>
              </a:ext>
            </a:extLst>
          </p:cNvPr>
          <p:cNvCxnSpPr>
            <a:cxnSpLocks/>
          </p:cNvCxnSpPr>
          <p:nvPr/>
        </p:nvCxnSpPr>
        <p:spPr>
          <a:xfrm>
            <a:off x="2743200" y="4155374"/>
            <a:ext cx="1295400" cy="7773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Box 8">
            <a:extLst>
              <a:ext uri="{FF2B5EF4-FFF2-40B4-BE49-F238E27FC236}">
                <a16:creationId xmlns:a16="http://schemas.microsoft.com/office/drawing/2014/main" id="{873BCE41-14B9-E34B-B8C6-A2DFE0D5D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1234" y="3957935"/>
            <a:ext cx="10373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IE" sz="1200" dirty="0">
                <a:latin typeface="+mn-lt"/>
              </a:rPr>
              <a:t>Exhaust Check Valve</a:t>
            </a:r>
            <a:endParaRPr lang="en-US" sz="1200" dirty="0">
              <a:latin typeface="+mn-lt"/>
            </a:endParaRPr>
          </a:p>
        </p:txBody>
      </p:sp>
    </p:spTree>
  </p:cSld>
  <p:clrMapOvr>
    <a:masterClrMapping/>
  </p:clrMapOvr>
  <p:transition>
    <p:zo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anty_title with web">
            <a:extLst>
              <a:ext uri="{FF2B5EF4-FFF2-40B4-BE49-F238E27FC236}">
                <a16:creationId xmlns:a16="http://schemas.microsoft.com/office/drawing/2014/main" id="{E8DD144B-0C24-DC08-902B-BDC1B09F0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04813"/>
            <a:ext cx="8534400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3">
            <a:extLst>
              <a:ext uri="{FF2B5EF4-FFF2-40B4-BE49-F238E27FC236}">
                <a16:creationId xmlns:a16="http://schemas.microsoft.com/office/drawing/2014/main" id="{31CE0E09-DB1D-3FF0-457A-6A1BB2DD1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242050"/>
            <a:ext cx="8534400" cy="23495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23">
                <a:solidFill>
                  <a:schemeClr val="bg1"/>
                </a:solidFill>
                <a:latin typeface="Tahoma" pitchFamily="34" charset="0"/>
              </a:rPr>
              <a:t>JM Canty, Inc. · Buffalo, New York  ·  Phone: (716) 625-4227  | JM Canty, Ltd. · Dublin, Ireland · Phone: +353 (1) 882-9621</a:t>
            </a:r>
            <a:r>
              <a:rPr lang="en-US" sz="738">
                <a:solidFill>
                  <a:schemeClr val="bg1"/>
                </a:solidFill>
                <a:latin typeface="Tahoma" pitchFamily="34" charset="0"/>
              </a:rPr>
              <a:t>  </a:t>
            </a:r>
          </a:p>
        </p:txBody>
      </p:sp>
      <p:sp>
        <p:nvSpPr>
          <p:cNvPr id="17412" name="Rectangle 4">
            <a:extLst>
              <a:ext uri="{FF2B5EF4-FFF2-40B4-BE49-F238E27FC236}">
                <a16:creationId xmlns:a16="http://schemas.microsoft.com/office/drawing/2014/main" id="{47C34D3E-8415-0221-04BC-06EB66BFF9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404813"/>
            <a:ext cx="8534400" cy="6048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IE" altLang="en-US"/>
          </a:p>
        </p:txBody>
      </p:sp>
      <p:sp>
        <p:nvSpPr>
          <p:cNvPr id="17413" name="Text Box 8">
            <a:extLst>
              <a:ext uri="{FF2B5EF4-FFF2-40B4-BE49-F238E27FC236}">
                <a16:creationId xmlns:a16="http://schemas.microsoft.com/office/drawing/2014/main" id="{095DDA61-8BCE-023D-2E5C-56CA156F43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905000"/>
            <a:ext cx="5556250" cy="438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15913" indent="-3159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IE" altLang="en-US" dirty="0"/>
              <a:t>Fused glass process barrier to</a:t>
            </a:r>
            <a:br>
              <a:rPr lang="en-IE" altLang="en-US" dirty="0"/>
            </a:br>
            <a:r>
              <a:rPr lang="en-IE" altLang="en-US" dirty="0"/>
              <a:t> run at high pressure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IE" altLang="en-US" dirty="0"/>
              <a:t>Cartridge heaters to run </a:t>
            </a:r>
            <a:br>
              <a:rPr lang="en-IE" altLang="en-US" dirty="0"/>
            </a:br>
            <a:r>
              <a:rPr lang="en-IE" altLang="en-US" dirty="0"/>
              <a:t>at temperature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IE" altLang="en-US" dirty="0"/>
              <a:t>Removable cap with multiple </a:t>
            </a:r>
            <a:br>
              <a:rPr lang="en-IE" altLang="en-US" dirty="0"/>
            </a:br>
            <a:r>
              <a:rPr lang="en-IE" altLang="en-US" dirty="0"/>
              <a:t>instrument ports.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dirty="0"/>
              <a:t>Side sampling ports for </a:t>
            </a:r>
            <a:br>
              <a:rPr lang="en-US" altLang="en-US" dirty="0"/>
            </a:br>
            <a:r>
              <a:rPr lang="en-US" altLang="en-US" dirty="0"/>
              <a:t>easy access.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dirty="0"/>
              <a:t>Magnetic Drive Stirrer to uniformly </a:t>
            </a:r>
            <a:br>
              <a:rPr lang="en-US" altLang="en-US" dirty="0"/>
            </a:br>
            <a:r>
              <a:rPr lang="en-US" altLang="en-US" dirty="0"/>
              <a:t>mix the two test fluids together </a:t>
            </a:r>
            <a:br>
              <a:rPr lang="en-US" altLang="en-US" dirty="0"/>
            </a:br>
            <a:r>
              <a:rPr lang="en-US" altLang="en-US" dirty="0"/>
              <a:t>before separation.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dirty="0"/>
              <a:t>Insulation jacket for safety, heater efficiency </a:t>
            </a:r>
            <a:br>
              <a:rPr lang="en-US" altLang="en-US" dirty="0"/>
            </a:br>
            <a:r>
              <a:rPr lang="en-US" altLang="en-US" dirty="0"/>
              <a:t>(not pictured)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BBB98B51-D7C8-6280-221F-7C7E4B60A4FD}"/>
              </a:ext>
            </a:extLst>
          </p:cNvPr>
          <p:cNvSpPr txBox="1">
            <a:spLocks noChangeArrowheads="1"/>
          </p:cNvSpPr>
          <p:nvPr/>
        </p:nvSpPr>
        <p:spPr>
          <a:xfrm>
            <a:off x="492125" y="1447800"/>
            <a:ext cx="7772400" cy="42227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2400" b="1" kern="0" dirty="0">
                <a:latin typeface="+mj-lt"/>
                <a:ea typeface="+mj-ea"/>
                <a:cs typeface="+mj-cs"/>
              </a:rPr>
              <a:t>Hardware – Analysis Chamber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AC0068F4-57A9-8E09-1FCC-AE23C7F32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752" y="2443162"/>
            <a:ext cx="5203825" cy="380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59CAD79-1ACE-9D59-69F2-09EF95933B43}"/>
              </a:ext>
            </a:extLst>
          </p:cNvPr>
          <p:cNvSpPr/>
          <p:nvPr/>
        </p:nvSpPr>
        <p:spPr>
          <a:xfrm>
            <a:off x="5057441" y="2407066"/>
            <a:ext cx="1295400" cy="2817901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65F36DBC-DEDA-E086-899C-C094B508A1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8801" y="2285263"/>
            <a:ext cx="10373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IE" sz="1200" dirty="0">
                <a:latin typeface="+mn-lt"/>
              </a:rPr>
              <a:t>Magnetic Drive Stirrer</a:t>
            </a:r>
            <a:endParaRPr lang="en-US" sz="1200" dirty="0">
              <a:latin typeface="+mn-lt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418364E-D4DF-49F7-7BF4-875C06591FF6}"/>
              </a:ext>
            </a:extLst>
          </p:cNvPr>
          <p:cNvCxnSpPr>
            <a:cxnSpLocks/>
          </p:cNvCxnSpPr>
          <p:nvPr/>
        </p:nvCxnSpPr>
        <p:spPr>
          <a:xfrm flipH="1">
            <a:off x="5931817" y="2465642"/>
            <a:ext cx="958056" cy="34709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8">
            <a:extLst>
              <a:ext uri="{FF2B5EF4-FFF2-40B4-BE49-F238E27FC236}">
                <a16:creationId xmlns:a16="http://schemas.microsoft.com/office/drawing/2014/main" id="{205AA061-367D-18F0-4283-95C878F213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2643" y="3027924"/>
            <a:ext cx="10373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IE" sz="1200" dirty="0">
                <a:latin typeface="+mn-lt"/>
              </a:rPr>
              <a:t>Cartridge Heaters</a:t>
            </a:r>
            <a:endParaRPr lang="en-US" sz="1200" dirty="0">
              <a:latin typeface="+mn-lt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9FDB124-8E1E-11F1-130F-08AF88845603}"/>
              </a:ext>
            </a:extLst>
          </p:cNvPr>
          <p:cNvCxnSpPr>
            <a:cxnSpLocks/>
          </p:cNvCxnSpPr>
          <p:nvPr/>
        </p:nvCxnSpPr>
        <p:spPr>
          <a:xfrm flipH="1">
            <a:off x="5888269" y="3296924"/>
            <a:ext cx="958056" cy="34709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Box 8">
            <a:extLst>
              <a:ext uri="{FF2B5EF4-FFF2-40B4-BE49-F238E27FC236}">
                <a16:creationId xmlns:a16="http://schemas.microsoft.com/office/drawing/2014/main" id="{F73E2D95-D13C-5776-4DF5-9221A15B64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3529" y="3427451"/>
            <a:ext cx="10373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IE" sz="1200" dirty="0">
                <a:latin typeface="+mn-lt"/>
              </a:rPr>
              <a:t>Sampling Port</a:t>
            </a:r>
            <a:endParaRPr lang="en-US" sz="1200" dirty="0">
              <a:latin typeface="+mn-lt"/>
            </a:endParaRPr>
          </a:p>
        </p:txBody>
      </p:sp>
      <p:sp>
        <p:nvSpPr>
          <p:cNvPr id="16" name="Text Box 8">
            <a:extLst>
              <a:ext uri="{FF2B5EF4-FFF2-40B4-BE49-F238E27FC236}">
                <a16:creationId xmlns:a16="http://schemas.microsoft.com/office/drawing/2014/main" id="{2B0EA6E5-4B8F-B4A2-63F0-7ADD126257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2910" y="5404835"/>
            <a:ext cx="103738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IE" sz="1200" dirty="0">
                <a:latin typeface="+mn-lt"/>
              </a:rPr>
              <a:t>Gaskets</a:t>
            </a:r>
            <a:endParaRPr lang="en-US" sz="1200" dirty="0">
              <a:latin typeface="+mn-lt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1EB392A-4FA5-9237-E3C9-C2D97BD27565}"/>
              </a:ext>
            </a:extLst>
          </p:cNvPr>
          <p:cNvCxnSpPr>
            <a:cxnSpLocks/>
          </p:cNvCxnSpPr>
          <p:nvPr/>
        </p:nvCxnSpPr>
        <p:spPr>
          <a:xfrm flipH="1" flipV="1">
            <a:off x="5943999" y="5015638"/>
            <a:ext cx="432510" cy="44697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01DDDE8-4915-1C2B-9A28-E8DA712E7A71}"/>
              </a:ext>
            </a:extLst>
          </p:cNvPr>
          <p:cNvCxnSpPr>
            <a:cxnSpLocks/>
          </p:cNvCxnSpPr>
          <p:nvPr/>
        </p:nvCxnSpPr>
        <p:spPr>
          <a:xfrm>
            <a:off x="4599865" y="3747613"/>
            <a:ext cx="914776" cy="20703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69335E5-7279-DC43-D3A7-F378C5F26BD1}"/>
              </a:ext>
            </a:extLst>
          </p:cNvPr>
          <p:cNvCxnSpPr>
            <a:cxnSpLocks/>
          </p:cNvCxnSpPr>
          <p:nvPr/>
        </p:nvCxnSpPr>
        <p:spPr>
          <a:xfrm>
            <a:off x="4738744" y="3041842"/>
            <a:ext cx="318509" cy="32928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Box 8">
            <a:extLst>
              <a:ext uri="{FF2B5EF4-FFF2-40B4-BE49-F238E27FC236}">
                <a16:creationId xmlns:a16="http://schemas.microsoft.com/office/drawing/2014/main" id="{EE08DA60-A811-5999-2219-FD82960855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1773" y="2685678"/>
            <a:ext cx="10373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IE" sz="1200" dirty="0">
                <a:latin typeface="+mn-lt"/>
              </a:rPr>
              <a:t>Analysis Chamber</a:t>
            </a:r>
            <a:endParaRPr lang="en-US" sz="1200" dirty="0">
              <a:latin typeface="+mn-lt"/>
            </a:endParaRPr>
          </a:p>
        </p:txBody>
      </p:sp>
    </p:spTree>
  </p:cSld>
  <p:clrMapOvr>
    <a:masterClrMapping/>
  </p:clrMapOvr>
  <p:transition>
    <p:zo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5" name="Picture 4">
            <a:extLst>
              <a:ext uri="{FF2B5EF4-FFF2-40B4-BE49-F238E27FC236}">
                <a16:creationId xmlns:a16="http://schemas.microsoft.com/office/drawing/2014/main" id="{9368AD83-4A09-9CAF-16ED-B13DBAF182A3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31" b="11431"/>
          <a:stretch/>
        </p:blipFill>
        <p:spPr bwMode="auto">
          <a:xfrm>
            <a:off x="4966027" y="4648200"/>
            <a:ext cx="1645920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2" descr="canty_title with web">
            <a:extLst>
              <a:ext uri="{FF2B5EF4-FFF2-40B4-BE49-F238E27FC236}">
                <a16:creationId xmlns:a16="http://schemas.microsoft.com/office/drawing/2014/main" id="{FA75ACD1-E280-5F94-0263-17B52FD18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04813"/>
            <a:ext cx="8534400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3">
            <a:extLst>
              <a:ext uri="{FF2B5EF4-FFF2-40B4-BE49-F238E27FC236}">
                <a16:creationId xmlns:a16="http://schemas.microsoft.com/office/drawing/2014/main" id="{DB61DA52-FAF9-2ABB-9374-BA1B58415F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242050"/>
            <a:ext cx="8534400" cy="23495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923">
                <a:solidFill>
                  <a:schemeClr val="bg1"/>
                </a:solidFill>
                <a:latin typeface="Tahoma" panose="020B0604030504040204" pitchFamily="34" charset="0"/>
              </a:rPr>
              <a:t>JM Canty, Inc. · Buffalo, New York  ·  Phone: (716) 625-4227  | JM Canty, Ltd. · Dublin, Ireland · Phone: +353 (1) 882-9621</a:t>
            </a:r>
            <a:r>
              <a:rPr lang="en-US" altLang="en-US" sz="738">
                <a:solidFill>
                  <a:schemeClr val="bg1"/>
                </a:solidFill>
                <a:latin typeface="Tahoma" panose="020B0604030504040204" pitchFamily="34" charset="0"/>
              </a:rPr>
              <a:t>  </a:t>
            </a:r>
          </a:p>
        </p:txBody>
      </p:sp>
      <p:sp>
        <p:nvSpPr>
          <p:cNvPr id="20484" name="Rectangle 4">
            <a:extLst>
              <a:ext uri="{FF2B5EF4-FFF2-40B4-BE49-F238E27FC236}">
                <a16:creationId xmlns:a16="http://schemas.microsoft.com/office/drawing/2014/main" id="{0F3C11B1-D0D3-1978-D69C-37CD17A679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404813"/>
            <a:ext cx="8534400" cy="6048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IE" altLang="en-US" sz="1846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54AF9F8-2167-F8A4-E4B5-60834616586A}"/>
              </a:ext>
            </a:extLst>
          </p:cNvPr>
          <p:cNvSpPr txBox="1">
            <a:spLocks noChangeArrowheads="1"/>
          </p:cNvSpPr>
          <p:nvPr/>
        </p:nvSpPr>
        <p:spPr>
          <a:xfrm>
            <a:off x="492125" y="1530350"/>
            <a:ext cx="7772400" cy="42227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2400" b="1" kern="0" dirty="0">
                <a:latin typeface="Arial" charset="0"/>
              </a:rPr>
              <a:t>Hardware – Vector Control Module (VCM)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1F2EC1-702A-D1E6-0931-7EBF9D78B02D}"/>
              </a:ext>
            </a:extLst>
          </p:cNvPr>
          <p:cNvSpPr txBox="1"/>
          <p:nvPr/>
        </p:nvSpPr>
        <p:spPr>
          <a:xfrm>
            <a:off x="2794000" y="2137568"/>
            <a:ext cx="5222875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63776" indent="-263776">
              <a:buFont typeface="Arial" panose="020B0604020202020204" pitchFamily="34" charset="0"/>
              <a:buChar char="•"/>
              <a:defRPr/>
            </a:pPr>
            <a:r>
              <a:rPr lang="en-US" dirty="0"/>
              <a:t>Ease of use and installation</a:t>
            </a:r>
          </a:p>
          <a:p>
            <a:pPr>
              <a:defRPr/>
            </a:pPr>
            <a:endParaRPr lang="en-US" dirty="0"/>
          </a:p>
          <a:p>
            <a:pPr marL="263776" indent="-263776">
              <a:buFont typeface="Arial" panose="020B0604020202020204" pitchFamily="34" charset="0"/>
              <a:buChar char="•"/>
              <a:defRPr/>
            </a:pPr>
            <a:r>
              <a:rPr lang="en-US" dirty="0"/>
              <a:t>Multiple analyzers from one VCM</a:t>
            </a:r>
          </a:p>
          <a:p>
            <a:pPr>
              <a:defRPr/>
            </a:pPr>
            <a:endParaRPr lang="en-US" dirty="0"/>
          </a:p>
          <a:p>
            <a:pPr marL="263776" indent="-263776">
              <a:buFont typeface="Arial" panose="020B0604020202020204" pitchFamily="34" charset="0"/>
              <a:buChar char="•"/>
              <a:defRPr/>
            </a:pPr>
            <a:r>
              <a:rPr lang="en-US" dirty="0"/>
              <a:t>Multiple outputs to interface with</a:t>
            </a:r>
          </a:p>
          <a:p>
            <a:pPr marL="263776" indent="-263776">
              <a:buFont typeface="Arial" panose="020B0604020202020204" pitchFamily="34" charset="0"/>
              <a:buChar char="•"/>
              <a:defRPr/>
            </a:pPr>
            <a:endParaRPr lang="en-US" dirty="0"/>
          </a:p>
          <a:p>
            <a:pPr marL="263776" indent="-263776">
              <a:buFont typeface="Arial" panose="020B0604020202020204" pitchFamily="34" charset="0"/>
              <a:buChar char="•"/>
              <a:defRPr/>
            </a:pPr>
            <a:r>
              <a:rPr lang="en-US" dirty="0"/>
              <a:t>Remote Support Functionality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19463" name="Picture 2">
            <a:extLst>
              <a:ext uri="{FF2B5EF4-FFF2-40B4-BE49-F238E27FC236}">
                <a16:creationId xmlns:a16="http://schemas.microsoft.com/office/drawing/2014/main" id="{57D2CDA6-7564-F295-C260-230664D019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75" t="-2849" r="-4749" b="-2849"/>
          <a:stretch/>
        </p:blipFill>
        <p:spPr bwMode="auto">
          <a:xfrm>
            <a:off x="628307" y="4421943"/>
            <a:ext cx="2103120" cy="16430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464" name="Picture 2">
            <a:extLst>
              <a:ext uri="{FF2B5EF4-FFF2-40B4-BE49-F238E27FC236}">
                <a16:creationId xmlns:a16="http://schemas.microsoft.com/office/drawing/2014/main" id="{95F1BEA1-ADC6-498F-E221-69E9966C5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58000" y="4669199"/>
            <a:ext cx="1644650" cy="127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6">
            <a:extLst>
              <a:ext uri="{FF2B5EF4-FFF2-40B4-BE49-F238E27FC236}">
                <a16:creationId xmlns:a16="http://schemas.microsoft.com/office/drawing/2014/main" id="{ACBC239B-199E-BB30-8F15-DB0492D509CE}"/>
              </a:ext>
            </a:extLst>
          </p:cNvPr>
          <p:cNvPicPr>
            <a:picLocks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22727" r="12500" b="22727"/>
          <a:stretch/>
        </p:blipFill>
        <p:spPr bwMode="auto">
          <a:xfrm>
            <a:off x="2971800" y="4465003"/>
            <a:ext cx="1645920" cy="164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8EA1C4C-5EE0-9189-35D8-E6EF91DDB197}"/>
              </a:ext>
            </a:extLst>
          </p:cNvPr>
          <p:cNvSpPr/>
          <p:nvPr/>
        </p:nvSpPr>
        <p:spPr>
          <a:xfrm>
            <a:off x="3007419" y="4421943"/>
            <a:ext cx="1645920" cy="164592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9711DB-418B-F2FC-FB9C-1D37376AD5E9}"/>
              </a:ext>
            </a:extLst>
          </p:cNvPr>
          <p:cNvSpPr/>
          <p:nvPr/>
        </p:nvSpPr>
        <p:spPr>
          <a:xfrm>
            <a:off x="4929331" y="4421943"/>
            <a:ext cx="1645920" cy="164592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DD6E98-9F89-1FEF-9851-29711E707C0D}"/>
              </a:ext>
            </a:extLst>
          </p:cNvPr>
          <p:cNvSpPr/>
          <p:nvPr/>
        </p:nvSpPr>
        <p:spPr>
          <a:xfrm>
            <a:off x="6851243" y="4421943"/>
            <a:ext cx="1645920" cy="164592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zoom/>
  </p:transition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3404</TotalTime>
  <Words>857</Words>
  <Application>Microsoft Office PowerPoint</Application>
  <PresentationFormat>On-screen Show (4:3)</PresentationFormat>
  <Paragraphs>110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Tahoma</vt:lpstr>
      <vt:lpstr>Default Design</vt:lpstr>
      <vt:lpstr>CANTY DCR INTERFACE SYSTEM</vt:lpstr>
      <vt:lpstr>PowerPoint Presentation</vt:lpstr>
      <vt:lpstr>PowerPoint Presentation</vt:lpstr>
      <vt:lpstr>Dispersion Characterization Rig (DCR) - Introduction</vt:lpstr>
      <vt:lpstr>DCR - Hardware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JM Canty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richb</dc:creator>
  <cp:lastModifiedBy>Colleen Dressel</cp:lastModifiedBy>
  <cp:revision>300</cp:revision>
  <dcterms:created xsi:type="dcterms:W3CDTF">2008-08-07T20:56:52Z</dcterms:created>
  <dcterms:modified xsi:type="dcterms:W3CDTF">2024-02-26T21:15:57Z</dcterms:modified>
</cp:coreProperties>
</file>