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357" r:id="rId4"/>
    <p:sldId id="269" r:id="rId5"/>
    <p:sldId id="346" r:id="rId6"/>
    <p:sldId id="343" r:id="rId7"/>
    <p:sldId id="350" r:id="rId8"/>
    <p:sldId id="347" r:id="rId9"/>
    <p:sldId id="270" r:id="rId10"/>
    <p:sldId id="355" r:id="rId11"/>
    <p:sldId id="353" r:id="rId12"/>
    <p:sldId id="340" r:id="rId13"/>
    <p:sldId id="341" r:id="rId14"/>
    <p:sldId id="264" r:id="rId15"/>
    <p:sldId id="360" r:id="rId16"/>
    <p:sldId id="337" r:id="rId17"/>
    <p:sldId id="349" r:id="rId18"/>
    <p:sldId id="320" r:id="rId19"/>
    <p:sldId id="354" r:id="rId20"/>
    <p:sldId id="361" r:id="rId21"/>
    <p:sldId id="352" r:id="rId22"/>
    <p:sldId id="2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APPLICATION" id="{134ED770-744A-4387-B712-26EAC740405A}">
          <p14:sldIdLst>
            <p14:sldId id="256"/>
            <p14:sldId id="266"/>
            <p14:sldId id="357"/>
            <p14:sldId id="269"/>
            <p14:sldId id="346"/>
            <p14:sldId id="343"/>
            <p14:sldId id="350"/>
            <p14:sldId id="347"/>
            <p14:sldId id="270"/>
            <p14:sldId id="355"/>
            <p14:sldId id="353"/>
            <p14:sldId id="340"/>
            <p14:sldId id="341"/>
            <p14:sldId id="264"/>
            <p14:sldId id="360"/>
            <p14:sldId id="337"/>
            <p14:sldId id="349"/>
            <p14:sldId id="320"/>
            <p14:sldId id="354"/>
            <p14:sldId id="361"/>
            <p14:sldId id="352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5" autoAdjust="0"/>
  </p:normalViewPr>
  <p:slideViewPr>
    <p:cSldViewPr>
      <p:cViewPr varScale="1">
        <p:scale>
          <a:sx n="105" d="100"/>
          <a:sy n="105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F259F-1EED-44AA-AB93-FE2073B5E520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21BBE-64F4-4BC8-8DB2-765F4199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21BBE-64F4-4BC8-8DB2-765F4199B1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9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21BBE-64F4-4BC8-8DB2-765F4199B1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21BBE-64F4-4BC8-8DB2-765F4199B1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21BBE-64F4-4BC8-8DB2-765F4199B1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7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nty_title with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6477000"/>
            <a:ext cx="85344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142088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343133"/>
      </p:ext>
    </p:extLst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590514"/>
      </p:ext>
    </p:extLst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733344"/>
      </p:ext>
    </p:extLst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017105"/>
      </p:ext>
    </p:extLst>
  </p:cSld>
  <p:clrMapOvr>
    <a:masterClrMapping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641103"/>
      </p:ext>
    </p:extLst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677461"/>
      </p:ext>
    </p:extLst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076369"/>
      </p:ext>
    </p:extLst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040436"/>
      </p:ext>
    </p:extLst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906765"/>
      </p:ext>
    </p:extLst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127417"/>
      </p:ext>
    </p:extLst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96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7" name="Picture 7" descr="canty_title with 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04800" y="6477000"/>
            <a:ext cx="8534400" cy="244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advTm="1000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u="none" dirty="0"/>
              <a:t>Cracking Furnace</a:t>
            </a:r>
            <a:br>
              <a:rPr lang="en-US" altLang="en-US" sz="4800" u="none" dirty="0"/>
            </a:br>
            <a:r>
              <a:rPr lang="en-US" altLang="en-US" sz="4800" u="none" dirty="0"/>
              <a:t>(Fired Heater)</a:t>
            </a:r>
            <a:br>
              <a:rPr lang="en-US" altLang="en-US" sz="4800" u="none" dirty="0"/>
            </a:br>
            <a:r>
              <a:rPr lang="en-US" altLang="en-US" sz="4800" u="none" dirty="0"/>
              <a:t> Monitoring</a:t>
            </a:r>
          </a:p>
        </p:txBody>
      </p:sp>
    </p:spTree>
  </p:cSld>
  <p:clrMapOvr>
    <a:masterClrMapping/>
  </p:clrMapOvr>
  <p:transition spd="med" advTm="6519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6BF1-1D0F-4FA1-BA88-E9A21F40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Quartz Shield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FFA8-346C-4E2E-B515-CF6B7DFD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328" y="2743200"/>
            <a:ext cx="3200400" cy="353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Camera is protected with a Quartz shield in the event of a loss of heat this shield protects the rest of the optics from becoming damaged and is easily and inexpensively replaced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53798-B2D3-4A56-BCA1-2DFB8D612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4" r="7207"/>
          <a:stretch/>
        </p:blipFill>
        <p:spPr>
          <a:xfrm>
            <a:off x="609600" y="2667000"/>
            <a:ext cx="47244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0762"/>
      </p:ext>
    </p:extLst>
  </p:cSld>
  <p:clrMapOvr>
    <a:masterClrMapping/>
  </p:clrMapOvr>
  <p:transition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2B87-7504-40A8-8869-A0392207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&amp; Heat Load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983157-FD8A-A672-AC92-43934A316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2" y="2286000"/>
            <a:ext cx="7745288" cy="38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27814"/>
      </p:ext>
    </p:extLst>
  </p:cSld>
  <p:clrMapOvr>
    <a:masterClrMapping/>
  </p:clrMapOvr>
  <p:transition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AFFE-1834-4D49-AB8C-BA1650BB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LAYOUTS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0F671-6939-4A19-BEF2-F0BBA68E5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7" y="2514600"/>
            <a:ext cx="823034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65607"/>
      </p:ext>
    </p:extLst>
  </p:cSld>
  <p:clrMapOvr>
    <a:masterClrMapping/>
  </p:clrMapOvr>
  <p:transition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EE6F5-4DC2-4FA2-BB45-C12A1365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3" y="2402889"/>
            <a:ext cx="3843201" cy="2350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FB351-1F20-431B-9FA6-B174F4137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92" y="2514601"/>
            <a:ext cx="3997379" cy="3772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5B2C5F-C8DC-4361-9EB9-3FCC56B987B0}"/>
              </a:ext>
            </a:extLst>
          </p:cNvPr>
          <p:cNvSpPr/>
          <p:nvPr/>
        </p:nvSpPr>
        <p:spPr>
          <a:xfrm>
            <a:off x="3305823" y="3924300"/>
            <a:ext cx="838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BFD87-9BBB-4CA9-B55C-04A9A96A1753}"/>
              </a:ext>
            </a:extLst>
          </p:cNvPr>
          <p:cNvSpPr/>
          <p:nvPr/>
        </p:nvSpPr>
        <p:spPr>
          <a:xfrm>
            <a:off x="4724192" y="3581400"/>
            <a:ext cx="2438608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7CE352-1C6F-4154-BA5F-F96399B4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INSTALLATION LAYOUTS</a:t>
            </a:r>
          </a:p>
        </p:txBody>
      </p:sp>
    </p:spTree>
    <p:extLst>
      <p:ext uri="{BB962C8B-B14F-4D97-AF65-F5344CB8AC3E}">
        <p14:creationId xmlns:p14="http://schemas.microsoft.com/office/powerpoint/2010/main" val="1950443010"/>
      </p:ext>
    </p:extLst>
  </p:cSld>
  <p:clrMapOvr>
    <a:masterClrMapping/>
  </p:clrMapOvr>
  <p:transition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C32D9A8-8398-480E-AFD8-B750D6C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Control Module (VCM)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1E705-8C76-A6FB-5B8A-152878C8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782291"/>
            <a:ext cx="4572000" cy="3274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0DB854-0F5E-4A65-AEC1-DF71EA88D760}"/>
              </a:ext>
            </a:extLst>
          </p:cNvPr>
          <p:cNvSpPr txBox="1"/>
          <p:nvPr/>
        </p:nvSpPr>
        <p:spPr>
          <a:xfrm>
            <a:off x="685800" y="2444068"/>
            <a:ext cx="434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Hosts the </a:t>
            </a:r>
            <a:r>
              <a:rPr lang="en-US" dirty="0" err="1"/>
              <a:t>CantyVision</a:t>
            </a:r>
            <a:r>
              <a:rPr lang="en-US" dirty="0"/>
              <a:t> Smart Tube software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Allows for input up to 6 cameras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Multiple outputs</a:t>
            </a:r>
          </a:p>
          <a:p>
            <a:r>
              <a:rPr lang="en-US" dirty="0"/>
              <a:t> 	- OPC</a:t>
            </a:r>
          </a:p>
          <a:p>
            <a:r>
              <a:rPr lang="en-US" dirty="0"/>
              <a:t>	- Modbus</a:t>
            </a:r>
          </a:p>
          <a:p>
            <a:r>
              <a:rPr lang="en-US" dirty="0"/>
              <a:t>	- 4-20mA</a:t>
            </a:r>
          </a:p>
          <a:p>
            <a:r>
              <a:rPr lang="en-US" dirty="0"/>
              <a:t>	- Video Display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Ease of Remote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56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FAD0-67CB-EB03-93EB-875AC8245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8D97A9-DC68-CEC0-FB7E-C214BF23B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7" y="4333514"/>
            <a:ext cx="2084882" cy="2116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621338-C46D-D828-4515-F5AE1CBE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40" y="2606952"/>
            <a:ext cx="1952425" cy="2253106"/>
          </a:xfrm>
          <a:prstGeom prst="rect">
            <a:avLst/>
          </a:pr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B31B5418-0EE1-EBE8-A13A-B7793A15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CantyVision</a:t>
            </a:r>
            <a:r>
              <a:rPr lang="en-US" altLang="en-US" dirty="0"/>
              <a:t> Smart Tube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CE879-54BE-0D4A-C83A-C54106C0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156" y="2781301"/>
            <a:ext cx="4419600" cy="3276600"/>
          </a:xfrm>
        </p:spPr>
        <p:txBody>
          <a:bodyPr/>
          <a:lstStyle/>
          <a:p>
            <a:pPr algn="just"/>
            <a:r>
              <a:rPr lang="en-US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Real time, live analysis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Monitor TMT’s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Alert to hot spots on tubes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Track tube positions as they shift over time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Playback and re-analyze recorded videos</a:t>
            </a:r>
          </a:p>
          <a:p>
            <a:pPr algn="just"/>
            <a:endParaRPr lang="en-US" alt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9D0E8C-5FA6-C726-DCBC-E96CA730818B}"/>
              </a:ext>
            </a:extLst>
          </p:cNvPr>
          <p:cNvSpPr/>
          <p:nvPr/>
        </p:nvSpPr>
        <p:spPr>
          <a:xfrm>
            <a:off x="2223242" y="3570401"/>
            <a:ext cx="651257" cy="6623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492A0D-8211-B1AD-DDD0-365F8BBD17D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982941" y="3667401"/>
            <a:ext cx="1335675" cy="752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76144F-793E-4CDD-1793-0319B25E06A3}"/>
              </a:ext>
            </a:extLst>
          </p:cNvPr>
          <p:cNvCxnSpPr>
            <a:cxnSpLocks/>
            <a:stCxn id="7" idx="5"/>
          </p:cNvCxnSpPr>
          <p:nvPr/>
        </p:nvCxnSpPr>
        <p:spPr>
          <a:xfrm flipH="1">
            <a:off x="2362200" y="4135756"/>
            <a:ext cx="416925" cy="142684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46E5B7C-8310-8BB8-B6A3-563DD1FE30E7}"/>
              </a:ext>
            </a:extLst>
          </p:cNvPr>
          <p:cNvSpPr/>
          <p:nvPr/>
        </p:nvSpPr>
        <p:spPr>
          <a:xfrm>
            <a:off x="369323" y="4329755"/>
            <a:ext cx="1992877" cy="20934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25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C0FE-4457-4C6A-B058-949D9BBE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486400"/>
            <a:ext cx="8534400" cy="838200"/>
          </a:xfrm>
        </p:spPr>
        <p:txBody>
          <a:bodyPr/>
          <a:lstStyle/>
          <a:p>
            <a:r>
              <a:rPr lang="en-US" sz="1800" u="none" dirty="0">
                <a:latin typeface="+mn-lt"/>
                <a:ea typeface="Verdana" panose="020B0604030504040204" pitchFamily="34" charset="0"/>
              </a:rPr>
              <a:t>Tube 4 is running too hot “Cooked” </a:t>
            </a:r>
            <a:br>
              <a:rPr lang="en-US" sz="1800" u="none" dirty="0">
                <a:latin typeface="+mn-lt"/>
                <a:ea typeface="Verdana" panose="020B0604030504040204" pitchFamily="34" charset="0"/>
              </a:rPr>
            </a:br>
            <a:r>
              <a:rPr lang="en-US" sz="1800" u="none" dirty="0">
                <a:latin typeface="+mn-lt"/>
                <a:ea typeface="Verdana" panose="020B0604030504040204" pitchFamily="34" charset="0"/>
              </a:rPr>
              <a:t>Now has to be cut it out and reweld a new tube on</a:t>
            </a:r>
          </a:p>
        </p:txBody>
      </p:sp>
      <p:pic>
        <p:nvPicPr>
          <p:cNvPr id="4" name="Tube Temp">
            <a:hlinkClick r:id="" action="ppaction://media"/>
            <a:extLst>
              <a:ext uri="{FF2B5EF4-FFF2-40B4-BE49-F238E27FC236}">
                <a16:creationId xmlns:a16="http://schemas.microsoft.com/office/drawing/2014/main" id="{B90BD7BF-F8AF-4CFD-AC75-81DBE69171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219200"/>
            <a:ext cx="7010400" cy="43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15657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nding Your Body Shop's Competitive Advantage in a Changing Industry">
            <a:extLst>
              <a:ext uri="{FF2B5EF4-FFF2-40B4-BE49-F238E27FC236}">
                <a16:creationId xmlns:a16="http://schemas.microsoft.com/office/drawing/2014/main" id="{EA6F4BF9-CADB-404F-A585-E24AEB71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20535"/>
            <a:ext cx="4648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0D785-2F4D-44CB-A5C7-01E9F003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CANTY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5EF5-A3E7-47B1-8257-A1C24DC5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Non Contact Measurement</a:t>
            </a:r>
          </a:p>
          <a:p>
            <a:pPr>
              <a:lnSpc>
                <a:spcPct val="90000"/>
              </a:lnSpc>
            </a:pPr>
            <a:r>
              <a:rPr lang="en-US" dirty="0"/>
              <a:t>Measurement done in the visual spectrum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- more sensitive to temperature changes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- less affected by emissivity</a:t>
            </a:r>
          </a:p>
          <a:p>
            <a:pPr>
              <a:lnSpc>
                <a:spcPct val="90000"/>
              </a:lnSpc>
            </a:pPr>
            <a:r>
              <a:rPr lang="en-US" dirty="0"/>
              <a:t>Visual Verification of process conditions</a:t>
            </a:r>
          </a:p>
          <a:p>
            <a:pPr>
              <a:lnSpc>
                <a:spcPct val="90000"/>
              </a:lnSpc>
            </a:pPr>
            <a:r>
              <a:rPr lang="en-US" dirty="0"/>
              <a:t>Rugged Hardware – fused glass / quartz optics / no retraction system</a:t>
            </a:r>
          </a:p>
          <a:p>
            <a:pPr>
              <a:lnSpc>
                <a:spcPct val="90000"/>
              </a:lnSpc>
            </a:pPr>
            <a:r>
              <a:rPr lang="en-US" dirty="0"/>
              <a:t>Ease of Maintenance – electronics isolated from the process</a:t>
            </a:r>
          </a:p>
          <a:p>
            <a:pPr>
              <a:lnSpc>
                <a:spcPct val="90000"/>
              </a:lnSpc>
            </a:pPr>
            <a:r>
              <a:rPr lang="en-US" dirty="0"/>
              <a:t>Ease of remote support with the VCM</a:t>
            </a:r>
          </a:p>
          <a:p>
            <a:pPr marL="0" indent="0">
              <a:lnSpc>
                <a:spcPct val="90000"/>
              </a:lnSpc>
              <a:buNone/>
            </a:pPr>
            <a:endParaRPr lang="en-IE" alt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F06C19-AD69-459F-9ED8-9CD9C3431F8F}"/>
              </a:ext>
            </a:extLst>
          </p:cNvPr>
          <p:cNvSpPr txBox="1">
            <a:spLocks/>
          </p:cNvSpPr>
          <p:nvPr/>
        </p:nvSpPr>
        <p:spPr bwMode="auto">
          <a:xfrm>
            <a:off x="4267200" y="4621569"/>
            <a:ext cx="175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u="none" kern="0" dirty="0"/>
              <a:t>CANTY</a:t>
            </a:r>
          </a:p>
        </p:txBody>
      </p:sp>
    </p:spTree>
    <p:extLst>
      <p:ext uri="{BB962C8B-B14F-4D97-AF65-F5344CB8AC3E}">
        <p14:creationId xmlns:p14="http://schemas.microsoft.com/office/powerpoint/2010/main" val="1080521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D785-2F4D-44CB-A5C7-01E9F003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BY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5EF5-A3E7-47B1-8257-A1C24DC5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3505200" cy="353536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dirty="0"/>
              <a:t>Operates in the Visual Spectrum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dirty="0"/>
              <a:t>Biggest difference in the spectral radiance (intensity) for any temperature change occurs in that spectrum, meaning higher sensitivity of instruments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dirty="0"/>
              <a:t>Shorter wavelength instruments less affected by changes over time in the emissivity of an object (tube)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2252B65-4265-47BB-ADF7-4CDC442D9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59728"/>
            <a:ext cx="4730472" cy="35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9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EFF8-6198-41BF-87F9-D0330B59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Emissivity Error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BDE36D-BBDC-43EA-AF26-7340F2E0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 at .6 micron = .8      (vision system)</a:t>
            </a:r>
          </a:p>
          <a:p>
            <a:pPr marL="0" indent="0">
              <a:buNone/>
            </a:pPr>
            <a:r>
              <a:rPr lang="en-US" dirty="0"/>
              <a:t>e at 3.9 micron = .4    (pyrometer)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Selection of the exact value is difficult. If one</a:t>
            </a:r>
          </a:p>
          <a:p>
            <a:pPr marL="0" indent="0">
              <a:buNone/>
            </a:pPr>
            <a:r>
              <a:rPr lang="en-US" dirty="0"/>
              <a:t>Selects .75 for the vision system and .35 for the pyrometer, the error associated with each is:</a:t>
            </a:r>
          </a:p>
          <a:p>
            <a:pPr marL="0" indent="0">
              <a:buNone/>
            </a:pPr>
            <a:r>
              <a:rPr lang="en-US" dirty="0"/>
              <a:t>Vision -  (.8 - .75) / .8 = 6.25%</a:t>
            </a:r>
          </a:p>
          <a:p>
            <a:pPr marL="0" indent="0">
              <a:buNone/>
            </a:pPr>
            <a:r>
              <a:rPr lang="en-US" dirty="0"/>
              <a:t>Pyrometer – (.4 - .35) / .4 = 12.5%</a:t>
            </a:r>
          </a:p>
        </p:txBody>
      </p:sp>
    </p:spTree>
    <p:extLst>
      <p:ext uri="{BB962C8B-B14F-4D97-AF65-F5344CB8AC3E}">
        <p14:creationId xmlns:p14="http://schemas.microsoft.com/office/powerpoint/2010/main" val="1790574129"/>
      </p:ext>
    </p:extLst>
  </p:cSld>
  <p:clrMapOvr>
    <a:masterClrMapping/>
  </p:clrMapOvr>
  <p:transition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5AA879-A40D-4C6A-BAAD-C8ECCFF281EB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00201"/>
            <a:ext cx="8534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/>
              <a:t>AGENDA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54493C-93F5-494A-931B-44C7CD5ABC6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514600"/>
            <a:ext cx="7772400" cy="2971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Where are Cracking Furnaces Used?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Operating Issues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Tube Metal Temperature</a:t>
            </a:r>
          </a:p>
          <a:p>
            <a:pPr algn="l"/>
            <a:r>
              <a:rPr lang="en-US" altLang="en-US" sz="2400" u="none" kern="0" dirty="0"/>
              <a:t>	- Non CANTY Techniques</a:t>
            </a:r>
          </a:p>
          <a:p>
            <a:pPr algn="l"/>
            <a:r>
              <a:rPr lang="en-US" altLang="en-US" sz="2400" u="none" kern="0" dirty="0"/>
              <a:t>	- The CANTY Solution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CANTY Advantages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Related Applications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Conclusions</a:t>
            </a:r>
          </a:p>
        </p:txBody>
      </p:sp>
    </p:spTree>
  </p:cSld>
  <p:clrMapOvr>
    <a:masterClrMapping/>
  </p:clrMapOvr>
  <p:transition advTm="230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9AB43-E821-8847-0C2B-A0F76E267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9BBDF422-91D3-A347-7DFC-919635DB9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RELATED APPLICATIONS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97BCE6-DD51-CEA3-283A-59DCB65F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457450"/>
            <a:ext cx="5105400" cy="35353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CANTY makes many other measurements related to cracking furnaces. A few of them include: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5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Flame Monitoring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j-lt"/>
                <a:ea typeface="Verdana" panose="020B0604030504040204" pitchFamily="34" charset="0"/>
              </a:rPr>
              <a:t>Monitor for smoking, flame detachment, flame color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Quench Oil Analysis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j-lt"/>
                <a:ea typeface="Verdana" panose="020B0604030504040204" pitchFamily="34" charset="0"/>
              </a:rPr>
              <a:t>Measure TSS and concentration of water in quench oil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Quench Water Analysis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j-lt"/>
                <a:ea typeface="Verdana" panose="020B0604030504040204" pitchFamily="34" charset="0"/>
              </a:rPr>
              <a:t>Measure TSS and concentration of oil in quench water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+mj-lt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IE" altLang="en-US" sz="18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57448D3B-4280-25D3-835C-DE4986DF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30464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il In Water">
            <a:extLst>
              <a:ext uri="{FF2B5EF4-FFF2-40B4-BE49-F238E27FC236}">
                <a16:creationId xmlns:a16="http://schemas.microsoft.com/office/drawing/2014/main" id="{7EDA49F4-1B5E-5867-DD9E-85B4395CE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94758"/>
            <a:ext cx="3046413" cy="19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54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F6AF8D8-EB2F-4BFF-AF10-0807F3F5C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B4F6B2-DEB6-413D-AC64-4C828B3D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Real time continuous measurement of tube temperature is critical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Reduces down time, increases efficiency, and therefore yield / profit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Current commonly used techniques have multiple issues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  <a:ea typeface="Verdana" panose="020B0604030504040204" pitchFamily="34" charset="0"/>
              </a:rPr>
              <a:t>CANTY solution overcomes these issues and provides an accurate, reliable, and multi-point measurement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+mj-lt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IE" altLang="en-US" sz="1800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87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T Cameras - Ethylene Furnace">
            <a:hlinkClick r:id="" action="ppaction://media"/>
            <a:extLst>
              <a:ext uri="{FF2B5EF4-FFF2-40B4-BE49-F238E27FC236}">
                <a16:creationId xmlns:a16="http://schemas.microsoft.com/office/drawing/2014/main" id="{8A326BF6-78B1-46E2-BFC1-9FA43E52614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905000"/>
            <a:ext cx="7924800" cy="4457826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4C6CE9B-E474-43CC-B2C5-5ADC09D17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6057901" cy="457200"/>
          </a:xfrm>
        </p:spPr>
        <p:txBody>
          <a:bodyPr/>
          <a:lstStyle/>
          <a:p>
            <a:pPr>
              <a:defRPr/>
            </a:pPr>
            <a:r>
              <a:rPr lang="en-US" altLang="en-US" u="none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4148501147"/>
      </p:ext>
    </p:extLst>
  </p:cSld>
  <p:clrMapOvr>
    <a:masterClrMapping/>
  </p:clrMapOvr>
  <p:transition advTm="335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51" objId="4"/>
        <p14:triggerEvt type="onClick" time="752" objId="4"/>
        <p14:stopEvt time="3160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0379B-492D-EF39-3CAA-002680CA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1C2F8B-E3C9-B30C-0047-986C22679C5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00201"/>
            <a:ext cx="8534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/>
              <a:t>Where are Cracking Furnaces Used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5ADB05-D7B5-463E-3E58-A7302D9AFDF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514600"/>
            <a:ext cx="7772400" cy="2971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400" u="none" kern="0" dirty="0"/>
              <a:t>Production of many different substances including: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Ethylene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Vinyl chloride monomer (VCM)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Hydrogen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Ammonia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u="none" kern="0" dirty="0"/>
              <a:t>Olefins</a:t>
            </a:r>
          </a:p>
        </p:txBody>
      </p:sp>
    </p:spTree>
    <p:extLst>
      <p:ext uri="{BB962C8B-B14F-4D97-AF65-F5344CB8AC3E}">
        <p14:creationId xmlns:p14="http://schemas.microsoft.com/office/powerpoint/2010/main" val="2447114472"/>
      </p:ext>
    </p:extLst>
  </p:cSld>
  <p:clrMapOvr>
    <a:masterClrMapping/>
  </p:clrMapOvr>
  <p:transition advTm="230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573C-F51D-4588-BBE9-7040485E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Challenges:</a:t>
            </a:r>
            <a:br>
              <a:rPr lang="en-US" dirty="0"/>
            </a:br>
            <a:r>
              <a:rPr lang="en-US" dirty="0"/>
              <a:t>THEORY vs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FF6D-27B4-43DD-9E39-714C70E48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3886200"/>
          </a:xfrm>
        </p:spPr>
        <p:txBody>
          <a:bodyPr/>
          <a:lstStyle/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Theory: a cracking furnace will operate at consistent temperatures if one maintains the same feed rate</a:t>
            </a: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Reality: temperatures in a cracking furnace fluctuate due to a number of parameters including</a:t>
            </a:r>
          </a:p>
          <a:p>
            <a:pPr lvl="1"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Quality and composition of feed stock</a:t>
            </a:r>
          </a:p>
          <a:p>
            <a:pPr lvl="1"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Burner performance over time</a:t>
            </a:r>
          </a:p>
          <a:p>
            <a:pPr lvl="1"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Coking of tubes</a:t>
            </a: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Impacting Leaders">
            <a:extLst>
              <a:ext uri="{FF2B5EF4-FFF2-40B4-BE49-F238E27FC236}">
                <a16:creationId xmlns:a16="http://schemas.microsoft.com/office/drawing/2014/main" id="{AC772B56-47C2-4FAE-9AB2-88F56481E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3021494"/>
            <a:ext cx="2133600" cy="18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07476"/>
      </p:ext>
    </p:extLst>
  </p:cSld>
  <p:clrMapOvr>
    <a:masterClrMapping/>
  </p:clrMapOvr>
  <p:transition advTm="719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fluence of the Reactor Coil Material on Coke Formation during Steam  Cracking of Hydrocarbons - PDF Free Download">
            <a:extLst>
              <a:ext uri="{FF2B5EF4-FFF2-40B4-BE49-F238E27FC236}">
                <a16:creationId xmlns:a16="http://schemas.microsoft.com/office/drawing/2014/main" id="{D3A4A6E8-2516-4C77-968A-D617BA524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552950" cy="40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E83694-DE4B-CB6D-18D2-20330390BB49}"/>
              </a:ext>
            </a:extLst>
          </p:cNvPr>
          <p:cNvSpPr txBox="1">
            <a:spLocks/>
          </p:cNvSpPr>
          <p:nvPr/>
        </p:nvSpPr>
        <p:spPr bwMode="auto">
          <a:xfrm>
            <a:off x="304800" y="11430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Operating Challenges:</a:t>
            </a:r>
            <a:br>
              <a:rPr lang="en-US" kern="0" dirty="0"/>
            </a:br>
            <a:r>
              <a:rPr lang="en-US" kern="0" dirty="0"/>
              <a:t>Coking of Tubes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63B394-5883-5DC2-3696-CBB960B9EA88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2514600"/>
            <a:ext cx="3200400" cy="3886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u="none" kern="0" dirty="0"/>
              <a:t>As raw materials react to form the desired product in tubes, undesirable by-products also form. </a:t>
            </a:r>
          </a:p>
          <a:p>
            <a:pPr algn="l"/>
            <a:endParaRPr lang="en-US" altLang="en-US" sz="2000" u="none" kern="0" dirty="0"/>
          </a:p>
          <a:p>
            <a:pPr algn="l"/>
            <a:r>
              <a:rPr lang="en-US" altLang="en-US" sz="2000" u="none" kern="0" dirty="0"/>
              <a:t>These form a layer of coke inside the tubes which impacts heat transfer and flow rates.</a:t>
            </a:r>
          </a:p>
        </p:txBody>
      </p:sp>
    </p:spTree>
    <p:extLst>
      <p:ext uri="{BB962C8B-B14F-4D97-AF65-F5344CB8AC3E}">
        <p14:creationId xmlns:p14="http://schemas.microsoft.com/office/powerpoint/2010/main" val="2265524376"/>
      </p:ext>
    </p:extLst>
  </p:cSld>
  <p:clrMapOvr>
    <a:masterClrMapping/>
  </p:clrMapOvr>
  <p:transition advTm="719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B9F6-6935-4421-B8B7-989DB13E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5943600" cy="1143000"/>
          </a:xfrm>
        </p:spPr>
        <p:txBody>
          <a:bodyPr/>
          <a:lstStyle/>
          <a:p>
            <a:r>
              <a:rPr lang="en-US" dirty="0"/>
              <a:t>TUBE METAL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5BD2-A825-484F-ADBD-CEEF6E34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/>
          <a:lstStyle/>
          <a:p>
            <a:pPr algn="just"/>
            <a:r>
              <a:rPr lang="en-US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1400" b="0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greatest cause of component failure and furnace downtown, is overheating tubes. </a:t>
            </a:r>
          </a:p>
          <a:p>
            <a:pPr marL="0" indent="0" algn="just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tubes overheat, it can lead to tube rupture and the possible escape of the feed stock into the firebox area of the furnace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Causes issues for the process, can present safety problems, and wastes money</a:t>
            </a:r>
          </a:p>
          <a:p>
            <a:pPr algn="just"/>
            <a:endParaRPr lang="en-US" sz="1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alt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If you know a tube is drastically heating up, the process can be adjusted. Sometimes this means adjusting burners, decoking tubes, or even ending a run.</a:t>
            </a:r>
          </a:p>
          <a:p>
            <a:pPr algn="just"/>
            <a:endParaRPr lang="en-US" alt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As a results, monitoring Tube Metal Temperature is </a:t>
            </a:r>
            <a:r>
              <a:rPr lang="en-US" sz="1800" b="1" i="0" u="sng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CRITICAL</a:t>
            </a:r>
            <a:endParaRPr lang="en-US" altLang="en-US" sz="14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4" name="Picture 4" descr="Temperature Gauge Vector Art, Icons, and Graphics for Free Download">
            <a:extLst>
              <a:ext uri="{FF2B5EF4-FFF2-40B4-BE49-F238E27FC236}">
                <a16:creationId xmlns:a16="http://schemas.microsoft.com/office/drawing/2014/main" id="{92A28610-6D73-4D86-A8A4-38F651D55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4258" y="1371600"/>
            <a:ext cx="250115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9343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B9F6-6935-4421-B8B7-989DB13E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METAL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5BD2-A825-484F-ADBD-CEEF6E34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19" y="2438400"/>
            <a:ext cx="82296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Common Current Techniques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Manual measurement by a handheld pyrometer through hatch / door</a:t>
            </a:r>
          </a:p>
          <a:p>
            <a:pPr lvl="2">
              <a:buFontTx/>
              <a:buChar char="-"/>
            </a:pPr>
            <a:r>
              <a:rPr lang="en-US" dirty="0"/>
              <a:t>do they leave the door open to long and let the furnace cool down?</a:t>
            </a:r>
          </a:p>
          <a:p>
            <a:pPr lvl="2">
              <a:buFontTx/>
              <a:buChar char="-"/>
            </a:pPr>
            <a:r>
              <a:rPr lang="en-US" dirty="0"/>
              <a:t>do they measure the same spot on the tube?</a:t>
            </a:r>
          </a:p>
          <a:p>
            <a:pPr lvl="2">
              <a:buFontTx/>
              <a:buChar char="-"/>
            </a:pPr>
            <a:r>
              <a:rPr lang="en-US" dirty="0"/>
              <a:t>if only measured every 8 hours when did the tube fail?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Thermocouples installed on the tubes</a:t>
            </a:r>
          </a:p>
          <a:p>
            <a:pPr marL="0" indent="0">
              <a:buNone/>
            </a:pPr>
            <a:r>
              <a:rPr lang="en-US" dirty="0"/>
              <a:t>	- contact device – harsh process conditions</a:t>
            </a:r>
          </a:p>
          <a:p>
            <a:pPr marL="0" indent="0">
              <a:buNone/>
            </a:pPr>
            <a:r>
              <a:rPr lang="en-US" dirty="0"/>
              <a:t>	- sensor failure – regular replacement</a:t>
            </a:r>
          </a:p>
          <a:p>
            <a:pPr marL="0" indent="0">
              <a:buNone/>
            </a:pPr>
            <a:r>
              <a:rPr lang="en-US" dirty="0"/>
              <a:t>	- drift in measurement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racking Tubes | Industries / Products | Materials &amp; Steel Pipes | Products  | Kubota Global Site">
            <a:extLst>
              <a:ext uri="{FF2B5EF4-FFF2-40B4-BE49-F238E27FC236}">
                <a16:creationId xmlns:a16="http://schemas.microsoft.com/office/drawing/2014/main" id="{BF19A5E0-031A-48F4-B122-F34F11709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34" b="-83234"/>
          <a:stretch/>
        </p:blipFill>
        <p:spPr bwMode="auto">
          <a:xfrm>
            <a:off x="4800600" y="4648288"/>
            <a:ext cx="3970678" cy="304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2991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5BD2-A825-484F-ADBD-CEEF6E34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High Temperature Camera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7F306F4-B54D-4CE7-A907-456B5039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36023"/>
            <a:ext cx="4114800" cy="33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BF9F3-9230-3CDE-BB7F-622FF581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CANTY SOLUTION:</a:t>
            </a:r>
          </a:p>
        </p:txBody>
      </p:sp>
    </p:spTree>
    <p:extLst>
      <p:ext uri="{BB962C8B-B14F-4D97-AF65-F5344CB8AC3E}">
        <p14:creationId xmlns:p14="http://schemas.microsoft.com/office/powerpoint/2010/main" val="3599168393"/>
      </p:ext>
    </p:extLst>
  </p:cSld>
  <p:clrMapOvr>
    <a:masterClrMapping/>
  </p:clrMapOvr>
  <p:transition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476D9E-8C13-F6EA-ACCD-6A6545B940DB}"/>
              </a:ext>
            </a:extLst>
          </p:cNvPr>
          <p:cNvSpPr txBox="1">
            <a:spLocks/>
          </p:cNvSpPr>
          <p:nvPr/>
        </p:nvSpPr>
        <p:spPr bwMode="auto">
          <a:xfrm>
            <a:off x="622427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High Temperature Camera Models</a:t>
            </a:r>
            <a:endParaRPr lang="en-US" kern="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BAA0443-DB4A-51C1-3DE4-1DD93114E35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5120" y="2370455"/>
            <a:ext cx="4262119" cy="9366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b="1" dirty="0"/>
              <a:t>Ultra Temperature Camera Process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IE" altLang="en-US" sz="2000" dirty="0"/>
              <a:t>Process Temp: 2500°F </a:t>
            </a:r>
            <a:r>
              <a:rPr lang="en-US" altLang="en-US" sz="2000" dirty="0">
                <a:cs typeface="Tahoma" charset="0"/>
              </a:rPr>
              <a:t>(1370ºC 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dirty="0">
                <a:cs typeface="Tahoma" charset="0"/>
              </a:rPr>
              <a:t>   12”, 24” or 36” Insertion</a:t>
            </a:r>
            <a:endParaRPr lang="en-US" altLang="en-US" sz="2000" dirty="0">
              <a:cs typeface="Tahoma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06D1F7B-0D8C-80E6-4381-76934BE401ED}"/>
              </a:ext>
            </a:extLst>
          </p:cNvPr>
          <p:cNvSpPr txBox="1">
            <a:spLocks noChangeArrowheads="1"/>
          </p:cNvSpPr>
          <p:nvPr/>
        </p:nvSpPr>
        <p:spPr>
          <a:xfrm>
            <a:off x="4497705" y="2397887"/>
            <a:ext cx="4321175" cy="8651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b="1" kern="0" dirty="0"/>
              <a:t>Extreme Temperature Camera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IE" altLang="en-US" sz="2000" kern="0" dirty="0"/>
              <a:t> Process Temp: </a:t>
            </a:r>
            <a:r>
              <a:rPr lang="en-US" altLang="en-US" sz="2000" kern="0" dirty="0">
                <a:cs typeface="Tahoma" charset="0"/>
              </a:rPr>
              <a:t>3000°F (1650ºC 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kern="0" dirty="0">
                <a:cs typeface="Tahoma" charset="0"/>
              </a:rPr>
              <a:t>   12”, 24” or 36” Insertion</a:t>
            </a:r>
            <a:endParaRPr lang="en-US" altLang="en-US" sz="2000" kern="0" dirty="0">
              <a:cs typeface="Tahoma" charset="0"/>
            </a:endParaRPr>
          </a:p>
        </p:txBody>
      </p:sp>
      <p:pic>
        <p:nvPicPr>
          <p:cNvPr id="5" name="Picture 5" descr="High Temp Camera">
            <a:extLst>
              <a:ext uri="{FF2B5EF4-FFF2-40B4-BE49-F238E27FC236}">
                <a16:creationId xmlns:a16="http://schemas.microsoft.com/office/drawing/2014/main" id="{C8B54F87-FF2A-EFED-F8F1-A7C2F13A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" y="3352582"/>
            <a:ext cx="4108450" cy="25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A4639F2-DC3E-04B2-8F6B-CF6F792C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27" y="3352582"/>
            <a:ext cx="3946525" cy="24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01389"/>
      </p:ext>
    </p:extLst>
  </p:cSld>
  <p:clrMapOvr>
    <a:masterClrMapping/>
  </p:clrMapOvr>
  <p:transition advTm="92802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Canty Template</Template>
  <TotalTime>0</TotalTime>
  <Words>815</Words>
  <Application>Microsoft Office PowerPoint</Application>
  <PresentationFormat>On-screen Show (4:3)</PresentationFormat>
  <Paragraphs>138</Paragraphs>
  <Slides>22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Verdana</vt:lpstr>
      <vt:lpstr>Wingdings</vt:lpstr>
      <vt:lpstr>Default Design</vt:lpstr>
      <vt:lpstr>Cracking Furnace (Fired Heater)  Monitoring</vt:lpstr>
      <vt:lpstr>PowerPoint Presentation</vt:lpstr>
      <vt:lpstr>PowerPoint Presentation</vt:lpstr>
      <vt:lpstr>Operating Challenges: THEORY vs REALITY</vt:lpstr>
      <vt:lpstr>PowerPoint Presentation</vt:lpstr>
      <vt:lpstr>TUBE METAL TEMPERATURE</vt:lpstr>
      <vt:lpstr>TUBE METAL TEMPERATURE</vt:lpstr>
      <vt:lpstr>THE CANTY SOLUTION:</vt:lpstr>
      <vt:lpstr>PowerPoint Presentation</vt:lpstr>
      <vt:lpstr>Quartz Shield</vt:lpstr>
      <vt:lpstr>Cooling &amp; Heat Load</vt:lpstr>
      <vt:lpstr>INSTALLATION LAYOUTS</vt:lpstr>
      <vt:lpstr>INSTALLATION LAYOUTS</vt:lpstr>
      <vt:lpstr>Vector Control Module (VCM)</vt:lpstr>
      <vt:lpstr>CantyVision Smart Tube Software</vt:lpstr>
      <vt:lpstr>Tube 4 is running too hot “Cooked”  Now has to be cut it out and reweld a new tube on</vt:lpstr>
      <vt:lpstr>CANTY ADVANTAGES</vt:lpstr>
      <vt:lpstr>TEMPERATURE BY VISION</vt:lpstr>
      <vt:lpstr>Example of Emissivity Error</vt:lpstr>
      <vt:lpstr>RELATED APPLICATIONS</vt:lpstr>
      <vt:lpstr>CONCLUSION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2024-02-26T21:26:10Z</dcterms:created>
  <dcterms:modified xsi:type="dcterms:W3CDTF">2024-02-26T21:26:25Z</dcterms:modified>
</cp:coreProperties>
</file>