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84" r:id="rId2"/>
    <p:sldId id="397" r:id="rId3"/>
    <p:sldId id="435" r:id="rId4"/>
    <p:sldId id="450" r:id="rId5"/>
    <p:sldId id="437" r:id="rId6"/>
    <p:sldId id="436" r:id="rId7"/>
    <p:sldId id="439" r:id="rId8"/>
    <p:sldId id="445" r:id="rId9"/>
    <p:sldId id="451" r:id="rId10"/>
    <p:sldId id="406" r:id="rId11"/>
    <p:sldId id="426" r:id="rId12"/>
    <p:sldId id="398" r:id="rId13"/>
    <p:sldId id="409" r:id="rId14"/>
    <p:sldId id="438" r:id="rId15"/>
    <p:sldId id="440" r:id="rId16"/>
    <p:sldId id="442" r:id="rId17"/>
    <p:sldId id="419" r:id="rId18"/>
    <p:sldId id="379" r:id="rId19"/>
    <p:sldId id="392" r:id="rId20"/>
    <p:sldId id="446" r:id="rId21"/>
    <p:sldId id="447" r:id="rId22"/>
    <p:sldId id="443" r:id="rId23"/>
    <p:sldId id="454" r:id="rId24"/>
    <p:sldId id="455" r:id="rId25"/>
    <p:sldId id="429" r:id="rId26"/>
    <p:sldId id="430" r:id="rId27"/>
    <p:sldId id="431" r:id="rId28"/>
    <p:sldId id="432" r:id="rId29"/>
    <p:sldId id="425" r:id="rId30"/>
  </p:sldIdLst>
  <p:sldSz cx="9906000" cy="6858000" type="A4"/>
  <p:notesSz cx="9296400" cy="70104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Dalton" initials="CD" lastIdx="1" clrIdx="0">
    <p:extLst>
      <p:ext uri="{19B8F6BF-5375-455C-9EA6-DF929625EA0E}">
        <p15:presenceInfo xmlns:p15="http://schemas.microsoft.com/office/powerpoint/2012/main" userId="S-1-5-21-4238397453-3859407216-2175834750-15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979"/>
    <a:srgbClr val="F7FFAB"/>
    <a:srgbClr val="A9C5E2"/>
    <a:srgbClr val="0000FF"/>
    <a:srgbClr val="000000"/>
    <a:srgbClr val="EAEAEA"/>
    <a:srgbClr val="CCEC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734" autoAdjust="0"/>
    <p:restoredTop sz="97117" autoAdjust="0"/>
  </p:normalViewPr>
  <p:slideViewPr>
    <p:cSldViewPr>
      <p:cViewPr>
        <p:scale>
          <a:sx n="150" d="100"/>
          <a:sy n="150" d="100"/>
        </p:scale>
        <p:origin x="4182" y="216"/>
      </p:cViewPr>
      <p:guideLst>
        <p:guide orient="horz" pos="2160"/>
        <p:guide pos="312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defTabSz="928688">
              <a:defRPr sz="1200"/>
            </a:lvl1pPr>
          </a:lstStyle>
          <a:p>
            <a:pPr>
              <a:defRPr/>
            </a:pPr>
            <a:endParaRPr lang="en-US"/>
          </a:p>
        </p:txBody>
      </p:sp>
      <p:sp>
        <p:nvSpPr>
          <p:cNvPr id="183299" name="Rectangle 3"/>
          <p:cNvSpPr>
            <a:spLocks noGrp="1" noChangeArrowheads="1"/>
          </p:cNvSpPr>
          <p:nvPr>
            <p:ph type="dt" sz="quarter" idx="1"/>
          </p:nvPr>
        </p:nvSpPr>
        <p:spPr bwMode="auto">
          <a:xfrm>
            <a:off x="5265738" y="0"/>
            <a:ext cx="4029075"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defTabSz="928688">
              <a:defRPr sz="1200"/>
            </a:lvl1pPr>
          </a:lstStyle>
          <a:p>
            <a:pPr>
              <a:defRPr/>
            </a:pPr>
            <a:endParaRPr lang="en-US"/>
          </a:p>
        </p:txBody>
      </p:sp>
      <p:sp>
        <p:nvSpPr>
          <p:cNvPr id="183300" name="Rectangle 4"/>
          <p:cNvSpPr>
            <a:spLocks noGrp="1" noChangeArrowheads="1"/>
          </p:cNvSpPr>
          <p:nvPr>
            <p:ph type="ftr" sz="quarter" idx="2"/>
          </p:nvPr>
        </p:nvSpPr>
        <p:spPr bwMode="auto">
          <a:xfrm>
            <a:off x="0" y="6657975"/>
            <a:ext cx="4027488"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defTabSz="928688">
              <a:defRPr sz="1200"/>
            </a:lvl1pPr>
          </a:lstStyle>
          <a:p>
            <a:pPr>
              <a:defRPr/>
            </a:pPr>
            <a:endParaRPr lang="en-US"/>
          </a:p>
        </p:txBody>
      </p:sp>
      <p:sp>
        <p:nvSpPr>
          <p:cNvPr id="183301" name="Rectangle 5"/>
          <p:cNvSpPr>
            <a:spLocks noGrp="1" noChangeArrowheads="1"/>
          </p:cNvSpPr>
          <p:nvPr>
            <p:ph type="sldNum" sz="quarter" idx="3"/>
          </p:nvPr>
        </p:nvSpPr>
        <p:spPr bwMode="auto">
          <a:xfrm>
            <a:off x="5265738" y="6657975"/>
            <a:ext cx="4029075"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defTabSz="928688">
              <a:defRPr sz="1200"/>
            </a:lvl1pPr>
          </a:lstStyle>
          <a:p>
            <a:pPr>
              <a:defRPr/>
            </a:pPr>
            <a:fld id="{56DB94AF-93B2-490C-B182-43B8587EEC75}" type="slidenum">
              <a:rPr lang="en-US"/>
              <a:pPr>
                <a:defRPr/>
              </a:pPr>
              <a:t>‹#›</a:t>
            </a:fld>
            <a:endParaRPr lang="en-US"/>
          </a:p>
        </p:txBody>
      </p:sp>
    </p:spTree>
    <p:extLst>
      <p:ext uri="{BB962C8B-B14F-4D97-AF65-F5344CB8AC3E}">
        <p14:creationId xmlns:p14="http://schemas.microsoft.com/office/powerpoint/2010/main" val="42476808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4027488"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defTabSz="928688">
              <a:defRPr sz="1200"/>
            </a:lvl1pPr>
          </a:lstStyle>
          <a:p>
            <a:pPr>
              <a:defRPr/>
            </a:pPr>
            <a:endParaRPr lang="en-US"/>
          </a:p>
        </p:txBody>
      </p:sp>
      <p:sp>
        <p:nvSpPr>
          <p:cNvPr id="26627"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lvl1pPr algn="r" defTabSz="928688">
              <a:defRPr sz="1200"/>
            </a:lvl1pPr>
          </a:lstStyle>
          <a:p>
            <a:pPr>
              <a:defRPr/>
            </a:pPr>
            <a:endParaRPr lang="en-US"/>
          </a:p>
        </p:txBody>
      </p:sp>
      <p:sp>
        <p:nvSpPr>
          <p:cNvPr id="34820" name="Rectangle 4"/>
          <p:cNvSpPr>
            <a:spLocks noGrp="1" noRot="1" noChangeAspect="1" noChangeArrowheads="1" noTextEdit="1"/>
          </p:cNvSpPr>
          <p:nvPr>
            <p:ph type="sldImg" idx="2"/>
          </p:nvPr>
        </p:nvSpPr>
        <p:spPr bwMode="auto">
          <a:xfrm>
            <a:off x="2749550" y="525463"/>
            <a:ext cx="3797300" cy="2628900"/>
          </a:xfrm>
          <a:prstGeom prst="rect">
            <a:avLst/>
          </a:prstGeom>
          <a:noFill/>
          <a:ln w="9525">
            <a:solidFill>
              <a:srgbClr val="000000"/>
            </a:solidFill>
            <a:miter lim="800000"/>
            <a:headEnd/>
            <a:tailEnd/>
          </a:ln>
        </p:spPr>
      </p:sp>
      <p:sp>
        <p:nvSpPr>
          <p:cNvPr id="26629" name="Rectangle 5"/>
          <p:cNvSpPr>
            <a:spLocks noGrp="1" noChangeArrowheads="1"/>
          </p:cNvSpPr>
          <p:nvPr>
            <p:ph type="body" sz="quarter" idx="3"/>
          </p:nvPr>
        </p:nvSpPr>
        <p:spPr bwMode="auto">
          <a:xfrm>
            <a:off x="930275" y="3330575"/>
            <a:ext cx="7437438" cy="3154363"/>
          </a:xfrm>
          <a:prstGeom prst="rect">
            <a:avLst/>
          </a:prstGeom>
          <a:noFill/>
          <a:ln w="9525">
            <a:noFill/>
            <a:miter lim="800000"/>
            <a:headEnd/>
            <a:tailEnd/>
          </a:ln>
          <a:effectLst/>
        </p:spPr>
        <p:txBody>
          <a:bodyPr vert="horz" wrap="square" lIns="92857" tIns="46429" rIns="92857" bIns="4642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6630" name="Rectangle 6"/>
          <p:cNvSpPr>
            <a:spLocks noGrp="1" noChangeArrowheads="1"/>
          </p:cNvSpPr>
          <p:nvPr>
            <p:ph type="ftr" sz="quarter" idx="4"/>
          </p:nvPr>
        </p:nvSpPr>
        <p:spPr bwMode="auto">
          <a:xfrm>
            <a:off x="0" y="6657975"/>
            <a:ext cx="4027488"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defTabSz="928688">
              <a:defRPr sz="1200"/>
            </a:lvl1pPr>
          </a:lstStyle>
          <a:p>
            <a:pPr>
              <a:defRPr/>
            </a:pPr>
            <a:endParaRPr lang="en-US"/>
          </a:p>
        </p:txBody>
      </p:sp>
      <p:sp>
        <p:nvSpPr>
          <p:cNvPr id="26631"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2857" tIns="46429" rIns="92857" bIns="46429" numCol="1" anchor="b" anchorCtr="0" compatLnSpc="1">
            <a:prstTxWarp prst="textNoShape">
              <a:avLst/>
            </a:prstTxWarp>
          </a:bodyPr>
          <a:lstStyle>
            <a:lvl1pPr algn="r" defTabSz="928688">
              <a:defRPr sz="1200"/>
            </a:lvl1pPr>
          </a:lstStyle>
          <a:p>
            <a:pPr>
              <a:defRPr/>
            </a:pPr>
            <a:fld id="{657CFFCD-0C2B-440C-A8AD-E9CBAE91ED55}" type="slidenum">
              <a:rPr lang="en-US"/>
              <a:pPr>
                <a:defRPr/>
              </a:pPr>
              <a:t>‹#›</a:t>
            </a:fld>
            <a:endParaRPr lang="en-US"/>
          </a:p>
        </p:txBody>
      </p:sp>
    </p:spTree>
    <p:extLst>
      <p:ext uri="{BB962C8B-B14F-4D97-AF65-F5344CB8AC3E}">
        <p14:creationId xmlns:p14="http://schemas.microsoft.com/office/powerpoint/2010/main" val="182181711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5B1266AA-B312-451E-B4DF-B02D3346CA46}" type="slidenum">
              <a:rPr lang="en-US" smtClean="0"/>
              <a:pPr/>
              <a:t>1</a:t>
            </a:fld>
            <a:endParaRPr 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10</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11</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12</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13</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14</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15</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16</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557881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6AFB2FA1-4D95-4A28-86D5-4F0B41169C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405B3F1-82EA-4788-8F48-1D68D7EC36FE}" type="slidenum">
              <a:rPr lang="en-US" altLang="en-US"/>
              <a:pPr>
                <a:spcBef>
                  <a:spcPct val="0"/>
                </a:spcBef>
              </a:pPr>
              <a:t>17</a:t>
            </a:fld>
            <a:endParaRPr lang="en-US" altLang="en-US"/>
          </a:p>
        </p:txBody>
      </p:sp>
      <p:sp>
        <p:nvSpPr>
          <p:cNvPr id="47107" name="Rectangle 2">
            <a:extLst>
              <a:ext uri="{FF2B5EF4-FFF2-40B4-BE49-F238E27FC236}">
                <a16:creationId xmlns:a16="http://schemas.microsoft.com/office/drawing/2014/main" id="{61CF152D-449E-40B5-92ED-B95D4E3B466A}"/>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2F95BBC3-F697-4A46-903C-BB8D6B5F5C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D63A097-10F6-4E98-BF64-227F0407918D}" type="slidenum">
              <a:rPr lang="en-US" smtClean="0"/>
              <a:pPr/>
              <a:t>18</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46CA0BD4-E9B6-4723-A439-7AF44097742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2CCA9CE-8221-4B8B-897B-E4146097ADB9}" type="slidenum">
              <a:rPr lang="en-US" altLang="en-US"/>
              <a:pPr>
                <a:spcBef>
                  <a:spcPct val="0"/>
                </a:spcBef>
              </a:pPr>
              <a:t>19</a:t>
            </a:fld>
            <a:endParaRPr lang="en-US" altLang="en-US"/>
          </a:p>
        </p:txBody>
      </p:sp>
      <p:sp>
        <p:nvSpPr>
          <p:cNvPr id="45059" name="Rectangle 2">
            <a:extLst>
              <a:ext uri="{FF2B5EF4-FFF2-40B4-BE49-F238E27FC236}">
                <a16:creationId xmlns:a16="http://schemas.microsoft.com/office/drawing/2014/main" id="{166DA980-9C14-4406-9CE6-6D6A02116D57}"/>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687CF1BA-C186-4E44-A307-9BCFE72AC7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110F8835-5D06-4416-B660-EC7A5014071C}" type="slidenum">
              <a:rPr lang="en-US" smtClean="0"/>
              <a:pPr/>
              <a:t>2</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D63A097-10F6-4E98-BF64-227F0407918D}" type="slidenum">
              <a:rPr lang="en-US" smtClean="0"/>
              <a:pPr/>
              <a:t>20</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5D63A097-10F6-4E98-BF64-227F0407918D}" type="slidenum">
              <a:rPr lang="en-US" smtClean="0"/>
              <a:pPr/>
              <a:t>21</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4426024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D1967BA-1B17-4ED6-84EC-AE29B4D1B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54FC5E-C7D4-4046-BA4C-4F474D8E617F}" type="slidenum">
              <a:rPr lang="en-US" altLang="en-US"/>
              <a:pPr>
                <a:spcBef>
                  <a:spcPct val="0"/>
                </a:spcBef>
              </a:pPr>
              <a:t>22</a:t>
            </a:fld>
            <a:endParaRPr lang="en-US" altLang="en-US"/>
          </a:p>
        </p:txBody>
      </p:sp>
      <p:sp>
        <p:nvSpPr>
          <p:cNvPr id="51203" name="Rectangle 2">
            <a:extLst>
              <a:ext uri="{FF2B5EF4-FFF2-40B4-BE49-F238E27FC236}">
                <a16:creationId xmlns:a16="http://schemas.microsoft.com/office/drawing/2014/main" id="{9A522A0D-26F4-4C6B-88AF-3E8F68C12FA5}"/>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F2E60CE2-6AC9-4843-B3D1-79337540B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077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D1967BA-1B17-4ED6-84EC-AE29B4D1B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54FC5E-C7D4-4046-BA4C-4F474D8E617F}" type="slidenum">
              <a:rPr lang="en-US" altLang="en-US"/>
              <a:pPr>
                <a:spcBef>
                  <a:spcPct val="0"/>
                </a:spcBef>
              </a:pPr>
              <a:t>23</a:t>
            </a:fld>
            <a:endParaRPr lang="en-US" altLang="en-US"/>
          </a:p>
        </p:txBody>
      </p:sp>
      <p:sp>
        <p:nvSpPr>
          <p:cNvPr id="51203" name="Rectangle 2">
            <a:extLst>
              <a:ext uri="{FF2B5EF4-FFF2-40B4-BE49-F238E27FC236}">
                <a16:creationId xmlns:a16="http://schemas.microsoft.com/office/drawing/2014/main" id="{9A522A0D-26F4-4C6B-88AF-3E8F68C12FA5}"/>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F2E60CE2-6AC9-4843-B3D1-79337540B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02081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6D1967BA-1B17-4ED6-84EC-AE29B4D1B0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054FC5E-C7D4-4046-BA4C-4F474D8E617F}" type="slidenum">
              <a:rPr lang="en-US" altLang="en-US"/>
              <a:pPr>
                <a:spcBef>
                  <a:spcPct val="0"/>
                </a:spcBef>
              </a:pPr>
              <a:t>24</a:t>
            </a:fld>
            <a:endParaRPr lang="en-US" altLang="en-US"/>
          </a:p>
        </p:txBody>
      </p:sp>
      <p:sp>
        <p:nvSpPr>
          <p:cNvPr id="51203" name="Rectangle 2">
            <a:extLst>
              <a:ext uri="{FF2B5EF4-FFF2-40B4-BE49-F238E27FC236}">
                <a16:creationId xmlns:a16="http://schemas.microsoft.com/office/drawing/2014/main" id="{9A522A0D-26F4-4C6B-88AF-3E8F68C12FA5}"/>
              </a:ext>
            </a:extLst>
          </p:cNvPr>
          <p:cNvSpPr>
            <a:spLocks noGrp="1" noRot="1" noChangeAspect="1" noChangeArrowheads="1" noTextEdit="1"/>
          </p:cNvSpPr>
          <p:nvPr>
            <p:ph type="sldImg"/>
          </p:nvPr>
        </p:nvSpPr>
        <p:spPr>
          <a:ln/>
        </p:spPr>
      </p:sp>
      <p:sp>
        <p:nvSpPr>
          <p:cNvPr id="51204" name="Rectangle 3">
            <a:extLst>
              <a:ext uri="{FF2B5EF4-FFF2-40B4-BE49-F238E27FC236}">
                <a16:creationId xmlns:a16="http://schemas.microsoft.com/office/drawing/2014/main" id="{F2E60CE2-6AC9-4843-B3D1-79337540B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7615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25</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26</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27</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C0AC8C9-1F1A-4EDD-88D7-84B92D44DADA}" type="slidenum">
              <a:rPr lang="en-US" smtClean="0"/>
              <a:pPr/>
              <a:t>28</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EC47028C-E78B-4D63-9015-88ED62F8EFA9}" type="slidenum">
              <a:rPr lang="en-US" smtClean="0"/>
              <a:pPr/>
              <a:t>29</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9E3D98A-6287-497C-AB75-40884455CCC3}" type="slidenum">
              <a:rPr lang="en-US" smtClean="0"/>
              <a:pPr/>
              <a:t>3</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9E3D98A-6287-497C-AB75-40884455CCC3}" type="slidenum">
              <a:rPr lang="en-US" smtClean="0"/>
              <a:pPr/>
              <a:t>4</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869614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975B0FCA-5838-4585-B259-EB51E969F566}" type="slidenum">
              <a:rPr lang="en-US" smtClean="0"/>
              <a:pPr/>
              <a:t>5</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40E4DCF-407B-4C9D-BD1B-CBCE2AEBF3E0}" type="slidenum">
              <a:rPr lang="en-US" smtClean="0"/>
              <a:pPr/>
              <a:t>6</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F40E4DCF-407B-4C9D-BD1B-CBCE2AEBF3E0}" type="slidenum">
              <a:rPr lang="en-US" smtClean="0"/>
              <a:pPr/>
              <a:t>7</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75E807CE-F86D-4EF0-BC44-6F13131A03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8688" eaLnBrk="0" hangingPunct="0">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28688" eaLnBrk="0" hangingPunct="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28688" eaLnBrk="0" hangingPunct="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28688" eaLnBrk="0" hangingPunct="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28688" eaLnBrk="0" hangingPunct="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2868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fld id="{87473213-870A-4319-991B-B5C736AA36D3}" type="slidenum">
              <a:rPr lang="en-US" altLang="en-US"/>
              <a:pPr eaLnBrk="1" hangingPunct="1">
                <a:spcBef>
                  <a:spcPct val="0"/>
                </a:spcBef>
              </a:pPr>
              <a:t>8</a:t>
            </a:fld>
            <a:endParaRPr lang="en-US" altLang="en-US"/>
          </a:p>
        </p:txBody>
      </p:sp>
      <p:sp>
        <p:nvSpPr>
          <p:cNvPr id="30723" name="Rectangle 2">
            <a:extLst>
              <a:ext uri="{FF2B5EF4-FFF2-40B4-BE49-F238E27FC236}">
                <a16:creationId xmlns:a16="http://schemas.microsoft.com/office/drawing/2014/main" id="{EA71C73B-441D-4296-A7DE-5A848433A08F}"/>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9812549E-82F6-4DC9-97EC-7B7CDCEA76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3424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08476827-F9C9-4B12-AA10-FD7EDE6E50B5}" type="slidenum">
              <a:rPr lang="en-US" smtClean="0"/>
              <a:pPr/>
              <a:t>9</a:t>
            </a:fld>
            <a:endParaRPr 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49644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425"/>
            <a:ext cx="8420100" cy="1470025"/>
          </a:xfrm>
        </p:spPr>
        <p:txBody>
          <a:bodyPr/>
          <a:lstStyle/>
          <a:p>
            <a:r>
              <a:rPr lang="en-US"/>
              <a:t>Click to edit Master title style</a:t>
            </a:r>
            <a:endParaRPr lang="en-IE"/>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A14CAA-CC6A-4C69-A0CE-30B3FF4259B0}" type="slidenum">
              <a:rPr lang="en-US"/>
              <a:pPr>
                <a:defRPr/>
              </a:pPr>
              <a:t>‹#›</a:t>
            </a:fld>
            <a:endParaRPr 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F4DA3EF-C6E0-4182-8966-98D987751685}" type="slidenum">
              <a:rPr lang="en-US"/>
              <a:pPr>
                <a:defRPr/>
              </a:pPr>
              <a:t>‹#›</a:t>
            </a:fld>
            <a:endParaRPr 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81850" y="274638"/>
            <a:ext cx="2228850" cy="5851525"/>
          </a:xfrm>
        </p:spPr>
        <p:txBody>
          <a:bodyPr vert="eaVert"/>
          <a:lstStyle/>
          <a:p>
            <a:r>
              <a:rPr lang="en-US"/>
              <a:t>Click to edit Master title style</a:t>
            </a:r>
            <a:endParaRPr lang="en-IE"/>
          </a:p>
        </p:txBody>
      </p:sp>
      <p:sp>
        <p:nvSpPr>
          <p:cNvPr id="3" name="Vertical Text Placeholder 2"/>
          <p:cNvSpPr>
            <a:spLocks noGrp="1"/>
          </p:cNvSpPr>
          <p:nvPr>
            <p:ph type="body" orient="vert" idx="1"/>
          </p:nvPr>
        </p:nvSpPr>
        <p:spPr>
          <a:xfrm>
            <a:off x="495300" y="274638"/>
            <a:ext cx="65341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1CAEB93-1B51-475F-A482-5666AC168EB3}" type="slidenum">
              <a:rPr lang="en-US"/>
              <a:pPr>
                <a:defRPr/>
              </a:pPr>
              <a:t>‹#›</a:t>
            </a:fld>
            <a:endParaRPr 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2111E5E-59B8-43EF-A395-011C5AD9F123}" type="slidenum">
              <a:rPr lang="en-US"/>
              <a:pPr>
                <a:defRPr/>
              </a:pPr>
              <a:t>‹#›</a:t>
            </a:fld>
            <a:endParaRPr 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6900"/>
            <a:ext cx="8420100" cy="1362075"/>
          </a:xfrm>
        </p:spPr>
        <p:txBody>
          <a:bodyPr anchor="t"/>
          <a:lstStyle>
            <a:lvl1pPr algn="l">
              <a:defRPr sz="4000" b="1" cap="all"/>
            </a:lvl1pPr>
          </a:lstStyle>
          <a:p>
            <a:r>
              <a:rPr lang="en-US"/>
              <a:t>Click to edit Master title style</a:t>
            </a:r>
            <a:endParaRPr lang="en-IE"/>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63BC48E-396E-4D29-922B-FDCAC21C66E6}" type="slidenum">
              <a:rPr lang="en-US"/>
              <a:pPr>
                <a:defRPr/>
              </a:pPr>
              <a:t>‹#›</a:t>
            </a:fld>
            <a:endParaRPr 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Content Placeholder 2"/>
          <p:cNvSpPr>
            <a:spLocks noGrp="1"/>
          </p:cNvSpPr>
          <p:nvPr>
            <p:ph sz="half" idx="1"/>
          </p:nvPr>
        </p:nvSpPr>
        <p:spPr>
          <a:xfrm>
            <a:off x="4953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p:cNvSpPr>
            <a:spLocks noGrp="1"/>
          </p:cNvSpPr>
          <p:nvPr>
            <p:ph sz="half" idx="2"/>
          </p:nvPr>
        </p:nvSpPr>
        <p:spPr>
          <a:xfrm>
            <a:off x="5029200" y="1600200"/>
            <a:ext cx="43815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0CA66EB-FB62-490B-B1D1-88FA0D7D1E55}" type="slidenum">
              <a:rPr lang="en-US"/>
              <a:pPr>
                <a:defRPr/>
              </a:pPr>
              <a:t>‹#›</a:t>
            </a:fld>
            <a:endParaRPr 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IE"/>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p:cNvSpPr>
            <a:spLocks noGrp="1"/>
          </p:cNvSpPr>
          <p:nvPr>
            <p:ph type="body" sz="quarter" idx="3"/>
          </p:nvPr>
        </p:nvSpPr>
        <p:spPr>
          <a:xfrm>
            <a:off x="503237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37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D1D69A6C-1840-4058-AB32-9D3049933405}" type="slidenum">
              <a:rPr lang="en-US"/>
              <a:pPr>
                <a:defRPr/>
              </a:pPr>
              <a:t>‹#›</a:t>
            </a:fld>
            <a:endParaRPr 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E"/>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00BE4F3-B17E-493D-AC6F-E2089DFA6393}" type="slidenum">
              <a:rPr lang="en-US"/>
              <a:pPr>
                <a:defRPr/>
              </a:pPr>
              <a:t>‹#›</a:t>
            </a:fld>
            <a:endParaRPr 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221185C3-CA1F-402F-A2EC-92CD721FFE70}" type="slidenum">
              <a:rPr lang="en-US"/>
              <a:pPr>
                <a:defRPr/>
              </a:pPr>
              <a:t>‹#›</a:t>
            </a:fld>
            <a:endParaRPr 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138" cy="1162050"/>
          </a:xfrm>
        </p:spPr>
        <p:txBody>
          <a:bodyPr anchor="b"/>
          <a:lstStyle>
            <a:lvl1pPr algn="l">
              <a:defRPr sz="2000" b="1"/>
            </a:lvl1pPr>
          </a:lstStyle>
          <a:p>
            <a:r>
              <a:rPr lang="en-US"/>
              <a:t>Click to edit Master title style</a:t>
            </a:r>
            <a:endParaRPr lang="en-IE"/>
          </a:p>
        </p:txBody>
      </p:sp>
      <p:sp>
        <p:nvSpPr>
          <p:cNvPr id="3" name="Content Placeholder 2"/>
          <p:cNvSpPr>
            <a:spLocks noGrp="1"/>
          </p:cNvSpPr>
          <p:nvPr>
            <p:ph idx="1"/>
          </p:nvPr>
        </p:nvSpPr>
        <p:spPr>
          <a:xfrm>
            <a:off x="3873500" y="273050"/>
            <a:ext cx="5537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p:cNvSpPr>
            <a:spLocks noGrp="1"/>
          </p:cNvSpPr>
          <p:nvPr>
            <p:ph type="body" sz="half" idx="2"/>
          </p:nvPr>
        </p:nvSpPr>
        <p:spPr>
          <a:xfrm>
            <a:off x="495300" y="1435100"/>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07EA1EB-88A4-4D1E-B329-70816FA1DD5B}" type="slidenum">
              <a:rPr lang="en-US"/>
              <a:pPr>
                <a:defRPr/>
              </a:pPr>
              <a:t>‹#›</a:t>
            </a:fld>
            <a:endParaRPr 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endParaRPr lang="en-IE"/>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IE"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B9D300B-1454-485F-AB30-F70EA9FD3160}" type="slidenum">
              <a:rPr lang="en-US"/>
              <a:pPr>
                <a:defRPr/>
              </a:pPr>
              <a:t>‹#›</a:t>
            </a:fld>
            <a:endParaRPr 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95300" y="1600200"/>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7099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81760D4-BCE0-4FA6-AAA3-761ADC7D34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ransition>
    <p:zo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JPG"/><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9.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dirty="0"/>
          </a:p>
        </p:txBody>
      </p:sp>
      <p:sp>
        <p:nvSpPr>
          <p:cNvPr id="17413" name="Rectangle 6"/>
          <p:cNvSpPr>
            <a:spLocks noGrp="1" noChangeArrowheads="1"/>
          </p:cNvSpPr>
          <p:nvPr>
            <p:ph type="body" idx="1"/>
          </p:nvPr>
        </p:nvSpPr>
        <p:spPr>
          <a:xfrm>
            <a:off x="495300" y="2209800"/>
            <a:ext cx="8915400" cy="3916363"/>
          </a:xfrm>
        </p:spPr>
        <p:txBody>
          <a:bodyPr/>
          <a:lstStyle/>
          <a:p>
            <a:pPr algn="ctr">
              <a:buNone/>
            </a:pPr>
            <a:r>
              <a:rPr lang="en-IE" b="1" dirty="0"/>
              <a:t>Monitoring </a:t>
            </a:r>
          </a:p>
          <a:p>
            <a:pPr algn="ctr">
              <a:buNone/>
            </a:pPr>
            <a:r>
              <a:rPr lang="en-IE" b="1" dirty="0"/>
              <a:t>Basic Sediment &amp; Water (BS&amp;W) in Oil </a:t>
            </a:r>
          </a:p>
          <a:p>
            <a:pPr algn="ctr">
              <a:buNone/>
            </a:pPr>
            <a:endParaRPr lang="en-US" dirty="0"/>
          </a:p>
          <a:p>
            <a:pPr algn="ctr">
              <a:buNone/>
            </a:pPr>
            <a:r>
              <a:rPr lang="en-US" dirty="0"/>
              <a:t>Canty Process Technology</a:t>
            </a:r>
          </a:p>
          <a:p>
            <a:pPr algn="ctr" eaLnBrk="1" hangingPunct="1">
              <a:buFontTx/>
              <a:buNone/>
            </a:pPr>
            <a:endParaRPr lang="en-US" dirty="0"/>
          </a:p>
          <a:p>
            <a:pPr algn="ctr" eaLnBrk="1" hangingPunct="1">
              <a:buFontTx/>
              <a:buNone/>
            </a:pPr>
            <a:endParaRPr lang="en-US" dirty="0"/>
          </a:p>
          <a:p>
            <a:pPr algn="ctr" eaLnBrk="1" hangingPunct="1">
              <a:buFontTx/>
              <a:buNone/>
            </a:pPr>
            <a:r>
              <a:rPr lang="en-US" dirty="0"/>
              <a:t>            </a:t>
            </a:r>
          </a:p>
        </p:txBody>
      </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Installations – In-line</a:t>
            </a:r>
          </a:p>
        </p:txBody>
      </p:sp>
      <p:pic>
        <p:nvPicPr>
          <p:cNvPr id="11" name="Picture 2"/>
          <p:cNvPicPr>
            <a:picLocks noChangeAspect="1" noChangeArrowheads="1"/>
          </p:cNvPicPr>
          <p:nvPr/>
        </p:nvPicPr>
        <p:blipFill>
          <a:blip r:embed="rId4" cstate="print"/>
          <a:srcRect/>
          <a:stretch>
            <a:fillRect/>
          </a:stretch>
        </p:blipFill>
        <p:spPr bwMode="auto">
          <a:xfrm>
            <a:off x="340761" y="4415110"/>
            <a:ext cx="4880243" cy="1695572"/>
          </a:xfrm>
          <a:prstGeom prst="rect">
            <a:avLst/>
          </a:prstGeom>
          <a:noFill/>
          <a:ln w="9525">
            <a:noFill/>
            <a:miter lim="800000"/>
            <a:headEnd/>
            <a:tailEnd/>
          </a:ln>
        </p:spPr>
      </p:pic>
      <p:pic>
        <p:nvPicPr>
          <p:cNvPr id="9" name="Picture 8" descr="cid:image004.png@01CEB08A.5EDBC6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005" y="2208006"/>
            <a:ext cx="3934794" cy="341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562824" y="2192131"/>
            <a:ext cx="4694976" cy="2092881"/>
          </a:xfrm>
          <a:prstGeom prst="rect">
            <a:avLst/>
          </a:prstGeom>
          <a:noFill/>
          <a:ln w="9525">
            <a:noFill/>
            <a:miter lim="800000"/>
            <a:headEnd/>
            <a:tailEnd/>
          </a:ln>
        </p:spPr>
        <p:txBody>
          <a:bodyPr wrap="square">
            <a:spAutoFit/>
          </a:bodyPr>
          <a:lstStyle/>
          <a:p>
            <a:pPr marL="342900" indent="-342900" algn="just">
              <a:spcBef>
                <a:spcPct val="50000"/>
              </a:spcBef>
              <a:buFont typeface="Arial" panose="020B0604020202020204" pitchFamily="34" charset="0"/>
              <a:buChar char="•"/>
            </a:pPr>
            <a:r>
              <a:rPr lang="en-IE" dirty="0">
                <a:latin typeface="+mn-lt"/>
              </a:rPr>
              <a:t>Directly in process</a:t>
            </a:r>
          </a:p>
          <a:p>
            <a:pPr marL="342900" indent="-342900" algn="just">
              <a:spcBef>
                <a:spcPct val="50000"/>
              </a:spcBef>
              <a:buFont typeface="Arial" panose="020B0604020202020204" pitchFamily="34" charset="0"/>
              <a:buChar char="•"/>
            </a:pPr>
            <a:r>
              <a:rPr lang="en-IE" dirty="0">
                <a:latin typeface="+mn-lt"/>
              </a:rPr>
              <a:t>Acts as a spool piece in the pipe</a:t>
            </a:r>
          </a:p>
          <a:p>
            <a:pPr marL="342900" indent="-342900" algn="just">
              <a:spcBef>
                <a:spcPct val="50000"/>
              </a:spcBef>
              <a:buFont typeface="Arial" panose="020B0604020202020204" pitchFamily="34" charset="0"/>
              <a:buChar char="•"/>
            </a:pPr>
            <a:r>
              <a:rPr lang="en-IE" dirty="0">
                <a:latin typeface="+mn-lt"/>
              </a:rPr>
              <a:t>Typically up to 2” lines</a:t>
            </a:r>
          </a:p>
          <a:p>
            <a:pPr marL="342900" indent="-342900" algn="just">
              <a:spcBef>
                <a:spcPct val="50000"/>
              </a:spcBef>
              <a:buFont typeface="Arial" panose="020B0604020202020204" pitchFamily="34" charset="0"/>
              <a:buChar char="•"/>
            </a:pPr>
            <a:r>
              <a:rPr lang="en-US" dirty="0">
                <a:latin typeface="+mn-lt"/>
              </a:rPr>
              <a:t>Can also be mounted on fast loop bypass line for larger process lines</a:t>
            </a:r>
          </a:p>
        </p:txBody>
      </p:sp>
    </p:spTree>
    <p:extLst>
      <p:ext uri="{BB962C8B-B14F-4D97-AF65-F5344CB8AC3E}">
        <p14:creationId xmlns:p14="http://schemas.microsoft.com/office/powerpoint/2010/main" val="3852585171"/>
      </p:ext>
    </p:extLst>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Installations – At-Line</a:t>
            </a: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639" y="1893437"/>
            <a:ext cx="2856521" cy="2285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7319" y="3604542"/>
            <a:ext cx="2314003" cy="2708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8"/>
          <p:cNvSpPr txBox="1">
            <a:spLocks noChangeArrowheads="1"/>
          </p:cNvSpPr>
          <p:nvPr/>
        </p:nvSpPr>
        <p:spPr bwMode="auto">
          <a:xfrm>
            <a:off x="670790" y="2250325"/>
            <a:ext cx="4466427" cy="2708434"/>
          </a:xfrm>
          <a:prstGeom prst="rect">
            <a:avLst/>
          </a:prstGeom>
          <a:noFill/>
          <a:ln w="9525">
            <a:noFill/>
            <a:miter lim="800000"/>
            <a:headEnd/>
            <a:tailEnd/>
          </a:ln>
        </p:spPr>
        <p:txBody>
          <a:bodyPr wrap="square">
            <a:spAutoFit/>
          </a:bodyPr>
          <a:lstStyle/>
          <a:p>
            <a:pPr marL="342900" indent="-342900" algn="just">
              <a:spcBef>
                <a:spcPct val="50000"/>
              </a:spcBef>
              <a:buFont typeface="Arial" panose="020B0604020202020204" pitchFamily="34" charset="0"/>
              <a:buChar char="•"/>
            </a:pPr>
            <a:r>
              <a:rPr lang="en-US" dirty="0">
                <a:latin typeface="+mn-lt"/>
              </a:rPr>
              <a:t>Short Loop Sampler</a:t>
            </a:r>
          </a:p>
          <a:p>
            <a:pPr marL="800100" lvl="1" indent="-342900" algn="just">
              <a:spcBef>
                <a:spcPct val="50000"/>
              </a:spcBef>
              <a:buFont typeface="Arial" panose="020B0604020202020204" pitchFamily="34" charset="0"/>
              <a:buChar char="•"/>
            </a:pPr>
            <a:r>
              <a:rPr lang="en-US" dirty="0">
                <a:latin typeface="+mn-lt"/>
              </a:rPr>
              <a:t>Wafer or flange models</a:t>
            </a:r>
          </a:p>
          <a:p>
            <a:pPr marL="342900" indent="-342900" algn="just">
              <a:spcBef>
                <a:spcPct val="50000"/>
              </a:spcBef>
              <a:buFont typeface="Arial" panose="020B0604020202020204" pitchFamily="34" charset="0"/>
              <a:buChar char="•"/>
            </a:pPr>
            <a:r>
              <a:rPr lang="en-US" dirty="0">
                <a:latin typeface="+mn-lt"/>
              </a:rPr>
              <a:t>Ability to isolate from process</a:t>
            </a:r>
          </a:p>
          <a:p>
            <a:pPr marL="342900" indent="-342900" algn="just">
              <a:spcBef>
                <a:spcPct val="50000"/>
              </a:spcBef>
              <a:buFont typeface="Arial" panose="020B0604020202020204" pitchFamily="34" charset="0"/>
              <a:buChar char="•"/>
            </a:pPr>
            <a:r>
              <a:rPr lang="en-US" dirty="0">
                <a:latin typeface="+mn-lt"/>
              </a:rPr>
              <a:t>One take out and return line</a:t>
            </a:r>
          </a:p>
          <a:p>
            <a:pPr marL="342900" indent="-342900" algn="just">
              <a:spcBef>
                <a:spcPct val="50000"/>
              </a:spcBef>
              <a:buFont typeface="Arial" panose="020B0604020202020204" pitchFamily="34" charset="0"/>
              <a:buChar char="•"/>
            </a:pPr>
            <a:r>
              <a:rPr lang="en-US" dirty="0">
                <a:latin typeface="+mn-lt"/>
              </a:rPr>
              <a:t>Line size 3”+</a:t>
            </a:r>
          </a:p>
          <a:p>
            <a:pPr marL="342900" indent="-342900" algn="just">
              <a:spcBef>
                <a:spcPct val="50000"/>
              </a:spcBef>
            </a:pPr>
            <a:endParaRPr lang="en-US" dirty="0">
              <a:latin typeface="+mn-lt"/>
            </a:endParaRPr>
          </a:p>
        </p:txBody>
      </p:sp>
    </p:spTree>
    <p:extLst>
      <p:ext uri="{BB962C8B-B14F-4D97-AF65-F5344CB8AC3E}">
        <p14:creationId xmlns:p14="http://schemas.microsoft.com/office/powerpoint/2010/main" val="834548129"/>
      </p:ext>
    </p:extLst>
  </p:cSld>
  <p:clrMapOvr>
    <a:masterClrMapping/>
  </p:clrMapOvr>
  <p:transition>
    <p:zo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2" name="Picture 2" descr="C:\Users\alano\Desktop\IMG_20150324_1137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2209800"/>
            <a:ext cx="3035184" cy="356354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Installations – Skid</a:t>
            </a:r>
          </a:p>
        </p:txBody>
      </p:sp>
      <p:pic>
        <p:nvPicPr>
          <p:cNvPr id="9" name="Picture 8"/>
          <p:cNvPicPr/>
          <p:nvPr/>
        </p:nvPicPr>
        <p:blipFill rotWithShape="1">
          <a:blip r:embed="rId5"/>
          <a:srcRect l="7325" t="17347" r="5166" b="12394"/>
          <a:stretch/>
        </p:blipFill>
        <p:spPr bwMode="auto">
          <a:xfrm>
            <a:off x="3543300" y="2209800"/>
            <a:ext cx="2933700" cy="3563546"/>
          </a:xfrm>
          <a:prstGeom prst="rect">
            <a:avLst/>
          </a:prstGeom>
          <a:ln>
            <a:noFill/>
          </a:ln>
          <a:extLst>
            <a:ext uri="{53640926-AAD7-44D8-BBD7-CCE9431645EC}">
              <a14:shadowObscured xmlns:a14="http://schemas.microsoft.com/office/drawing/2010/main"/>
            </a:ext>
          </a:extLst>
        </p:spPr>
      </p:pic>
      <p:sp>
        <p:nvSpPr>
          <p:cNvPr id="3" name="Text Box 8">
            <a:extLst>
              <a:ext uri="{FF2B5EF4-FFF2-40B4-BE49-F238E27FC236}">
                <a16:creationId xmlns:a16="http://schemas.microsoft.com/office/drawing/2014/main" id="{4658D142-0115-1950-1F46-D082E138F552}"/>
              </a:ext>
            </a:extLst>
          </p:cNvPr>
          <p:cNvSpPr txBox="1">
            <a:spLocks noChangeArrowheads="1"/>
          </p:cNvSpPr>
          <p:nvPr/>
        </p:nvSpPr>
        <p:spPr bwMode="auto">
          <a:xfrm>
            <a:off x="6461990" y="2449359"/>
            <a:ext cx="2933700" cy="3631763"/>
          </a:xfrm>
          <a:prstGeom prst="rect">
            <a:avLst/>
          </a:prstGeom>
          <a:noFill/>
          <a:ln w="9525">
            <a:noFill/>
            <a:miter lim="800000"/>
            <a:headEnd/>
            <a:tailEnd/>
          </a:ln>
        </p:spPr>
        <p:txBody>
          <a:bodyPr wrap="square">
            <a:spAutoFit/>
          </a:bodyPr>
          <a:lstStyle/>
          <a:p>
            <a:pPr marL="342900" indent="-342900" algn="just">
              <a:spcBef>
                <a:spcPct val="50000"/>
              </a:spcBef>
              <a:buFont typeface="Arial" panose="020B0604020202020204" pitchFamily="34" charset="0"/>
              <a:buChar char="•"/>
            </a:pPr>
            <a:r>
              <a:rPr lang="en-US" dirty="0">
                <a:latin typeface="+mn-lt"/>
              </a:rPr>
              <a:t>Allows for full control of cleaning system</a:t>
            </a:r>
          </a:p>
          <a:p>
            <a:pPr marL="342900" indent="-342900" algn="just">
              <a:spcBef>
                <a:spcPct val="50000"/>
              </a:spcBef>
              <a:buFont typeface="Arial" panose="020B0604020202020204" pitchFamily="34" charset="0"/>
              <a:buChar char="•"/>
            </a:pPr>
            <a:r>
              <a:rPr lang="en-US" dirty="0">
                <a:latin typeface="+mn-lt"/>
              </a:rPr>
              <a:t>Can be an all-in-one installation for VCM, cleaning, power supply, and analyzer</a:t>
            </a:r>
          </a:p>
          <a:p>
            <a:pPr marL="342900" indent="-342900" algn="just">
              <a:spcBef>
                <a:spcPct val="50000"/>
              </a:spcBef>
              <a:buFont typeface="Arial" panose="020B0604020202020204" pitchFamily="34" charset="0"/>
              <a:buChar char="•"/>
            </a:pPr>
            <a:r>
              <a:rPr lang="en-US" dirty="0">
                <a:latin typeface="+mn-lt"/>
              </a:rPr>
              <a:t>Can be integrated with in-line and at-line systems</a:t>
            </a:r>
          </a:p>
          <a:p>
            <a:pPr marL="342900" indent="-342900" algn="just">
              <a:spcBef>
                <a:spcPct val="50000"/>
              </a:spcBef>
            </a:pPr>
            <a:endParaRPr lang="en-US" dirty="0">
              <a:latin typeface="+mn-lt"/>
            </a:endParaRPr>
          </a:p>
        </p:txBody>
      </p:sp>
    </p:spTree>
    <p:extLst>
      <p:ext uri="{BB962C8B-B14F-4D97-AF65-F5344CB8AC3E}">
        <p14:creationId xmlns:p14="http://schemas.microsoft.com/office/powerpoint/2010/main" val="3371831971"/>
      </p:ext>
    </p:extLst>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Installations - Cart</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2440540"/>
            <a:ext cx="2743200" cy="2851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descr="Machine generated alternative text:&#10;, , ,"/>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2190748"/>
            <a:ext cx="2895600" cy="3371851"/>
          </a:xfrm>
          <a:prstGeom prst="rect">
            <a:avLst/>
          </a:prstGeom>
          <a:noFill/>
          <a:ln>
            <a:noFill/>
          </a:ln>
        </p:spPr>
      </p:pic>
      <p:sp>
        <p:nvSpPr>
          <p:cNvPr id="2" name="Text Box 8">
            <a:extLst>
              <a:ext uri="{FF2B5EF4-FFF2-40B4-BE49-F238E27FC236}">
                <a16:creationId xmlns:a16="http://schemas.microsoft.com/office/drawing/2014/main" id="{1A7453D2-B813-C70D-842C-9E4B7B479486}"/>
              </a:ext>
            </a:extLst>
          </p:cNvPr>
          <p:cNvSpPr txBox="1">
            <a:spLocks noChangeArrowheads="1"/>
          </p:cNvSpPr>
          <p:nvPr/>
        </p:nvSpPr>
        <p:spPr bwMode="auto">
          <a:xfrm>
            <a:off x="3276600" y="2543081"/>
            <a:ext cx="2680203" cy="3170099"/>
          </a:xfrm>
          <a:prstGeom prst="rect">
            <a:avLst/>
          </a:prstGeom>
          <a:noFill/>
          <a:ln w="9525">
            <a:noFill/>
            <a:miter lim="800000"/>
            <a:headEnd/>
            <a:tailEnd/>
          </a:ln>
        </p:spPr>
        <p:txBody>
          <a:bodyPr wrap="square">
            <a:spAutoFit/>
          </a:bodyPr>
          <a:lstStyle/>
          <a:p>
            <a:pPr marL="342900" indent="-342900" algn="just">
              <a:spcBef>
                <a:spcPct val="50000"/>
              </a:spcBef>
              <a:buFont typeface="Arial" panose="020B0604020202020204" pitchFamily="34" charset="0"/>
              <a:buChar char="•"/>
            </a:pPr>
            <a:r>
              <a:rPr lang="en-US" dirty="0">
                <a:latin typeface="+mn-lt"/>
              </a:rPr>
              <a:t>Long-term temporary testing</a:t>
            </a:r>
          </a:p>
          <a:p>
            <a:pPr marL="342900" indent="-342900" algn="just">
              <a:spcBef>
                <a:spcPct val="50000"/>
              </a:spcBef>
              <a:buFont typeface="Arial" panose="020B0604020202020204" pitchFamily="34" charset="0"/>
              <a:buChar char="•"/>
            </a:pPr>
            <a:r>
              <a:rPr lang="en-US" dirty="0">
                <a:latin typeface="+mn-lt"/>
              </a:rPr>
              <a:t>Mobile system</a:t>
            </a:r>
          </a:p>
          <a:p>
            <a:pPr marL="342900" indent="-342900" algn="just">
              <a:spcBef>
                <a:spcPct val="50000"/>
              </a:spcBef>
              <a:buFont typeface="Arial" panose="020B0604020202020204" pitchFamily="34" charset="0"/>
              <a:buChar char="•"/>
            </a:pPr>
            <a:r>
              <a:rPr lang="en-US" dirty="0">
                <a:latin typeface="+mn-lt"/>
              </a:rPr>
              <a:t>Includes cleaning pump</a:t>
            </a:r>
          </a:p>
          <a:p>
            <a:pPr marL="342900" indent="-342900" algn="just">
              <a:spcBef>
                <a:spcPct val="50000"/>
              </a:spcBef>
              <a:buFont typeface="Arial" panose="020B0604020202020204" pitchFamily="34" charset="0"/>
              <a:buChar char="•"/>
            </a:pPr>
            <a:r>
              <a:rPr lang="en-US" dirty="0">
                <a:latin typeface="+mn-lt"/>
              </a:rPr>
              <a:t>Functionally a skid system on wheels</a:t>
            </a:r>
          </a:p>
          <a:p>
            <a:pPr marL="342900" indent="-342900" algn="just">
              <a:spcBef>
                <a:spcPct val="50000"/>
              </a:spcBef>
            </a:pPr>
            <a:endParaRPr lang="en-US" dirty="0">
              <a:latin typeface="+mn-lt"/>
            </a:endParaRPr>
          </a:p>
        </p:txBody>
      </p:sp>
    </p:spTree>
    <p:extLst>
      <p:ext uri="{BB962C8B-B14F-4D97-AF65-F5344CB8AC3E}">
        <p14:creationId xmlns:p14="http://schemas.microsoft.com/office/powerpoint/2010/main" val="1280220936"/>
      </p:ext>
    </p:extLst>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Installations – Portable</a:t>
            </a:r>
          </a:p>
        </p:txBody>
      </p:sp>
      <p:pic>
        <p:nvPicPr>
          <p:cNvPr id="9" name="Picture 3"/>
          <p:cNvPicPr>
            <a:picLocks noChangeAspect="1" noChangeArrowheads="1"/>
          </p:cNvPicPr>
          <p:nvPr/>
        </p:nvPicPr>
        <p:blipFill>
          <a:blip r:embed="rId4" cstate="print"/>
          <a:srcRect/>
          <a:stretch>
            <a:fillRect/>
          </a:stretch>
        </p:blipFill>
        <p:spPr bwMode="auto">
          <a:xfrm>
            <a:off x="5887084" y="1928992"/>
            <a:ext cx="3051902" cy="2916792"/>
          </a:xfrm>
          <a:prstGeom prst="rect">
            <a:avLst/>
          </a:prstGeom>
          <a:noFill/>
          <a:ln w="9525">
            <a:noFill/>
            <a:miter lim="800000"/>
            <a:headEnd/>
            <a:tailEnd/>
          </a:ln>
        </p:spPr>
      </p:pic>
      <p:sp>
        <p:nvSpPr>
          <p:cNvPr id="12" name="Text Box 8"/>
          <p:cNvSpPr txBox="1">
            <a:spLocks noChangeArrowheads="1"/>
          </p:cNvSpPr>
          <p:nvPr/>
        </p:nvSpPr>
        <p:spPr bwMode="auto">
          <a:xfrm>
            <a:off x="1459586" y="4593848"/>
            <a:ext cx="4420708" cy="1785104"/>
          </a:xfrm>
          <a:prstGeom prst="rect">
            <a:avLst/>
          </a:prstGeom>
          <a:noFill/>
          <a:ln w="9525">
            <a:noFill/>
            <a:miter lim="800000"/>
            <a:headEnd/>
            <a:tailEnd/>
          </a:ln>
        </p:spPr>
        <p:txBody>
          <a:bodyPr wrap="square">
            <a:spAutoFit/>
          </a:bodyPr>
          <a:lstStyle/>
          <a:p>
            <a:pPr marL="342900" indent="-342900" algn="just">
              <a:spcBef>
                <a:spcPct val="50000"/>
              </a:spcBef>
              <a:buFont typeface="Arial" panose="020B0604020202020204" pitchFamily="34" charset="0"/>
              <a:buChar char="•"/>
            </a:pPr>
            <a:r>
              <a:rPr lang="en-IE" dirty="0">
                <a:latin typeface="+mn-lt"/>
              </a:rPr>
              <a:t>Short-term temporary testing</a:t>
            </a:r>
          </a:p>
          <a:p>
            <a:pPr marL="342900" indent="-342900" algn="just">
              <a:spcBef>
                <a:spcPct val="50000"/>
              </a:spcBef>
              <a:buFont typeface="Arial" panose="020B0604020202020204" pitchFamily="34" charset="0"/>
              <a:buChar char="•"/>
            </a:pPr>
            <a:r>
              <a:rPr lang="en-IE" dirty="0">
                <a:latin typeface="+mn-lt"/>
              </a:rPr>
              <a:t>Easy to transport </a:t>
            </a:r>
          </a:p>
          <a:p>
            <a:pPr marL="342900" indent="-342900" algn="just">
              <a:spcBef>
                <a:spcPct val="50000"/>
              </a:spcBef>
              <a:buFont typeface="Arial" panose="020B0604020202020204" pitchFamily="34" charset="0"/>
              <a:buChar char="•"/>
            </a:pPr>
            <a:r>
              <a:rPr lang="en-IE" dirty="0">
                <a:latin typeface="+mn-lt"/>
              </a:rPr>
              <a:t>General purpose</a:t>
            </a:r>
          </a:p>
          <a:p>
            <a:pPr marL="342900" indent="-342900" algn="just">
              <a:spcBef>
                <a:spcPct val="50000"/>
              </a:spcBef>
              <a:buFont typeface="Arial" panose="020B0604020202020204" pitchFamily="34" charset="0"/>
              <a:buChar char="•"/>
            </a:pPr>
            <a:r>
              <a:rPr lang="en-IE" dirty="0">
                <a:latin typeface="+mn-lt"/>
              </a:rPr>
              <a:t>Analysis hardware built in PSU</a:t>
            </a:r>
            <a:endParaRPr lang="en-US" dirty="0">
              <a:latin typeface="+mn-lt"/>
            </a:endParaRPr>
          </a:p>
        </p:txBody>
      </p:sp>
      <p:pic>
        <p:nvPicPr>
          <p:cNvPr id="3" name="Picture 2">
            <a:extLst>
              <a:ext uri="{FF2B5EF4-FFF2-40B4-BE49-F238E27FC236}">
                <a16:creationId xmlns:a16="http://schemas.microsoft.com/office/drawing/2014/main" id="{8C3A1863-2A95-5550-1D2E-58117D00A9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7658" y="2007590"/>
            <a:ext cx="2143120" cy="2407467"/>
          </a:xfrm>
          <a:prstGeom prst="rect">
            <a:avLst/>
          </a:prstGeom>
        </p:spPr>
      </p:pic>
    </p:spTree>
    <p:extLst>
      <p:ext uri="{BB962C8B-B14F-4D97-AF65-F5344CB8AC3E}">
        <p14:creationId xmlns:p14="http://schemas.microsoft.com/office/powerpoint/2010/main" val="4111722374"/>
      </p:ext>
    </p:extLst>
  </p:cSld>
  <p:clrMapOvr>
    <a:masterClrMapping/>
  </p:clrMapOvr>
  <p:transition>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Installations - Transportable</a:t>
            </a:r>
          </a:p>
        </p:txBody>
      </p:sp>
      <p:pic>
        <p:nvPicPr>
          <p:cNvPr id="4" name="Picture 3">
            <a:extLst>
              <a:ext uri="{FF2B5EF4-FFF2-40B4-BE49-F238E27FC236}">
                <a16:creationId xmlns:a16="http://schemas.microsoft.com/office/drawing/2014/main" id="{07822D68-7A73-4826-8411-239122721471}"/>
              </a:ext>
            </a:extLst>
          </p:cNvPr>
          <p:cNvPicPr>
            <a:picLocks noChangeAspect="1"/>
          </p:cNvPicPr>
          <p:nvPr/>
        </p:nvPicPr>
        <p:blipFill>
          <a:blip r:embed="rId4"/>
          <a:stretch>
            <a:fillRect/>
          </a:stretch>
        </p:blipFill>
        <p:spPr>
          <a:xfrm>
            <a:off x="3581372" y="2143434"/>
            <a:ext cx="2324156" cy="3657600"/>
          </a:xfrm>
          <a:prstGeom prst="rect">
            <a:avLst/>
          </a:prstGeom>
        </p:spPr>
      </p:pic>
      <p:pic>
        <p:nvPicPr>
          <p:cNvPr id="5" name="Picture 4">
            <a:extLst>
              <a:ext uri="{FF2B5EF4-FFF2-40B4-BE49-F238E27FC236}">
                <a16:creationId xmlns:a16="http://schemas.microsoft.com/office/drawing/2014/main" id="{B3B09BB9-FAA8-42D2-82B3-3C5E31F26E0B}"/>
              </a:ext>
            </a:extLst>
          </p:cNvPr>
          <p:cNvPicPr>
            <a:picLocks noChangeAspect="1"/>
          </p:cNvPicPr>
          <p:nvPr/>
        </p:nvPicPr>
        <p:blipFill>
          <a:blip r:embed="rId5"/>
          <a:stretch>
            <a:fillRect/>
          </a:stretch>
        </p:blipFill>
        <p:spPr>
          <a:xfrm>
            <a:off x="5867400" y="2538692"/>
            <a:ext cx="3330348" cy="2443293"/>
          </a:xfrm>
          <a:prstGeom prst="rect">
            <a:avLst/>
          </a:prstGeom>
        </p:spPr>
      </p:pic>
      <p:sp>
        <p:nvSpPr>
          <p:cNvPr id="2" name="Text Box 8">
            <a:extLst>
              <a:ext uri="{FF2B5EF4-FFF2-40B4-BE49-F238E27FC236}">
                <a16:creationId xmlns:a16="http://schemas.microsoft.com/office/drawing/2014/main" id="{DD8E265E-75C9-4795-8524-3E1A58863130}"/>
              </a:ext>
            </a:extLst>
          </p:cNvPr>
          <p:cNvSpPr txBox="1">
            <a:spLocks noChangeArrowheads="1"/>
          </p:cNvSpPr>
          <p:nvPr/>
        </p:nvSpPr>
        <p:spPr bwMode="auto">
          <a:xfrm>
            <a:off x="533400" y="2477047"/>
            <a:ext cx="2946400" cy="3323987"/>
          </a:xfrm>
          <a:prstGeom prst="rect">
            <a:avLst/>
          </a:prstGeom>
          <a:noFill/>
          <a:ln w="9525">
            <a:noFill/>
            <a:miter lim="800000"/>
            <a:headEnd/>
            <a:tailEnd/>
          </a:ln>
        </p:spPr>
        <p:txBody>
          <a:bodyPr wrap="square">
            <a:spAutoFit/>
          </a:bodyPr>
          <a:lstStyle/>
          <a:p>
            <a:pPr marL="342900" indent="-342900" algn="just">
              <a:spcBef>
                <a:spcPct val="50000"/>
              </a:spcBef>
              <a:buFont typeface="Arial" panose="020B0604020202020204" pitchFamily="34" charset="0"/>
              <a:buChar char="•"/>
            </a:pPr>
            <a:r>
              <a:rPr lang="en-IE" dirty="0">
                <a:latin typeface="+mn-lt"/>
              </a:rPr>
              <a:t>Short-term temporary testing</a:t>
            </a:r>
          </a:p>
          <a:p>
            <a:pPr marL="342900" indent="-342900" algn="just">
              <a:spcBef>
                <a:spcPct val="50000"/>
              </a:spcBef>
              <a:buFont typeface="Arial" panose="020B0604020202020204" pitchFamily="34" charset="0"/>
              <a:buChar char="•"/>
            </a:pPr>
            <a:r>
              <a:rPr lang="en-IE" dirty="0">
                <a:latin typeface="+mn-lt"/>
              </a:rPr>
              <a:t>ATEX rated</a:t>
            </a:r>
          </a:p>
          <a:p>
            <a:pPr marL="342900" indent="-342900" algn="just">
              <a:spcBef>
                <a:spcPct val="50000"/>
              </a:spcBef>
              <a:buFont typeface="Arial" panose="020B0604020202020204" pitchFamily="34" charset="0"/>
              <a:buChar char="•"/>
            </a:pPr>
            <a:r>
              <a:rPr lang="en-IE" dirty="0">
                <a:latin typeface="+mn-lt"/>
              </a:rPr>
              <a:t>Easy to move from sample point to sample point</a:t>
            </a:r>
          </a:p>
          <a:p>
            <a:pPr marL="342900" indent="-342900" algn="just">
              <a:spcBef>
                <a:spcPct val="50000"/>
              </a:spcBef>
              <a:buFont typeface="Arial" panose="020B0604020202020204" pitchFamily="34" charset="0"/>
              <a:buChar char="•"/>
            </a:pPr>
            <a:r>
              <a:rPr lang="en-IE" dirty="0">
                <a:latin typeface="+mn-lt"/>
              </a:rPr>
              <a:t>VCM built into unit, accessed via ATEX tablet</a:t>
            </a:r>
            <a:endParaRPr lang="en-US" dirty="0">
              <a:latin typeface="+mn-lt"/>
            </a:endParaRPr>
          </a:p>
        </p:txBody>
      </p:sp>
    </p:spTree>
    <p:extLst>
      <p:ext uri="{BB962C8B-B14F-4D97-AF65-F5344CB8AC3E}">
        <p14:creationId xmlns:p14="http://schemas.microsoft.com/office/powerpoint/2010/main" val="201020017"/>
      </p:ext>
    </p:extLst>
  </p:cSld>
  <p:clrMapOvr>
    <a:masterClrMapping/>
  </p:clrMapOvr>
  <p:transition>
    <p:zo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Installations - Lab</a:t>
            </a:r>
          </a:p>
        </p:txBody>
      </p:sp>
      <p:pic>
        <p:nvPicPr>
          <p:cNvPr id="11" name="Picture 2">
            <a:extLst>
              <a:ext uri="{FF2B5EF4-FFF2-40B4-BE49-F238E27FC236}">
                <a16:creationId xmlns:a16="http://schemas.microsoft.com/office/drawing/2014/main" id="{2E009784-B01F-4B68-8D03-4777039787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020181"/>
            <a:ext cx="4619625" cy="3467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Box 8">
            <a:extLst>
              <a:ext uri="{FF2B5EF4-FFF2-40B4-BE49-F238E27FC236}">
                <a16:creationId xmlns:a16="http://schemas.microsoft.com/office/drawing/2014/main" id="{F762BAB3-2206-E4DD-0134-799FCDB7167C}"/>
              </a:ext>
            </a:extLst>
          </p:cNvPr>
          <p:cNvSpPr txBox="1">
            <a:spLocks noChangeArrowheads="1"/>
          </p:cNvSpPr>
          <p:nvPr/>
        </p:nvSpPr>
        <p:spPr bwMode="auto">
          <a:xfrm>
            <a:off x="5688012" y="2245940"/>
            <a:ext cx="3429000" cy="3016210"/>
          </a:xfrm>
          <a:prstGeom prst="rect">
            <a:avLst/>
          </a:prstGeom>
          <a:noFill/>
          <a:ln w="9525">
            <a:noFill/>
            <a:miter lim="800000"/>
            <a:headEnd/>
            <a:tailEnd/>
          </a:ln>
        </p:spPr>
        <p:txBody>
          <a:bodyPr wrap="square">
            <a:spAutoFit/>
          </a:bodyPr>
          <a:lstStyle/>
          <a:p>
            <a:pPr marL="342900" indent="-342900" algn="just">
              <a:spcBef>
                <a:spcPct val="50000"/>
              </a:spcBef>
              <a:buFont typeface="Arial" panose="020B0604020202020204" pitchFamily="34" charset="0"/>
              <a:buChar char="•"/>
            </a:pPr>
            <a:r>
              <a:rPr lang="en-IE" dirty="0">
                <a:latin typeface="+mn-lt"/>
              </a:rPr>
              <a:t>Same technology applied for offline samples</a:t>
            </a:r>
          </a:p>
          <a:p>
            <a:pPr marL="342900" indent="-342900" algn="just">
              <a:spcBef>
                <a:spcPct val="50000"/>
              </a:spcBef>
              <a:buFont typeface="Arial" panose="020B0604020202020204" pitchFamily="34" charset="0"/>
              <a:buChar char="•"/>
            </a:pPr>
            <a:r>
              <a:rPr lang="en-IE" dirty="0">
                <a:latin typeface="+mn-lt"/>
              </a:rPr>
              <a:t>Smaller flow cell for smaller sample volumes</a:t>
            </a:r>
          </a:p>
          <a:p>
            <a:pPr marL="342900" indent="-342900" algn="just">
              <a:spcBef>
                <a:spcPct val="50000"/>
              </a:spcBef>
              <a:buFont typeface="Arial" panose="020B0604020202020204" pitchFamily="34" charset="0"/>
              <a:buChar char="•"/>
            </a:pPr>
            <a:r>
              <a:rPr lang="en-IE" dirty="0">
                <a:latin typeface="+mn-lt"/>
              </a:rPr>
              <a:t>Screen, VCM, and power supply all built into one unit</a:t>
            </a:r>
          </a:p>
          <a:p>
            <a:pPr marL="342900" indent="-342900" algn="just">
              <a:spcBef>
                <a:spcPct val="50000"/>
              </a:spcBef>
              <a:buFont typeface="Arial" panose="020B0604020202020204" pitchFamily="34" charset="0"/>
              <a:buChar char="•"/>
            </a:pPr>
            <a:r>
              <a:rPr lang="en-IE" dirty="0">
                <a:latin typeface="+mn-lt"/>
              </a:rPr>
              <a:t>CSV file reports</a:t>
            </a:r>
            <a:endParaRPr lang="en-US" dirty="0">
              <a:latin typeface="+mn-lt"/>
            </a:endParaRPr>
          </a:p>
        </p:txBody>
      </p:sp>
    </p:spTree>
    <p:extLst>
      <p:ext uri="{BB962C8B-B14F-4D97-AF65-F5344CB8AC3E}">
        <p14:creationId xmlns:p14="http://schemas.microsoft.com/office/powerpoint/2010/main" val="1674730729"/>
      </p:ext>
    </p:extLst>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anty_title with web">
            <a:extLst>
              <a:ext uri="{FF2B5EF4-FFF2-40B4-BE49-F238E27FC236}">
                <a16:creationId xmlns:a16="http://schemas.microsoft.com/office/drawing/2014/main" id="{0992C02B-21E9-45B7-A06F-CC97ACE55B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3">
            <a:extLst>
              <a:ext uri="{FF2B5EF4-FFF2-40B4-BE49-F238E27FC236}">
                <a16:creationId xmlns:a16="http://schemas.microsoft.com/office/drawing/2014/main" id="{368A85D9-214C-4A16-B784-7CBC8BA81E8B}"/>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46084" name="Rectangle 4">
            <a:extLst>
              <a:ext uri="{FF2B5EF4-FFF2-40B4-BE49-F238E27FC236}">
                <a16:creationId xmlns:a16="http://schemas.microsoft.com/office/drawing/2014/main" id="{8DD5ADD3-46B6-466D-A0DE-B1B30117EECE}"/>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46086" name="TextBox 1">
            <a:extLst>
              <a:ext uri="{FF2B5EF4-FFF2-40B4-BE49-F238E27FC236}">
                <a16:creationId xmlns:a16="http://schemas.microsoft.com/office/drawing/2014/main" id="{BAB3769E-E857-4DA6-8392-04A81CC95849}"/>
              </a:ext>
            </a:extLst>
          </p:cNvPr>
          <p:cNvSpPr txBox="1">
            <a:spLocks noChangeArrowheads="1"/>
          </p:cNvSpPr>
          <p:nvPr/>
        </p:nvSpPr>
        <p:spPr bwMode="auto">
          <a:xfrm>
            <a:off x="790921" y="3116956"/>
            <a:ext cx="90424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r>
              <a:rPr lang="en-US" altLang="en-US" sz="2000" dirty="0"/>
              <a:t>Easy to use interface</a:t>
            </a:r>
          </a:p>
          <a:p>
            <a:pPr>
              <a:buNone/>
            </a:pPr>
            <a:endParaRPr lang="en-US" altLang="en-US" sz="2000" dirty="0"/>
          </a:p>
          <a:p>
            <a:r>
              <a:rPr lang="en-US" altLang="en-US" sz="2000" dirty="0"/>
              <a:t>Real time analysis</a:t>
            </a:r>
          </a:p>
          <a:p>
            <a:pPr>
              <a:buNone/>
            </a:pPr>
            <a:endParaRPr lang="en-US" altLang="en-US" sz="2000" dirty="0"/>
          </a:p>
          <a:p>
            <a:r>
              <a:rPr lang="en-US" altLang="en-US" sz="2000" dirty="0"/>
              <a:t>Video analysis options</a:t>
            </a:r>
          </a:p>
          <a:p>
            <a:pPr>
              <a:buNone/>
            </a:pPr>
            <a:endParaRPr lang="en-US" altLang="en-US" sz="2000" dirty="0"/>
          </a:p>
          <a:p>
            <a:r>
              <a:rPr lang="en-US" altLang="en-US" sz="2000" dirty="0"/>
              <a:t>Reports PSSD’s (particle size and </a:t>
            </a:r>
            <a:r>
              <a:rPr lang="en-US" altLang="en-US" sz="2000" u="sng" dirty="0"/>
              <a:t>shape</a:t>
            </a:r>
            <a:r>
              <a:rPr lang="en-US" altLang="en-US" sz="2000" dirty="0"/>
              <a:t> distributions), concentrations</a:t>
            </a:r>
          </a:p>
        </p:txBody>
      </p:sp>
      <p:pic>
        <p:nvPicPr>
          <p:cNvPr id="46087" name="Picture 1">
            <a:extLst>
              <a:ext uri="{FF2B5EF4-FFF2-40B4-BE49-F238E27FC236}">
                <a16:creationId xmlns:a16="http://schemas.microsoft.com/office/drawing/2014/main" id="{7F293659-2FC1-4C37-9EAB-6B1DAF6606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2675458"/>
            <a:ext cx="4419600" cy="239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5">
            <a:extLst>
              <a:ext uri="{FF2B5EF4-FFF2-40B4-BE49-F238E27FC236}">
                <a16:creationId xmlns:a16="http://schemas.microsoft.com/office/drawing/2014/main" id="{D66E3097-5B75-5541-D693-A618B7CE62D0}"/>
              </a:ext>
            </a:extLst>
          </p:cNvPr>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Software – Image Analysis</a:t>
            </a:r>
          </a:p>
          <a:p>
            <a:pPr algn="ctr">
              <a:defRPr/>
            </a:pPr>
            <a:r>
              <a:rPr lang="en-US" sz="2400" kern="0" dirty="0" err="1">
                <a:latin typeface="+mj-lt"/>
                <a:ea typeface="+mj-ea"/>
                <a:cs typeface="+mj-cs"/>
              </a:rPr>
              <a:t>CantyVision</a:t>
            </a:r>
            <a:r>
              <a:rPr lang="en-US" sz="2400" kern="0" dirty="0">
                <a:latin typeface="+mj-lt"/>
                <a:ea typeface="+mj-ea"/>
                <a:cs typeface="+mj-cs"/>
              </a:rPr>
              <a:t> Intelligent Analysis (CVIA)</a:t>
            </a:r>
          </a:p>
        </p:txBody>
      </p:sp>
    </p:spTree>
  </p:cSld>
  <p:clrMapOvr>
    <a:masterClrMapping/>
  </p:clrMapOvr>
  <p:transition>
    <p:zo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765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765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7653" name="Rectangle 6"/>
          <p:cNvSpPr>
            <a:spLocks noChangeArrowheads="1"/>
          </p:cNvSpPr>
          <p:nvPr/>
        </p:nvSpPr>
        <p:spPr bwMode="auto">
          <a:xfrm>
            <a:off x="533400" y="2438400"/>
            <a:ext cx="8534400" cy="3810000"/>
          </a:xfrm>
          <a:prstGeom prst="rect">
            <a:avLst/>
          </a:prstGeom>
          <a:noFill/>
          <a:ln w="9525">
            <a:noFill/>
            <a:miter lim="800000"/>
            <a:headEnd/>
            <a:tailEnd/>
          </a:ln>
        </p:spPr>
        <p:txBody>
          <a:bodyPr/>
          <a:lstStyle/>
          <a:p>
            <a:pPr>
              <a:spcBef>
                <a:spcPct val="20000"/>
              </a:spcBef>
            </a:pPr>
            <a:r>
              <a:rPr lang="en-US" dirty="0"/>
              <a:t>For each image in the analysis:</a:t>
            </a:r>
          </a:p>
          <a:p>
            <a:pPr marL="342900" indent="-342900">
              <a:spcBef>
                <a:spcPct val="20000"/>
              </a:spcBef>
              <a:buFont typeface="Arial" panose="020B0604020202020204" pitchFamily="34" charset="0"/>
              <a:buChar char="•"/>
            </a:pPr>
            <a:r>
              <a:rPr lang="en-US" dirty="0"/>
              <a:t>Distinguish background from “particles”</a:t>
            </a:r>
          </a:p>
          <a:p>
            <a:pPr marL="342900" indent="-342900">
              <a:spcBef>
                <a:spcPct val="20000"/>
              </a:spcBef>
              <a:buFont typeface="Arial" panose="020B0604020202020204" pitchFamily="34" charset="0"/>
              <a:buChar char="•"/>
            </a:pPr>
            <a:r>
              <a:rPr lang="en-US" dirty="0"/>
              <a:t>Throw out anything that is out of focus</a:t>
            </a:r>
          </a:p>
          <a:p>
            <a:pPr marL="342900" indent="-342900">
              <a:spcBef>
                <a:spcPct val="20000"/>
              </a:spcBef>
              <a:buFont typeface="Arial" panose="020B0604020202020204" pitchFamily="34" charset="0"/>
              <a:buChar char="•"/>
            </a:pPr>
            <a:r>
              <a:rPr lang="en-US" dirty="0"/>
              <a:t>Measure shape and size parameters of each particle</a:t>
            </a:r>
          </a:p>
          <a:p>
            <a:pPr marL="342900" indent="-342900">
              <a:spcBef>
                <a:spcPct val="20000"/>
              </a:spcBef>
              <a:buFont typeface="Arial" panose="020B0604020202020204" pitchFamily="34" charset="0"/>
              <a:buChar char="•"/>
            </a:pPr>
            <a:r>
              <a:rPr lang="en-US" dirty="0"/>
              <a:t>Determine the particle “class”</a:t>
            </a:r>
          </a:p>
          <a:p>
            <a:pPr marL="800100" lvl="1" indent="-342900">
              <a:spcBef>
                <a:spcPct val="20000"/>
              </a:spcBef>
              <a:buFont typeface="Arial" panose="020B0604020202020204" pitchFamily="34" charset="0"/>
              <a:buChar char="•"/>
            </a:pPr>
            <a:r>
              <a:rPr lang="en-US" dirty="0"/>
              <a:t>Solid, water droplet, gas bubble, </a:t>
            </a:r>
            <a:r>
              <a:rPr lang="en-US" dirty="0" err="1"/>
              <a:t>etc</a:t>
            </a:r>
            <a:r>
              <a:rPr lang="en-US" dirty="0"/>
              <a:t>…</a:t>
            </a:r>
          </a:p>
          <a:p>
            <a:pPr marL="342900" indent="-342900">
              <a:spcBef>
                <a:spcPct val="20000"/>
              </a:spcBef>
              <a:buFont typeface="Arial" panose="020B0604020202020204" pitchFamily="34" charset="0"/>
              <a:buChar char="•"/>
            </a:pPr>
            <a:r>
              <a:rPr lang="en-US" dirty="0"/>
              <a:t>Compile measurements (size, volume, </a:t>
            </a:r>
            <a:r>
              <a:rPr lang="en-US" dirty="0" err="1"/>
              <a:t>etc</a:t>
            </a:r>
            <a:r>
              <a:rPr lang="en-US" dirty="0"/>
              <a:t>…)</a:t>
            </a:r>
          </a:p>
          <a:p>
            <a:pPr marL="342900" indent="-342900">
              <a:spcBef>
                <a:spcPct val="20000"/>
              </a:spcBef>
              <a:buFont typeface="Arial" panose="020B0604020202020204" pitchFamily="34" charset="0"/>
              <a:buChar char="•"/>
            </a:pPr>
            <a:r>
              <a:rPr lang="en-US" dirty="0"/>
              <a:t>Update results</a:t>
            </a:r>
            <a:endParaRPr lang="en-IE" dirty="0"/>
          </a:p>
          <a:p>
            <a:pPr>
              <a:spcBef>
                <a:spcPct val="20000"/>
              </a:spcBef>
            </a:pPr>
            <a:endParaRPr lang="en-IE" dirty="0"/>
          </a:p>
          <a:p>
            <a:pPr>
              <a:spcBef>
                <a:spcPct val="20000"/>
              </a:spcBef>
            </a:pPr>
            <a:endParaRPr lang="en-IE" dirty="0"/>
          </a:p>
        </p:txBody>
      </p:sp>
      <p:sp>
        <p:nvSpPr>
          <p:cNvPr id="8"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Software – Image Analysis</a:t>
            </a:r>
          </a:p>
          <a:p>
            <a:pPr algn="ctr">
              <a:defRPr/>
            </a:pPr>
            <a:r>
              <a:rPr lang="en-US" sz="2400" kern="0" dirty="0">
                <a:latin typeface="+mj-lt"/>
                <a:ea typeface="+mj-ea"/>
                <a:cs typeface="+mj-cs"/>
              </a:rPr>
              <a:t>How does it work?</a:t>
            </a:r>
          </a:p>
        </p:txBody>
      </p:sp>
      <p:pic>
        <p:nvPicPr>
          <p:cNvPr id="2" name="Picture 8" descr="ps process">
            <a:extLst>
              <a:ext uri="{FF2B5EF4-FFF2-40B4-BE49-F238E27FC236}">
                <a16:creationId xmlns:a16="http://schemas.microsoft.com/office/drawing/2014/main" id="{8C01E16B-8227-D033-E6FD-D1FA27AE33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65980" y="2639009"/>
            <a:ext cx="1801820" cy="2778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anty_title with web">
            <a:extLst>
              <a:ext uri="{FF2B5EF4-FFF2-40B4-BE49-F238E27FC236}">
                <a16:creationId xmlns:a16="http://schemas.microsoft.com/office/drawing/2014/main" id="{573C7A29-2D69-4E9A-A304-48489D2C0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a:extLst>
              <a:ext uri="{FF2B5EF4-FFF2-40B4-BE49-F238E27FC236}">
                <a16:creationId xmlns:a16="http://schemas.microsoft.com/office/drawing/2014/main" id="{66F85995-7220-4B35-943E-63FF6F041CFA}"/>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44036" name="Rectangle 4">
            <a:extLst>
              <a:ext uri="{FF2B5EF4-FFF2-40B4-BE49-F238E27FC236}">
                <a16:creationId xmlns:a16="http://schemas.microsoft.com/office/drawing/2014/main" id="{57F7FD3F-1903-40E7-95E0-916AB0721426}"/>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21510" name="TextBox 1">
            <a:extLst>
              <a:ext uri="{FF2B5EF4-FFF2-40B4-BE49-F238E27FC236}">
                <a16:creationId xmlns:a16="http://schemas.microsoft.com/office/drawing/2014/main" id="{DF9860C6-DF2E-485A-AF43-E5A0689149B6}"/>
              </a:ext>
            </a:extLst>
          </p:cNvPr>
          <p:cNvSpPr txBox="1">
            <a:spLocks noChangeArrowheads="1"/>
          </p:cNvSpPr>
          <p:nvPr/>
        </p:nvSpPr>
        <p:spPr bwMode="auto">
          <a:xfrm>
            <a:off x="730250" y="2199382"/>
            <a:ext cx="8128000" cy="1077218"/>
          </a:xfrm>
          <a:prstGeom prst="rect">
            <a:avLst/>
          </a:prstGeom>
          <a:noFill/>
          <a:ln>
            <a:noFill/>
          </a:ln>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285750" indent="-285750" eaLnBrk="1" hangingPunct="1">
              <a:spcBef>
                <a:spcPct val="0"/>
              </a:spcBef>
              <a:defRPr/>
            </a:pPr>
            <a:r>
              <a:rPr lang="en-US" sz="1600" dirty="0"/>
              <a:t>Based on particle morphology solid particles, oil droplets, and gas bubbles can all be distinguished by Canty software based on the direct 2D images.</a:t>
            </a:r>
            <a:endParaRPr lang="en-IE" sz="1600" dirty="0"/>
          </a:p>
          <a:p>
            <a:pPr marL="285750" indent="-285750" eaLnBrk="1" hangingPunct="1">
              <a:spcBef>
                <a:spcPct val="0"/>
              </a:spcBef>
              <a:defRPr/>
            </a:pPr>
            <a:r>
              <a:rPr lang="en-IE" sz="1600" dirty="0"/>
              <a:t>Originally accomplished using a small number of shape parameters</a:t>
            </a:r>
          </a:p>
          <a:p>
            <a:pPr marL="285750" indent="-285750" eaLnBrk="1" hangingPunct="1">
              <a:spcBef>
                <a:spcPct val="0"/>
              </a:spcBef>
              <a:defRPr/>
            </a:pPr>
            <a:r>
              <a:rPr lang="en-IE" sz="1600" dirty="0"/>
              <a:t>Now accomplished via machine learning</a:t>
            </a:r>
            <a:endParaRPr lang="en-US" sz="1600" dirty="0"/>
          </a:p>
        </p:txBody>
      </p:sp>
      <p:sp>
        <p:nvSpPr>
          <p:cNvPr id="2" name="Rectangle 5">
            <a:extLst>
              <a:ext uri="{FF2B5EF4-FFF2-40B4-BE49-F238E27FC236}">
                <a16:creationId xmlns:a16="http://schemas.microsoft.com/office/drawing/2014/main" id="{1873244C-E3A6-DDB6-5FD1-794E7DE09A51}"/>
              </a:ext>
            </a:extLst>
          </p:cNvPr>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Software – Image Analysis</a:t>
            </a:r>
          </a:p>
          <a:p>
            <a:pPr algn="ctr" eaLnBrk="1" hangingPunct="1">
              <a:defRPr/>
            </a:pPr>
            <a:r>
              <a:rPr lang="en-US" sz="2400" dirty="0"/>
              <a:t>Differentiating between Solids, Droplets, and Bubbles </a:t>
            </a:r>
            <a:endParaRPr lang="en-US" sz="2400" kern="0" dirty="0">
              <a:latin typeface="Arial" charset="0"/>
            </a:endParaRPr>
          </a:p>
        </p:txBody>
      </p:sp>
      <p:pic>
        <p:nvPicPr>
          <p:cNvPr id="2050" name="Picture 2">
            <a:extLst>
              <a:ext uri="{FF2B5EF4-FFF2-40B4-BE49-F238E27FC236}">
                <a16:creationId xmlns:a16="http://schemas.microsoft.com/office/drawing/2014/main" id="{D3CF22AA-D5F5-64EB-F499-9D0EEE204D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0845" y="3276600"/>
            <a:ext cx="6484310" cy="312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zo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6387"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6388"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6389" name="Rectangle 5"/>
          <p:cNvSpPr>
            <a:spLocks noGrp="1" noChangeArrowheads="1"/>
          </p:cNvSpPr>
          <p:nvPr>
            <p:ph type="ctrTitle"/>
          </p:nvPr>
        </p:nvSpPr>
        <p:spPr>
          <a:xfrm>
            <a:off x="533400" y="1371600"/>
            <a:ext cx="8420100" cy="457200"/>
          </a:xfrm>
        </p:spPr>
        <p:txBody>
          <a:bodyPr/>
          <a:lstStyle/>
          <a:p>
            <a:pPr eaLnBrk="1" hangingPunct="1"/>
            <a:r>
              <a:rPr lang="en-US" sz="2800" b="1" dirty="0">
                <a:solidFill>
                  <a:schemeClr val="tx1"/>
                </a:solidFill>
              </a:rPr>
              <a:t>Vision Based Particle Analysis Basic Principle</a:t>
            </a:r>
          </a:p>
        </p:txBody>
      </p:sp>
      <p:sp>
        <p:nvSpPr>
          <p:cNvPr id="16390" name="Rectangle 6"/>
          <p:cNvSpPr>
            <a:spLocks noChangeArrowheads="1"/>
          </p:cNvSpPr>
          <p:nvPr/>
        </p:nvSpPr>
        <p:spPr bwMode="auto">
          <a:xfrm>
            <a:off x="533400" y="1981200"/>
            <a:ext cx="4800600" cy="4267200"/>
          </a:xfrm>
          <a:prstGeom prst="rect">
            <a:avLst/>
          </a:prstGeom>
          <a:noFill/>
          <a:ln w="9525">
            <a:noFill/>
            <a:miter lim="800000"/>
            <a:headEnd/>
            <a:tailEnd/>
          </a:ln>
        </p:spPr>
        <p:txBody>
          <a:bodyPr/>
          <a:lstStyle/>
          <a:p>
            <a:pPr algn="just">
              <a:spcBef>
                <a:spcPct val="20000"/>
              </a:spcBef>
            </a:pPr>
            <a:r>
              <a:rPr lang="en-IE" dirty="0"/>
              <a:t>JM Canty’s vision based technique works on the basic principle of presenting the fluid between a high intensity light source, and microscopic camera</a:t>
            </a:r>
          </a:p>
          <a:p>
            <a:pPr algn="just">
              <a:spcBef>
                <a:spcPct val="20000"/>
              </a:spcBef>
            </a:pPr>
            <a:endParaRPr lang="en-IE" dirty="0"/>
          </a:p>
          <a:p>
            <a:pPr algn="just">
              <a:spcBef>
                <a:spcPct val="20000"/>
              </a:spcBef>
            </a:pPr>
            <a:r>
              <a:rPr lang="en-IE" dirty="0"/>
              <a:t>The captured images are then sent to </a:t>
            </a:r>
            <a:r>
              <a:rPr lang="en-IE" dirty="0" err="1"/>
              <a:t>CantyVision</a:t>
            </a:r>
            <a:r>
              <a:rPr lang="en-IE" dirty="0"/>
              <a:t> Software for analysis, where the suspended “particles” (water droplets in oil, solids, gas bubbles etc.) are measured for a number of different parameters to provide </a:t>
            </a:r>
            <a:r>
              <a:rPr lang="en-IE" u="sng" dirty="0"/>
              <a:t>size, shape and concentration data</a:t>
            </a:r>
          </a:p>
          <a:p>
            <a:pPr algn="just">
              <a:spcBef>
                <a:spcPct val="20000"/>
              </a:spcBef>
            </a:pPr>
            <a:endParaRPr lang="en-IE" dirty="0"/>
          </a:p>
          <a:p>
            <a:pPr>
              <a:spcBef>
                <a:spcPct val="20000"/>
              </a:spcBef>
            </a:pPr>
            <a:endParaRPr lang="en-IE" dirty="0"/>
          </a:p>
        </p:txBody>
      </p:sp>
      <p:pic>
        <p:nvPicPr>
          <p:cNvPr id="3" name="Picture 2">
            <a:extLst>
              <a:ext uri="{FF2B5EF4-FFF2-40B4-BE49-F238E27FC236}">
                <a16:creationId xmlns:a16="http://schemas.microsoft.com/office/drawing/2014/main" id="{D816C657-85E1-D6E0-432F-7038D97F8896}"/>
              </a:ext>
            </a:extLst>
          </p:cNvPr>
          <p:cNvPicPr>
            <a:picLocks noChangeAspect="1"/>
          </p:cNvPicPr>
          <p:nvPr/>
        </p:nvPicPr>
        <p:blipFill>
          <a:blip r:embed="rId4"/>
          <a:stretch>
            <a:fillRect/>
          </a:stretch>
        </p:blipFill>
        <p:spPr>
          <a:xfrm>
            <a:off x="5295702" y="2637342"/>
            <a:ext cx="4158980" cy="2925258"/>
          </a:xfrm>
          <a:prstGeom prst="rect">
            <a:avLst/>
          </a:prstGeom>
        </p:spPr>
      </p:pic>
    </p:spTree>
    <p:extLst>
      <p:ext uri="{BB962C8B-B14F-4D97-AF65-F5344CB8AC3E}">
        <p14:creationId xmlns:p14="http://schemas.microsoft.com/office/powerpoint/2010/main" val="1659854176"/>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765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765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7653" name="Rectangle 6"/>
          <p:cNvSpPr>
            <a:spLocks noChangeArrowheads="1"/>
          </p:cNvSpPr>
          <p:nvPr/>
        </p:nvSpPr>
        <p:spPr bwMode="auto">
          <a:xfrm>
            <a:off x="685800" y="2057400"/>
            <a:ext cx="8763000" cy="4191000"/>
          </a:xfrm>
          <a:prstGeom prst="rect">
            <a:avLst/>
          </a:prstGeom>
          <a:noFill/>
          <a:ln w="9525">
            <a:noFill/>
            <a:miter lim="800000"/>
            <a:headEnd/>
            <a:tailEnd/>
          </a:ln>
        </p:spPr>
        <p:txBody>
          <a:bodyPr/>
          <a:lstStyle/>
          <a:p>
            <a:pPr>
              <a:spcBef>
                <a:spcPct val="20000"/>
              </a:spcBef>
            </a:pPr>
            <a:endParaRPr lang="en-IE" dirty="0"/>
          </a:p>
        </p:txBody>
      </p:sp>
      <p:sp>
        <p:nvSpPr>
          <p:cNvPr id="2" name="Rectangle 1"/>
          <p:cNvSpPr/>
          <p:nvPr/>
        </p:nvSpPr>
        <p:spPr>
          <a:xfrm>
            <a:off x="1485900" y="4294036"/>
            <a:ext cx="7467600" cy="1508105"/>
          </a:xfrm>
          <a:prstGeom prst="rect">
            <a:avLst/>
          </a:prstGeom>
        </p:spPr>
        <p:txBody>
          <a:bodyPr wrap="square">
            <a:spAutoFit/>
          </a:bodyPr>
          <a:lstStyle/>
          <a:p>
            <a:pPr>
              <a:spcBef>
                <a:spcPct val="20000"/>
              </a:spcBef>
            </a:pPr>
            <a:endParaRPr lang="en-US" dirty="0"/>
          </a:p>
          <a:p>
            <a:pPr marL="342900" indent="-342900">
              <a:spcBef>
                <a:spcPct val="20000"/>
              </a:spcBef>
              <a:buFont typeface="Arial" panose="020B0604020202020204" pitchFamily="34" charset="0"/>
              <a:buChar char="•"/>
            </a:pPr>
            <a:r>
              <a:rPr lang="en-US" dirty="0"/>
              <a:t>Example particle images trained into software</a:t>
            </a:r>
          </a:p>
          <a:p>
            <a:pPr marL="342900" indent="-342900">
              <a:spcBef>
                <a:spcPct val="20000"/>
              </a:spcBef>
              <a:buFont typeface="Arial" panose="020B0604020202020204" pitchFamily="34" charset="0"/>
              <a:buChar char="•"/>
            </a:pPr>
            <a:r>
              <a:rPr lang="en-US" dirty="0"/>
              <a:t>40+ shape and size parameter trends analyzed</a:t>
            </a:r>
            <a:endParaRPr lang="en-IE" dirty="0"/>
          </a:p>
          <a:p>
            <a:pPr marL="342900" indent="-342900">
              <a:spcBef>
                <a:spcPct val="20000"/>
              </a:spcBef>
              <a:buFont typeface="Arial" panose="020B0604020202020204" pitchFamily="34" charset="0"/>
              <a:buChar char="•"/>
            </a:pPr>
            <a:r>
              <a:rPr lang="en-IE" dirty="0"/>
              <a:t>System self classifies removing operator error</a:t>
            </a:r>
          </a:p>
        </p:txBody>
      </p:sp>
      <p:pic>
        <p:nvPicPr>
          <p:cNvPr id="3" name="Picture 2">
            <a:extLst>
              <a:ext uri="{FF2B5EF4-FFF2-40B4-BE49-F238E27FC236}">
                <a16:creationId xmlns:a16="http://schemas.microsoft.com/office/drawing/2014/main" id="{F0AF4252-6FED-4180-A086-F9C821F10BF0}"/>
              </a:ext>
            </a:extLst>
          </p:cNvPr>
          <p:cNvPicPr>
            <a:picLocks noChangeAspect="1"/>
          </p:cNvPicPr>
          <p:nvPr/>
        </p:nvPicPr>
        <p:blipFill>
          <a:blip r:embed="rId4"/>
          <a:stretch>
            <a:fillRect/>
          </a:stretch>
        </p:blipFill>
        <p:spPr>
          <a:xfrm>
            <a:off x="3612863" y="2265199"/>
            <a:ext cx="2484927" cy="1828800"/>
          </a:xfrm>
          <a:prstGeom prst="rect">
            <a:avLst/>
          </a:prstGeom>
        </p:spPr>
      </p:pic>
      <p:pic>
        <p:nvPicPr>
          <p:cNvPr id="5" name="Picture 4">
            <a:extLst>
              <a:ext uri="{FF2B5EF4-FFF2-40B4-BE49-F238E27FC236}">
                <a16:creationId xmlns:a16="http://schemas.microsoft.com/office/drawing/2014/main" id="{AAD3245B-12D3-4C93-9695-590B00364F2D}"/>
              </a:ext>
            </a:extLst>
          </p:cNvPr>
          <p:cNvPicPr>
            <a:picLocks noChangeAspect="1"/>
          </p:cNvPicPr>
          <p:nvPr/>
        </p:nvPicPr>
        <p:blipFill rotWithShape="1">
          <a:blip r:embed="rId5">
            <a:extLst>
              <a:ext uri="{28A0092B-C50C-407E-A947-70E740481C1C}">
                <a14:useLocalDpi xmlns:a14="http://schemas.microsoft.com/office/drawing/2010/main" val="0"/>
              </a:ext>
            </a:extLst>
          </a:blip>
          <a:srcRect l="5826" t="22635" r="2057" b="9500"/>
          <a:stretch/>
        </p:blipFill>
        <p:spPr>
          <a:xfrm>
            <a:off x="6324213" y="2265199"/>
            <a:ext cx="3218724" cy="1828800"/>
          </a:xfrm>
          <a:prstGeom prst="rect">
            <a:avLst/>
          </a:prstGeom>
        </p:spPr>
      </p:pic>
      <p:pic>
        <p:nvPicPr>
          <p:cNvPr id="4" name="Picture 3">
            <a:extLst>
              <a:ext uri="{FF2B5EF4-FFF2-40B4-BE49-F238E27FC236}">
                <a16:creationId xmlns:a16="http://schemas.microsoft.com/office/drawing/2014/main" id="{84B26990-BEEC-463E-9FB3-0F0F45FFFA82}"/>
              </a:ext>
            </a:extLst>
          </p:cNvPr>
          <p:cNvPicPr>
            <a:picLocks noChangeAspect="1"/>
          </p:cNvPicPr>
          <p:nvPr/>
        </p:nvPicPr>
        <p:blipFill rotWithShape="1">
          <a:blip r:embed="rId6"/>
          <a:srcRect l="6006" t="2648" r="2533" b="2459"/>
          <a:stretch/>
        </p:blipFill>
        <p:spPr>
          <a:xfrm>
            <a:off x="850263" y="2257853"/>
            <a:ext cx="2495900" cy="1828800"/>
          </a:xfrm>
          <a:prstGeom prst="rect">
            <a:avLst/>
          </a:prstGeom>
        </p:spPr>
      </p:pic>
      <p:sp>
        <p:nvSpPr>
          <p:cNvPr id="12" name="Rectangle 11">
            <a:extLst>
              <a:ext uri="{FF2B5EF4-FFF2-40B4-BE49-F238E27FC236}">
                <a16:creationId xmlns:a16="http://schemas.microsoft.com/office/drawing/2014/main" id="{351FC007-CCAF-48EE-ABE3-5941123D1F5C}"/>
              </a:ext>
            </a:extLst>
          </p:cNvPr>
          <p:cNvSpPr/>
          <p:nvPr/>
        </p:nvSpPr>
        <p:spPr>
          <a:xfrm>
            <a:off x="7570111" y="4071282"/>
            <a:ext cx="704039" cy="246221"/>
          </a:xfrm>
          <a:prstGeom prst="rect">
            <a:avLst/>
          </a:prstGeom>
        </p:spPr>
        <p:txBody>
          <a:bodyPr wrap="none">
            <a:spAutoFit/>
          </a:bodyPr>
          <a:lstStyle/>
          <a:p>
            <a:r>
              <a:rPr lang="en-US" sz="1000" b="1" dirty="0"/>
              <a:t>Droplets</a:t>
            </a:r>
          </a:p>
        </p:txBody>
      </p:sp>
      <p:sp>
        <p:nvSpPr>
          <p:cNvPr id="13" name="Rectangle 12">
            <a:extLst>
              <a:ext uri="{FF2B5EF4-FFF2-40B4-BE49-F238E27FC236}">
                <a16:creationId xmlns:a16="http://schemas.microsoft.com/office/drawing/2014/main" id="{19207199-D8D2-4B62-8FDA-D3915795AF9D}"/>
              </a:ext>
            </a:extLst>
          </p:cNvPr>
          <p:cNvSpPr/>
          <p:nvPr/>
        </p:nvSpPr>
        <p:spPr>
          <a:xfrm>
            <a:off x="4470335" y="4093999"/>
            <a:ext cx="567784" cy="246221"/>
          </a:xfrm>
          <a:prstGeom prst="rect">
            <a:avLst/>
          </a:prstGeom>
        </p:spPr>
        <p:txBody>
          <a:bodyPr wrap="none">
            <a:spAutoFit/>
          </a:bodyPr>
          <a:lstStyle/>
          <a:p>
            <a:r>
              <a:rPr lang="en-US" sz="1000" b="1" dirty="0"/>
              <a:t>Solids</a:t>
            </a:r>
          </a:p>
        </p:txBody>
      </p:sp>
      <p:sp>
        <p:nvSpPr>
          <p:cNvPr id="14" name="Rectangle 13">
            <a:extLst>
              <a:ext uri="{FF2B5EF4-FFF2-40B4-BE49-F238E27FC236}">
                <a16:creationId xmlns:a16="http://schemas.microsoft.com/office/drawing/2014/main" id="{79D15006-71A9-4E1D-97F2-77A2FE1552F5}"/>
              </a:ext>
            </a:extLst>
          </p:cNvPr>
          <p:cNvSpPr/>
          <p:nvPr/>
        </p:nvSpPr>
        <p:spPr>
          <a:xfrm>
            <a:off x="1615548" y="4084256"/>
            <a:ext cx="965329" cy="246221"/>
          </a:xfrm>
          <a:prstGeom prst="rect">
            <a:avLst/>
          </a:prstGeom>
        </p:spPr>
        <p:txBody>
          <a:bodyPr wrap="none">
            <a:spAutoFit/>
          </a:bodyPr>
          <a:lstStyle/>
          <a:p>
            <a:r>
              <a:rPr lang="en-US" sz="1000" b="1" dirty="0"/>
              <a:t>Gas Bubbles</a:t>
            </a:r>
          </a:p>
        </p:txBody>
      </p:sp>
      <p:sp>
        <p:nvSpPr>
          <p:cNvPr id="6" name="Rectangle 5">
            <a:extLst>
              <a:ext uri="{FF2B5EF4-FFF2-40B4-BE49-F238E27FC236}">
                <a16:creationId xmlns:a16="http://schemas.microsoft.com/office/drawing/2014/main" id="{DBE9673A-73AB-912C-4A4A-BAEDF12EA21C}"/>
              </a:ext>
            </a:extLst>
          </p:cNvPr>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Software – Image Analysis</a:t>
            </a:r>
          </a:p>
          <a:p>
            <a:pPr algn="ctr" eaLnBrk="1" hangingPunct="1">
              <a:defRPr/>
            </a:pPr>
            <a:r>
              <a:rPr lang="en-US" sz="2400" dirty="0"/>
              <a:t>Differentiating between Solids, Droplets, and Bubbles </a:t>
            </a:r>
            <a:endParaRPr lang="en-US" sz="2400" kern="0" dirty="0">
              <a:latin typeface="Arial" charset="0"/>
            </a:endParaRPr>
          </a:p>
        </p:txBody>
      </p:sp>
    </p:spTree>
    <p:extLst>
      <p:ext uri="{BB962C8B-B14F-4D97-AF65-F5344CB8AC3E}">
        <p14:creationId xmlns:p14="http://schemas.microsoft.com/office/powerpoint/2010/main" val="1660864632"/>
      </p:ext>
    </p:extLst>
  </p:cSld>
  <p:clrMapOvr>
    <a:masterClrMapping/>
  </p:clrMapOvr>
  <p:transition>
    <p:zo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765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765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7653" name="Rectangle 6"/>
          <p:cNvSpPr>
            <a:spLocks noChangeArrowheads="1"/>
          </p:cNvSpPr>
          <p:nvPr/>
        </p:nvSpPr>
        <p:spPr bwMode="auto">
          <a:xfrm>
            <a:off x="685800" y="2057400"/>
            <a:ext cx="8763000" cy="4191000"/>
          </a:xfrm>
          <a:prstGeom prst="rect">
            <a:avLst/>
          </a:prstGeom>
          <a:noFill/>
          <a:ln w="9525">
            <a:noFill/>
            <a:miter lim="800000"/>
            <a:headEnd/>
            <a:tailEnd/>
          </a:ln>
        </p:spPr>
        <p:txBody>
          <a:bodyPr/>
          <a:lstStyle/>
          <a:p>
            <a:pPr>
              <a:spcBef>
                <a:spcPct val="20000"/>
              </a:spcBef>
            </a:pPr>
            <a:endParaRPr lang="en-IE" dirty="0"/>
          </a:p>
        </p:txBody>
      </p:sp>
      <p:pic>
        <p:nvPicPr>
          <p:cNvPr id="11" name="Picture 10">
            <a:extLst>
              <a:ext uri="{FF2B5EF4-FFF2-40B4-BE49-F238E27FC236}">
                <a16:creationId xmlns:a16="http://schemas.microsoft.com/office/drawing/2014/main" id="{ADCAED93-5CF0-47A6-AB50-B8CD14E6B0B6}"/>
              </a:ext>
            </a:extLst>
          </p:cNvPr>
          <p:cNvPicPr>
            <a:picLocks noChangeAspect="1"/>
          </p:cNvPicPr>
          <p:nvPr/>
        </p:nvPicPr>
        <p:blipFill rotWithShape="1">
          <a:blip r:embed="rId4"/>
          <a:srcRect t="996"/>
          <a:stretch/>
        </p:blipFill>
        <p:spPr>
          <a:xfrm>
            <a:off x="573683" y="2156359"/>
            <a:ext cx="2791289" cy="2263241"/>
          </a:xfrm>
          <a:prstGeom prst="rect">
            <a:avLst/>
          </a:prstGeom>
        </p:spPr>
      </p:pic>
      <p:pic>
        <p:nvPicPr>
          <p:cNvPr id="12" name="Picture 11">
            <a:extLst>
              <a:ext uri="{FF2B5EF4-FFF2-40B4-BE49-F238E27FC236}">
                <a16:creationId xmlns:a16="http://schemas.microsoft.com/office/drawing/2014/main" id="{F8896E97-9C6E-400D-8C43-B3626ADAEA3A}"/>
              </a:ext>
            </a:extLst>
          </p:cNvPr>
          <p:cNvPicPr>
            <a:picLocks noChangeAspect="1"/>
          </p:cNvPicPr>
          <p:nvPr/>
        </p:nvPicPr>
        <p:blipFill>
          <a:blip r:embed="rId5"/>
          <a:stretch>
            <a:fillRect/>
          </a:stretch>
        </p:blipFill>
        <p:spPr>
          <a:xfrm>
            <a:off x="6610442" y="2133600"/>
            <a:ext cx="2791289" cy="2286000"/>
          </a:xfrm>
          <a:prstGeom prst="rect">
            <a:avLst/>
          </a:prstGeom>
        </p:spPr>
      </p:pic>
      <p:pic>
        <p:nvPicPr>
          <p:cNvPr id="13" name="Picture 12">
            <a:extLst>
              <a:ext uri="{FF2B5EF4-FFF2-40B4-BE49-F238E27FC236}">
                <a16:creationId xmlns:a16="http://schemas.microsoft.com/office/drawing/2014/main" id="{E3A52F24-9A6C-4350-B387-E0F128849C7D}"/>
              </a:ext>
            </a:extLst>
          </p:cNvPr>
          <p:cNvPicPr>
            <a:picLocks noChangeAspect="1"/>
          </p:cNvPicPr>
          <p:nvPr/>
        </p:nvPicPr>
        <p:blipFill rotWithShape="1">
          <a:blip r:embed="rId6"/>
          <a:srcRect t="996" r="1013"/>
          <a:stretch/>
        </p:blipFill>
        <p:spPr>
          <a:xfrm>
            <a:off x="3657600" y="2156358"/>
            <a:ext cx="2766460" cy="2263242"/>
          </a:xfrm>
          <a:prstGeom prst="rect">
            <a:avLst/>
          </a:prstGeom>
        </p:spPr>
      </p:pic>
      <p:sp>
        <p:nvSpPr>
          <p:cNvPr id="14" name="Rectangle 13">
            <a:extLst>
              <a:ext uri="{FF2B5EF4-FFF2-40B4-BE49-F238E27FC236}">
                <a16:creationId xmlns:a16="http://schemas.microsoft.com/office/drawing/2014/main" id="{114946FA-EFB1-4CB6-BF59-BABF4C5F6BCA}"/>
              </a:ext>
            </a:extLst>
          </p:cNvPr>
          <p:cNvSpPr/>
          <p:nvPr/>
        </p:nvSpPr>
        <p:spPr>
          <a:xfrm>
            <a:off x="1219200" y="4834742"/>
            <a:ext cx="7467600" cy="1323439"/>
          </a:xfrm>
          <a:prstGeom prst="rect">
            <a:avLst/>
          </a:prstGeom>
        </p:spPr>
        <p:txBody>
          <a:bodyPr wrap="square">
            <a:spAutoFit/>
          </a:bodyPr>
          <a:lstStyle/>
          <a:p>
            <a:pPr marL="342900" indent="-342900">
              <a:buFont typeface="Arial" panose="020B0604020202020204" pitchFamily="34" charset="0"/>
              <a:buChar char="•"/>
            </a:pPr>
            <a:r>
              <a:rPr lang="en-US" sz="1600" dirty="0"/>
              <a:t>Easy to build in multiple custom classes for specific R&amp;D</a:t>
            </a:r>
          </a:p>
          <a:p>
            <a:endParaRPr lang="en-US" sz="1600" dirty="0"/>
          </a:p>
          <a:p>
            <a:pPr marL="342900" indent="-342900">
              <a:buFont typeface="Arial" panose="020B0604020202020204" pitchFamily="34" charset="0"/>
              <a:buChar char="•"/>
            </a:pPr>
            <a:r>
              <a:rPr lang="en-US" sz="1600" dirty="0"/>
              <a:t>Intuitive GUI allows user to click on particles within the class they want to measure and sort particles by their individual classes.</a:t>
            </a:r>
          </a:p>
          <a:p>
            <a:endParaRPr lang="en-US" sz="1600" dirty="0"/>
          </a:p>
        </p:txBody>
      </p:sp>
      <p:sp>
        <p:nvSpPr>
          <p:cNvPr id="2" name="Rectangle 5">
            <a:extLst>
              <a:ext uri="{FF2B5EF4-FFF2-40B4-BE49-F238E27FC236}">
                <a16:creationId xmlns:a16="http://schemas.microsoft.com/office/drawing/2014/main" id="{D62F5BC5-EF90-E8DD-14AB-4E22E48B7E05}"/>
              </a:ext>
            </a:extLst>
          </p:cNvPr>
          <p:cNvSpPr txBox="1">
            <a:spLocks noChangeArrowheads="1"/>
          </p:cNvSpPr>
          <p:nvPr/>
        </p:nvSpPr>
        <p:spPr>
          <a:xfrm>
            <a:off x="533400" y="1343024"/>
            <a:ext cx="8420100" cy="457200"/>
          </a:xfrm>
          <a:prstGeom prst="rect">
            <a:avLst/>
          </a:prstGeom>
        </p:spPr>
        <p:txBody>
          <a:bodyPr/>
          <a:lstStyle/>
          <a:p>
            <a:pPr algn="ctr">
              <a:defRPr/>
            </a:pPr>
            <a:r>
              <a:rPr lang="en-US" sz="2400" kern="0" dirty="0">
                <a:latin typeface="+mj-lt"/>
                <a:ea typeface="+mj-ea"/>
                <a:cs typeface="+mj-cs"/>
              </a:rPr>
              <a:t>Software – Image Analysis</a:t>
            </a:r>
          </a:p>
          <a:p>
            <a:pPr algn="ctr" eaLnBrk="1" hangingPunct="1">
              <a:defRPr/>
            </a:pPr>
            <a:r>
              <a:rPr lang="en-US" sz="2400" dirty="0"/>
              <a:t>Differentiating between Solids, Droplets, and Bubbles </a:t>
            </a:r>
            <a:endParaRPr lang="en-US" sz="2400" kern="0" dirty="0">
              <a:latin typeface="Arial" charset="0"/>
            </a:endParaRPr>
          </a:p>
        </p:txBody>
      </p:sp>
    </p:spTree>
    <p:extLst>
      <p:ext uri="{BB962C8B-B14F-4D97-AF65-F5344CB8AC3E}">
        <p14:creationId xmlns:p14="http://schemas.microsoft.com/office/powerpoint/2010/main" val="2454857065"/>
      </p:ext>
    </p:extLst>
  </p:cSld>
  <p:clrMapOvr>
    <a:masterClrMapping/>
  </p:clrMapOvr>
  <p:transition>
    <p:zo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anty_title with web">
            <a:extLst>
              <a:ext uri="{FF2B5EF4-FFF2-40B4-BE49-F238E27FC236}">
                <a16:creationId xmlns:a16="http://schemas.microsoft.com/office/drawing/2014/main" id="{4038CC8C-360C-41E4-8EC8-92707A507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C26DD2F1-C375-4280-AAB1-92C3BA4C5DBF}"/>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50180" name="Rectangle 4">
            <a:extLst>
              <a:ext uri="{FF2B5EF4-FFF2-40B4-BE49-F238E27FC236}">
                <a16:creationId xmlns:a16="http://schemas.microsoft.com/office/drawing/2014/main" id="{A0F59995-422B-4732-A6CB-5C42687B21C7}"/>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8" name="Rectangle 5">
            <a:extLst>
              <a:ext uri="{FF2B5EF4-FFF2-40B4-BE49-F238E27FC236}">
                <a16:creationId xmlns:a16="http://schemas.microsoft.com/office/drawing/2014/main" id="{9C68FF74-DF0B-4B0D-94E1-E8462620D385}"/>
              </a:ext>
            </a:extLst>
          </p:cNvPr>
          <p:cNvSpPr txBox="1">
            <a:spLocks noChangeArrowheads="1"/>
          </p:cNvSpPr>
          <p:nvPr/>
        </p:nvSpPr>
        <p:spPr>
          <a:xfrm>
            <a:off x="533400" y="1371600"/>
            <a:ext cx="8420100" cy="457200"/>
          </a:xfrm>
          <a:prstGeom prst="rect">
            <a:avLst/>
          </a:prstGeom>
        </p:spPr>
        <p:txBody>
          <a:bodyPr/>
          <a:lstStyle/>
          <a:p>
            <a:pPr algn="ctr" eaLnBrk="1" hangingPunct="1">
              <a:defRPr/>
            </a:pPr>
            <a:r>
              <a:rPr lang="en-US" sz="2400" kern="0" dirty="0"/>
              <a:t>Image Analysis – Outputs</a:t>
            </a:r>
          </a:p>
        </p:txBody>
      </p:sp>
      <p:pic>
        <p:nvPicPr>
          <p:cNvPr id="50183" name="Picture 1">
            <a:extLst>
              <a:ext uri="{FF2B5EF4-FFF2-40B4-BE49-F238E27FC236}">
                <a16:creationId xmlns:a16="http://schemas.microsoft.com/office/drawing/2014/main" id="{501240BA-4F41-4FD4-BBE7-30FD3A65F5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196114"/>
            <a:ext cx="2724083"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4" name="Picture 2">
            <a:extLst>
              <a:ext uri="{FF2B5EF4-FFF2-40B4-BE49-F238E27FC236}">
                <a16:creationId xmlns:a16="http://schemas.microsoft.com/office/drawing/2014/main" id="{EC8ACE38-310F-4135-A4A3-C76813494DA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5000" y="1828800"/>
            <a:ext cx="2722594" cy="214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82B6C069-81A4-4D75-88B1-2ED4AB9C3413}"/>
              </a:ext>
            </a:extLst>
          </p:cNvPr>
          <p:cNvSpPr txBox="1"/>
          <p:nvPr/>
        </p:nvSpPr>
        <p:spPr>
          <a:xfrm>
            <a:off x="1045739" y="2265353"/>
            <a:ext cx="4146361" cy="3416320"/>
          </a:xfrm>
          <a:prstGeom prst="rect">
            <a:avLst/>
          </a:prstGeom>
          <a:noFill/>
        </p:spPr>
        <p:txBody>
          <a:bodyPr wrap="square">
            <a:spAutoFit/>
          </a:bodyPr>
          <a:lstStyle/>
          <a:p>
            <a:pPr marL="285750" indent="-285750" eaLnBrk="1" hangingPunct="1">
              <a:buFont typeface="Arial" panose="020B0604020202020204" pitchFamily="34" charset="0"/>
              <a:buChar char="•"/>
              <a:defRPr/>
            </a:pPr>
            <a:r>
              <a:rPr lang="en-US" sz="1800" dirty="0"/>
              <a:t>Real time PSSA, concentration display</a:t>
            </a:r>
          </a:p>
          <a:p>
            <a:pPr marL="742950" lvl="1" indent="-285750">
              <a:buFont typeface="Arial" panose="020B0604020202020204" pitchFamily="34" charset="0"/>
              <a:buChar char="•"/>
              <a:defRPr/>
            </a:pPr>
            <a:r>
              <a:rPr lang="en-US" sz="1800" dirty="0"/>
              <a:t>Percentiles</a:t>
            </a:r>
          </a:p>
          <a:p>
            <a:pPr marL="742950" lvl="1" indent="-285750">
              <a:buFont typeface="Arial" panose="020B0604020202020204" pitchFamily="34" charset="0"/>
              <a:buChar char="•"/>
              <a:defRPr/>
            </a:pPr>
            <a:r>
              <a:rPr lang="en-US" sz="1800" dirty="0"/>
              <a:t>Binned Distributions</a:t>
            </a:r>
          </a:p>
          <a:p>
            <a:pPr marL="742950" lvl="1" indent="-285750">
              <a:buFont typeface="Arial" panose="020B0604020202020204" pitchFamily="34" charset="0"/>
              <a:buChar char="•"/>
              <a:defRPr/>
            </a:pPr>
            <a:r>
              <a:rPr lang="en-US" sz="1800" dirty="0"/>
              <a:t>PPM</a:t>
            </a:r>
          </a:p>
          <a:p>
            <a:pPr marL="742950" lvl="1" indent="-285750">
              <a:buFont typeface="Arial" panose="020B0604020202020204" pitchFamily="34" charset="0"/>
              <a:buChar char="•"/>
              <a:defRPr/>
            </a:pPr>
            <a:r>
              <a:rPr lang="en-US" sz="1800" dirty="0"/>
              <a:t>PPML</a:t>
            </a:r>
          </a:p>
          <a:p>
            <a:pPr eaLnBrk="1" hangingPunct="1">
              <a:defRPr/>
            </a:pPr>
            <a:endParaRPr lang="en-US" sz="1800" dirty="0"/>
          </a:p>
          <a:p>
            <a:pPr marL="285750" indent="-285750" eaLnBrk="1" hangingPunct="1">
              <a:buFont typeface="Arial" panose="020B0604020202020204" pitchFamily="34" charset="0"/>
              <a:buChar char="•"/>
              <a:defRPr/>
            </a:pPr>
            <a:r>
              <a:rPr lang="en-US" sz="1800" dirty="0"/>
              <a:t>Local CSV Report Outputs</a:t>
            </a:r>
          </a:p>
          <a:p>
            <a:pPr eaLnBrk="1" hangingPunct="1">
              <a:defRPr/>
            </a:pPr>
            <a:endParaRPr lang="en-US" sz="1800" dirty="0"/>
          </a:p>
          <a:p>
            <a:pPr marL="285750" indent="-285750" eaLnBrk="1" hangingPunct="1">
              <a:buFont typeface="Arial" panose="020B0604020202020204" pitchFamily="34" charset="0"/>
              <a:buChar char="•"/>
              <a:defRPr/>
            </a:pPr>
            <a:r>
              <a:rPr lang="en-US" sz="1800" dirty="0"/>
              <a:t>Outputs can be sent via 4-20mA, Modbus TCP/IP, OPC UA, and others</a:t>
            </a:r>
          </a:p>
        </p:txBody>
      </p:sp>
    </p:spTree>
    <p:extLst>
      <p:ext uri="{BB962C8B-B14F-4D97-AF65-F5344CB8AC3E}">
        <p14:creationId xmlns:p14="http://schemas.microsoft.com/office/powerpoint/2010/main" val="136007088"/>
      </p:ext>
    </p:extLst>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anty_title with web">
            <a:extLst>
              <a:ext uri="{FF2B5EF4-FFF2-40B4-BE49-F238E27FC236}">
                <a16:creationId xmlns:a16="http://schemas.microsoft.com/office/drawing/2014/main" id="{4038CC8C-360C-41E4-8EC8-92707A507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C26DD2F1-C375-4280-AAB1-92C3BA4C5DBF}"/>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50180" name="Rectangle 4">
            <a:extLst>
              <a:ext uri="{FF2B5EF4-FFF2-40B4-BE49-F238E27FC236}">
                <a16:creationId xmlns:a16="http://schemas.microsoft.com/office/drawing/2014/main" id="{A0F59995-422B-4732-A6CB-5C42687B21C7}"/>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8" name="Rectangle 5">
            <a:extLst>
              <a:ext uri="{FF2B5EF4-FFF2-40B4-BE49-F238E27FC236}">
                <a16:creationId xmlns:a16="http://schemas.microsoft.com/office/drawing/2014/main" id="{9C68FF74-DF0B-4B0D-94E1-E8462620D385}"/>
              </a:ext>
            </a:extLst>
          </p:cNvPr>
          <p:cNvSpPr txBox="1">
            <a:spLocks noChangeArrowheads="1"/>
          </p:cNvSpPr>
          <p:nvPr/>
        </p:nvSpPr>
        <p:spPr>
          <a:xfrm>
            <a:off x="742950" y="1389707"/>
            <a:ext cx="8420100" cy="457200"/>
          </a:xfrm>
          <a:prstGeom prst="rect">
            <a:avLst/>
          </a:prstGeom>
        </p:spPr>
        <p:txBody>
          <a:bodyPr/>
          <a:lstStyle/>
          <a:p>
            <a:pPr algn="ctr" eaLnBrk="1" hangingPunct="1">
              <a:defRPr/>
            </a:pPr>
            <a:r>
              <a:rPr lang="en-US" sz="2400" kern="0" dirty="0"/>
              <a:t>Comparison of methods to measure water in oil</a:t>
            </a:r>
          </a:p>
        </p:txBody>
      </p:sp>
      <p:sp>
        <p:nvSpPr>
          <p:cNvPr id="3" name="TextBox 2">
            <a:extLst>
              <a:ext uri="{FF2B5EF4-FFF2-40B4-BE49-F238E27FC236}">
                <a16:creationId xmlns:a16="http://schemas.microsoft.com/office/drawing/2014/main" id="{4AFC38BD-493B-17FF-5BC0-33D605075668}"/>
              </a:ext>
            </a:extLst>
          </p:cNvPr>
          <p:cNvSpPr txBox="1"/>
          <p:nvPr/>
        </p:nvSpPr>
        <p:spPr>
          <a:xfrm>
            <a:off x="914400" y="1865957"/>
            <a:ext cx="7620000" cy="4324261"/>
          </a:xfrm>
          <a:prstGeom prst="rect">
            <a:avLst/>
          </a:prstGeom>
          <a:noFill/>
        </p:spPr>
        <p:txBody>
          <a:bodyPr wrap="square">
            <a:spAutoFit/>
          </a:bodyPr>
          <a:lstStyle/>
          <a:p>
            <a:pPr lvl="1" algn="just">
              <a:buFont typeface="Arial" panose="020B0604020202020204" pitchFamily="34" charset="0"/>
              <a:buChar char="•"/>
            </a:pPr>
            <a:r>
              <a:rPr lang="en-US" sz="1600" b="0" i="0" dirty="0">
                <a:solidFill>
                  <a:srgbClr val="000815"/>
                </a:solidFill>
                <a:effectLst/>
                <a:latin typeface="Arial" panose="020B0604020202020204" pitchFamily="34" charset="0"/>
              </a:rPr>
              <a:t>Crackle test </a:t>
            </a:r>
          </a:p>
          <a:p>
            <a:pPr lvl="2" algn="just">
              <a:buFont typeface="Arial" panose="020B0604020202020204" pitchFamily="34" charset="0"/>
              <a:buChar char="•"/>
            </a:pPr>
            <a:r>
              <a:rPr lang="en-US" sz="1600" dirty="0">
                <a:solidFill>
                  <a:srgbClr val="000815"/>
                </a:solidFill>
                <a:latin typeface="Arial" panose="020B0604020202020204" pitchFamily="34" charset="0"/>
              </a:rPr>
              <a:t>Offline, </a:t>
            </a:r>
            <a:r>
              <a:rPr lang="en-US" sz="1600" u="sng" dirty="0">
                <a:solidFill>
                  <a:srgbClr val="000815"/>
                </a:solidFill>
                <a:latin typeface="Arial" panose="020B0604020202020204" pitchFamily="34" charset="0"/>
              </a:rPr>
              <a:t>qualitative</a:t>
            </a:r>
            <a:r>
              <a:rPr lang="en-US" sz="1600" dirty="0">
                <a:solidFill>
                  <a:srgbClr val="000815"/>
                </a:solidFill>
                <a:latin typeface="Arial" panose="020B0604020202020204" pitchFamily="34" charset="0"/>
              </a:rPr>
              <a:t>, variability operator to operator</a:t>
            </a:r>
            <a:endParaRPr lang="en-US" sz="1600" dirty="0"/>
          </a:p>
          <a:p>
            <a:pPr lvl="1" algn="just"/>
            <a:endParaRPr lang="en-US" sz="700" b="0" i="0" dirty="0">
              <a:solidFill>
                <a:srgbClr val="000815"/>
              </a:solidFill>
              <a:effectLst/>
              <a:latin typeface="Arial" panose="020B0604020202020204" pitchFamily="34" charset="0"/>
            </a:endParaRPr>
          </a:p>
          <a:p>
            <a:pPr lvl="1" algn="just">
              <a:buFont typeface="Arial" panose="020B0604020202020204" pitchFamily="34" charset="0"/>
              <a:buChar char="•"/>
            </a:pPr>
            <a:r>
              <a:rPr lang="en-US" sz="1600" dirty="0">
                <a:solidFill>
                  <a:srgbClr val="000815"/>
                </a:solidFill>
                <a:latin typeface="Arial" panose="020B0604020202020204" pitchFamily="34" charset="0"/>
              </a:rPr>
              <a:t>Karl Fischer</a:t>
            </a:r>
          </a:p>
          <a:p>
            <a:pPr lvl="2" algn="just">
              <a:buFont typeface="Arial" panose="020B0604020202020204" pitchFamily="34" charset="0"/>
              <a:buChar char="•"/>
            </a:pPr>
            <a:r>
              <a:rPr lang="en-US" sz="1600" dirty="0">
                <a:solidFill>
                  <a:srgbClr val="000815"/>
                </a:solidFill>
                <a:latin typeface="Arial" panose="020B0604020202020204" pitchFamily="34" charset="0"/>
              </a:rPr>
              <a:t>Offline (performed in hood), Requires reagents, Requires skilled lab tech, Time-consuming, No size distribution measured</a:t>
            </a:r>
          </a:p>
          <a:p>
            <a:pPr lvl="1" algn="just"/>
            <a:endParaRPr lang="en-US" sz="700" dirty="0">
              <a:solidFill>
                <a:srgbClr val="000815"/>
              </a:solidFill>
              <a:latin typeface="Arial" panose="020B0604020202020204" pitchFamily="34" charset="0"/>
            </a:endParaRPr>
          </a:p>
          <a:p>
            <a:pPr lvl="1" algn="just">
              <a:buFont typeface="Arial" panose="020B0604020202020204" pitchFamily="34" charset="0"/>
              <a:buChar char="•"/>
            </a:pPr>
            <a:r>
              <a:rPr lang="en-US" sz="1600" b="0" i="0" dirty="0">
                <a:solidFill>
                  <a:srgbClr val="000815"/>
                </a:solidFill>
                <a:effectLst/>
                <a:latin typeface="Arial" panose="020B0604020202020204" pitchFamily="34" charset="0"/>
              </a:rPr>
              <a:t>Calcium Hydride</a:t>
            </a:r>
          </a:p>
          <a:p>
            <a:pPr lvl="2" algn="just">
              <a:buFont typeface="Arial" panose="020B0604020202020204" pitchFamily="34" charset="0"/>
              <a:buChar char="•"/>
            </a:pPr>
            <a:r>
              <a:rPr lang="en-US" sz="1600" dirty="0">
                <a:solidFill>
                  <a:srgbClr val="000815"/>
                </a:solidFill>
                <a:latin typeface="Arial" panose="020B0604020202020204" pitchFamily="34" charset="0"/>
              </a:rPr>
              <a:t>Offline, Requires reagents, No size distribution measured</a:t>
            </a:r>
          </a:p>
          <a:p>
            <a:pPr lvl="2" algn="just"/>
            <a:endParaRPr lang="en-US" sz="700" dirty="0">
              <a:solidFill>
                <a:srgbClr val="000815"/>
              </a:solidFill>
              <a:latin typeface="Arial" panose="020B0604020202020204" pitchFamily="34" charset="0"/>
            </a:endParaRPr>
          </a:p>
          <a:p>
            <a:pPr lvl="1" algn="just">
              <a:buFont typeface="Arial" panose="020B0604020202020204" pitchFamily="34" charset="0"/>
              <a:buChar char="•"/>
            </a:pPr>
            <a:r>
              <a:rPr lang="en-US" sz="1600" dirty="0">
                <a:solidFill>
                  <a:srgbClr val="000815"/>
                </a:solidFill>
                <a:latin typeface="Arial" panose="020B0604020202020204" pitchFamily="34" charset="0"/>
              </a:rPr>
              <a:t>Relative Humidity</a:t>
            </a:r>
          </a:p>
          <a:p>
            <a:pPr lvl="2" algn="just">
              <a:buFont typeface="Arial" panose="020B0604020202020204" pitchFamily="34" charset="0"/>
              <a:buChar char="•"/>
            </a:pPr>
            <a:r>
              <a:rPr lang="en-US" sz="1600" dirty="0">
                <a:solidFill>
                  <a:srgbClr val="000815"/>
                </a:solidFill>
                <a:latin typeface="Arial" panose="020B0604020202020204" pitchFamily="34" charset="0"/>
              </a:rPr>
              <a:t>Cannot measure free water, no particle size distribution</a:t>
            </a:r>
          </a:p>
          <a:p>
            <a:pPr lvl="2" algn="just"/>
            <a:endParaRPr lang="en-US" sz="700" dirty="0">
              <a:solidFill>
                <a:srgbClr val="000815"/>
              </a:solidFill>
              <a:latin typeface="Arial" panose="020B0604020202020204" pitchFamily="34" charset="0"/>
            </a:endParaRPr>
          </a:p>
          <a:p>
            <a:pPr lvl="1" algn="just">
              <a:buFont typeface="Arial" panose="020B0604020202020204" pitchFamily="34" charset="0"/>
              <a:buChar char="•"/>
            </a:pPr>
            <a:r>
              <a:rPr lang="en-US" sz="1600" dirty="0">
                <a:solidFill>
                  <a:srgbClr val="000815"/>
                </a:solidFill>
                <a:latin typeface="Arial" panose="020B0604020202020204" pitchFamily="34" charset="0"/>
              </a:rPr>
              <a:t>Infrared</a:t>
            </a:r>
          </a:p>
          <a:p>
            <a:pPr lvl="2" algn="just">
              <a:buFont typeface="Arial" panose="020B0604020202020204" pitchFamily="34" charset="0"/>
              <a:buChar char="•"/>
            </a:pPr>
            <a:r>
              <a:rPr lang="en-US" sz="1600" dirty="0">
                <a:solidFill>
                  <a:srgbClr val="000815"/>
                </a:solidFill>
                <a:latin typeface="Arial" panose="020B0604020202020204" pitchFamily="34" charset="0"/>
              </a:rPr>
              <a:t>Cannot measure free water and is heavily influenced by the presence of free water</a:t>
            </a:r>
          </a:p>
          <a:p>
            <a:pPr lvl="1" algn="just"/>
            <a:endParaRPr lang="en-US" sz="700" dirty="0">
              <a:solidFill>
                <a:srgbClr val="000815"/>
              </a:solidFill>
              <a:latin typeface="Arial" panose="020B0604020202020204" pitchFamily="34" charset="0"/>
            </a:endParaRPr>
          </a:p>
          <a:p>
            <a:pPr lvl="1" algn="just">
              <a:buFont typeface="Arial" panose="020B0604020202020204" pitchFamily="34" charset="0"/>
              <a:buChar char="•"/>
            </a:pPr>
            <a:r>
              <a:rPr lang="en-US" sz="1600" b="0" i="0" dirty="0">
                <a:solidFill>
                  <a:srgbClr val="000815"/>
                </a:solidFill>
                <a:effectLst/>
                <a:latin typeface="Arial" panose="020B0604020202020204" pitchFamily="34" charset="0"/>
              </a:rPr>
              <a:t>Dynamic Imaging</a:t>
            </a:r>
          </a:p>
          <a:p>
            <a:pPr lvl="2" algn="just">
              <a:buFont typeface="Arial" panose="020B0604020202020204" pitchFamily="34" charset="0"/>
              <a:buChar char="•"/>
            </a:pPr>
            <a:r>
              <a:rPr lang="en-US" sz="1600" dirty="0">
                <a:solidFill>
                  <a:srgbClr val="000815"/>
                </a:solidFill>
                <a:latin typeface="Arial" panose="020B0604020202020204" pitchFamily="34" charset="0"/>
              </a:rPr>
              <a:t>Offline and Online, no reagents, measures free water concentration AND size distribution, measures TSS at the same time</a:t>
            </a:r>
            <a:endParaRPr lang="en-US" sz="1600" b="0" i="0" dirty="0">
              <a:solidFill>
                <a:srgbClr val="000815"/>
              </a:solidFill>
              <a:effectLst/>
              <a:latin typeface="Arial" panose="020B0604020202020204" pitchFamily="34" charset="0"/>
            </a:endParaRPr>
          </a:p>
        </p:txBody>
      </p:sp>
    </p:spTree>
    <p:extLst>
      <p:ext uri="{BB962C8B-B14F-4D97-AF65-F5344CB8AC3E}">
        <p14:creationId xmlns:p14="http://schemas.microsoft.com/office/powerpoint/2010/main" val="1483351168"/>
      </p:ext>
    </p:extLst>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canty_title with web">
            <a:extLst>
              <a:ext uri="{FF2B5EF4-FFF2-40B4-BE49-F238E27FC236}">
                <a16:creationId xmlns:a16="http://schemas.microsoft.com/office/drawing/2014/main" id="{4038CC8C-360C-41E4-8EC8-92707A507B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 Box 3">
            <a:extLst>
              <a:ext uri="{FF2B5EF4-FFF2-40B4-BE49-F238E27FC236}">
                <a16:creationId xmlns:a16="http://schemas.microsoft.com/office/drawing/2014/main" id="{C26DD2F1-C375-4280-AAB1-92C3BA4C5DBF}"/>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50180" name="Rectangle 4">
            <a:extLst>
              <a:ext uri="{FF2B5EF4-FFF2-40B4-BE49-F238E27FC236}">
                <a16:creationId xmlns:a16="http://schemas.microsoft.com/office/drawing/2014/main" id="{A0F59995-422B-4732-A6CB-5C42687B21C7}"/>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8" name="Rectangle 5">
            <a:extLst>
              <a:ext uri="{FF2B5EF4-FFF2-40B4-BE49-F238E27FC236}">
                <a16:creationId xmlns:a16="http://schemas.microsoft.com/office/drawing/2014/main" id="{9C68FF74-DF0B-4B0D-94E1-E8462620D385}"/>
              </a:ext>
            </a:extLst>
          </p:cNvPr>
          <p:cNvSpPr txBox="1">
            <a:spLocks noChangeArrowheads="1"/>
          </p:cNvSpPr>
          <p:nvPr/>
        </p:nvSpPr>
        <p:spPr>
          <a:xfrm>
            <a:off x="742950" y="1294928"/>
            <a:ext cx="8420100" cy="457200"/>
          </a:xfrm>
          <a:prstGeom prst="rect">
            <a:avLst/>
          </a:prstGeom>
        </p:spPr>
        <p:txBody>
          <a:bodyPr/>
          <a:lstStyle/>
          <a:p>
            <a:pPr algn="ctr" eaLnBrk="1" hangingPunct="1">
              <a:defRPr/>
            </a:pPr>
            <a:r>
              <a:rPr lang="en-US" sz="2400" kern="0" dirty="0"/>
              <a:t>Comparison of methods to measure water in oil</a:t>
            </a:r>
          </a:p>
        </p:txBody>
      </p:sp>
      <p:graphicFrame>
        <p:nvGraphicFramePr>
          <p:cNvPr id="2" name="Table 1">
            <a:extLst>
              <a:ext uri="{FF2B5EF4-FFF2-40B4-BE49-F238E27FC236}">
                <a16:creationId xmlns:a16="http://schemas.microsoft.com/office/drawing/2014/main" id="{D49B37C1-433D-BFCE-357F-041D81DF590A}"/>
              </a:ext>
            </a:extLst>
          </p:cNvPr>
          <p:cNvGraphicFramePr>
            <a:graphicFrameLocks noGrp="1"/>
          </p:cNvGraphicFramePr>
          <p:nvPr>
            <p:extLst>
              <p:ext uri="{D42A27DB-BD31-4B8C-83A1-F6EECF244321}">
                <p14:modId xmlns:p14="http://schemas.microsoft.com/office/powerpoint/2010/main" val="2005907199"/>
              </p:ext>
            </p:extLst>
          </p:nvPr>
        </p:nvGraphicFramePr>
        <p:xfrm>
          <a:off x="609600" y="1752128"/>
          <a:ext cx="8686800" cy="4211320"/>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3883319156"/>
                    </a:ext>
                  </a:extLst>
                </a:gridCol>
                <a:gridCol w="1295400">
                  <a:extLst>
                    <a:ext uri="{9D8B030D-6E8A-4147-A177-3AD203B41FA5}">
                      <a16:colId xmlns:a16="http://schemas.microsoft.com/office/drawing/2014/main" val="4214002446"/>
                    </a:ext>
                  </a:extLst>
                </a:gridCol>
                <a:gridCol w="1371600">
                  <a:extLst>
                    <a:ext uri="{9D8B030D-6E8A-4147-A177-3AD203B41FA5}">
                      <a16:colId xmlns:a16="http://schemas.microsoft.com/office/drawing/2014/main" val="2836884684"/>
                    </a:ext>
                  </a:extLst>
                </a:gridCol>
                <a:gridCol w="1371600">
                  <a:extLst>
                    <a:ext uri="{9D8B030D-6E8A-4147-A177-3AD203B41FA5}">
                      <a16:colId xmlns:a16="http://schemas.microsoft.com/office/drawing/2014/main" val="3873006318"/>
                    </a:ext>
                  </a:extLst>
                </a:gridCol>
                <a:gridCol w="1295400">
                  <a:extLst>
                    <a:ext uri="{9D8B030D-6E8A-4147-A177-3AD203B41FA5}">
                      <a16:colId xmlns:a16="http://schemas.microsoft.com/office/drawing/2014/main" val="2292607062"/>
                    </a:ext>
                  </a:extLst>
                </a:gridCol>
                <a:gridCol w="1676400">
                  <a:extLst>
                    <a:ext uri="{9D8B030D-6E8A-4147-A177-3AD203B41FA5}">
                      <a16:colId xmlns:a16="http://schemas.microsoft.com/office/drawing/2014/main" val="753672847"/>
                    </a:ext>
                  </a:extLst>
                </a:gridCol>
              </a:tblGrid>
              <a:tr h="370840">
                <a:tc>
                  <a:txBody>
                    <a:bodyPr/>
                    <a:lstStyle/>
                    <a:p>
                      <a:pPr algn="ctr"/>
                      <a:r>
                        <a:rPr lang="en-US" dirty="0">
                          <a:solidFill>
                            <a:sysClr val="windowText" lastClr="000000"/>
                          </a:solidFill>
                        </a:rPr>
                        <a:t>Technology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ysClr val="windowText" lastClr="000000"/>
                          </a:solidFill>
                        </a:rPr>
                        <a:t>Offline/</a:t>
                      </a:r>
                    </a:p>
                    <a:p>
                      <a:pPr algn="ctr"/>
                      <a:r>
                        <a:rPr lang="en-US" dirty="0">
                          <a:solidFill>
                            <a:sysClr val="windowText" lastClr="000000"/>
                          </a:solidFill>
                        </a:rPr>
                        <a:t>Online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ysClr val="windowText" lastClr="000000"/>
                          </a:solidFill>
                        </a:rPr>
                        <a:t>Requires Reagents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ysClr val="windowText" lastClr="000000"/>
                          </a:solidFill>
                        </a:rPr>
                        <a:t>Measures Free Water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ysClr val="windowText" lastClr="000000"/>
                          </a:solidFill>
                        </a:rPr>
                        <a:t>Measures TSS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solidFill>
                            <a:sysClr val="windowText" lastClr="000000"/>
                          </a:solidFill>
                        </a:rPr>
                        <a:t>Provides Size Distribution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7663173"/>
                  </a:ext>
                </a:extLst>
              </a:tr>
              <a:tr h="370840">
                <a:tc>
                  <a:txBody>
                    <a:bodyPr/>
                    <a:lstStyle/>
                    <a:p>
                      <a:pPr algn="ctr"/>
                      <a:r>
                        <a:rPr lang="en-US" b="1" dirty="0"/>
                        <a:t>Dynamic Imaging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Both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769146133"/>
                  </a:ext>
                </a:extLst>
              </a:tr>
              <a:tr h="370840">
                <a:tc>
                  <a:txBody>
                    <a:bodyPr/>
                    <a:lstStyle/>
                    <a:p>
                      <a:pPr algn="ctr"/>
                      <a:r>
                        <a:rPr lang="en-US" b="1" dirty="0"/>
                        <a:t>Karl Fischer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Offline Only (Lab)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Total water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AB"/>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extLst>
                  <a:ext uri="{0D108BD9-81ED-4DB2-BD59-A6C34878D82A}">
                    <a16:rowId xmlns:a16="http://schemas.microsoft.com/office/drawing/2014/main" val="473698424"/>
                  </a:ext>
                </a:extLst>
              </a:tr>
              <a:tr h="370840">
                <a:tc>
                  <a:txBody>
                    <a:bodyPr/>
                    <a:lstStyle/>
                    <a:p>
                      <a:pPr algn="ctr"/>
                      <a:r>
                        <a:rPr lang="en-US" b="1" dirty="0"/>
                        <a:t>Infrared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Both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dirty="0"/>
                        <a:t>Sometimes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AB"/>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extLst>
                  <a:ext uri="{0D108BD9-81ED-4DB2-BD59-A6C34878D82A}">
                    <a16:rowId xmlns:a16="http://schemas.microsoft.com/office/drawing/2014/main" val="1773606930"/>
                  </a:ext>
                </a:extLst>
              </a:tr>
              <a:tr h="370840">
                <a:tc>
                  <a:txBody>
                    <a:bodyPr/>
                    <a:lstStyle/>
                    <a:p>
                      <a:pPr algn="ctr"/>
                      <a:r>
                        <a:rPr lang="en-US" b="1" dirty="0"/>
                        <a:t>Calcium Hydride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Offline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Yes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Total water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7FFAB"/>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extLst>
                  <a:ext uri="{0D108BD9-81ED-4DB2-BD59-A6C34878D82A}">
                    <a16:rowId xmlns:a16="http://schemas.microsoft.com/office/drawing/2014/main" val="752626109"/>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Relative Humidity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Both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extLst>
                  <a:ext uri="{0D108BD9-81ED-4DB2-BD59-A6C34878D82A}">
                    <a16:rowId xmlns:a16="http://schemas.microsoft.com/office/drawing/2014/main" val="1090414297"/>
                  </a:ext>
                </a:extLst>
              </a:tr>
              <a:tr h="370840">
                <a:tc>
                  <a:txBody>
                    <a:bodyPr/>
                    <a:lstStyle/>
                    <a:p>
                      <a:pPr algn="ctr"/>
                      <a:r>
                        <a:rPr lang="en-US" b="1" dirty="0"/>
                        <a:t>Crackle 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a:t>Offline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dirty="0"/>
                        <a:t>Qualitative only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tc>
                  <a:txBody>
                    <a:bodyPr/>
                    <a:lstStyle/>
                    <a:p>
                      <a:pPr algn="ctr"/>
                      <a:r>
                        <a:rPr lang="en-US" dirty="0"/>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979"/>
                    </a:solidFill>
                  </a:tcPr>
                </a:tc>
                <a:extLst>
                  <a:ext uri="{0D108BD9-81ED-4DB2-BD59-A6C34878D82A}">
                    <a16:rowId xmlns:a16="http://schemas.microsoft.com/office/drawing/2014/main" val="4106147962"/>
                  </a:ext>
                </a:extLst>
              </a:tr>
            </a:tbl>
          </a:graphicData>
        </a:graphic>
      </p:graphicFrame>
      <p:sp>
        <p:nvSpPr>
          <p:cNvPr id="4" name="Rectangle 5">
            <a:extLst>
              <a:ext uri="{FF2B5EF4-FFF2-40B4-BE49-F238E27FC236}">
                <a16:creationId xmlns:a16="http://schemas.microsoft.com/office/drawing/2014/main" id="{8F8C8F17-C6E5-044A-B5E5-2A70FBB810D7}"/>
              </a:ext>
            </a:extLst>
          </p:cNvPr>
          <p:cNvSpPr txBox="1">
            <a:spLocks noChangeArrowheads="1"/>
          </p:cNvSpPr>
          <p:nvPr/>
        </p:nvSpPr>
        <p:spPr>
          <a:xfrm>
            <a:off x="603250" y="5963448"/>
            <a:ext cx="8686800" cy="457200"/>
          </a:xfrm>
          <a:prstGeom prst="rect">
            <a:avLst/>
          </a:prstGeom>
        </p:spPr>
        <p:txBody>
          <a:bodyPr/>
          <a:lstStyle/>
          <a:p>
            <a:pPr eaLnBrk="1" hangingPunct="1">
              <a:defRPr/>
            </a:pPr>
            <a:r>
              <a:rPr lang="en-US" sz="1200" kern="0" dirty="0"/>
              <a:t>*Infrared systems can be heavily impacted by the presence free water as the free droplets can scatter the spectrum.</a:t>
            </a:r>
          </a:p>
          <a:p>
            <a:pPr eaLnBrk="1" hangingPunct="1">
              <a:defRPr/>
            </a:pPr>
            <a:r>
              <a:rPr lang="en-US" sz="1200" kern="0" dirty="0"/>
              <a:t>**The crackle test does not require additional reagents, but it does require heating the sample. </a:t>
            </a:r>
          </a:p>
        </p:txBody>
      </p:sp>
    </p:spTree>
    <p:extLst>
      <p:ext uri="{BB962C8B-B14F-4D97-AF65-F5344CB8AC3E}">
        <p14:creationId xmlns:p14="http://schemas.microsoft.com/office/powerpoint/2010/main" val="1660748695"/>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3" name="Rectangle 3"/>
          <p:cNvSpPr>
            <a:spLocks noChangeArrowheads="1"/>
          </p:cNvSpPr>
          <p:nvPr/>
        </p:nvSpPr>
        <p:spPr bwMode="auto">
          <a:xfrm>
            <a:off x="533400" y="1905000"/>
            <a:ext cx="8915400" cy="4495800"/>
          </a:xfrm>
          <a:prstGeom prst="rect">
            <a:avLst/>
          </a:prstGeom>
          <a:noFill/>
          <a:ln w="9525">
            <a:noFill/>
            <a:miter lim="800000"/>
            <a:headEnd/>
            <a:tailEnd/>
          </a:ln>
          <a:effectLst/>
        </p:spPr>
        <p:txBody>
          <a:bodyPr/>
          <a:lstStyle/>
          <a:p>
            <a:pPr marL="342900" indent="-342900">
              <a:spcBef>
                <a:spcPts val="0"/>
              </a:spcBef>
              <a:buFontTx/>
              <a:buChar char="•"/>
            </a:pPr>
            <a:r>
              <a:rPr lang="en-US" dirty="0">
                <a:solidFill>
                  <a:srgbClr val="000000"/>
                </a:solidFill>
                <a:latin typeface="Arial" pitchFamily="34" charset="0"/>
                <a:cs typeface="Arial" pitchFamily="34" charset="0"/>
              </a:rPr>
              <a:t>Recently , there have been intensive studies to determine water droplet size distribution along the 800 mile </a:t>
            </a:r>
            <a:r>
              <a:rPr lang="en-US" dirty="0" err="1">
                <a:solidFill>
                  <a:srgbClr val="000000"/>
                </a:solidFill>
                <a:latin typeface="Arial" pitchFamily="34" charset="0"/>
                <a:cs typeface="Arial" pitchFamily="34" charset="0"/>
              </a:rPr>
              <a:t>Alyeska</a:t>
            </a:r>
            <a:r>
              <a:rPr lang="en-US" dirty="0">
                <a:solidFill>
                  <a:srgbClr val="000000"/>
                </a:solidFill>
                <a:latin typeface="Arial" pitchFamily="34" charset="0"/>
                <a:cs typeface="Arial" pitchFamily="34" charset="0"/>
              </a:rPr>
              <a:t> Pipeline stretching from Purdue Bay to Valdez Alaska.</a:t>
            </a:r>
          </a:p>
          <a:p>
            <a:pPr marL="342900" indent="-342900">
              <a:spcBef>
                <a:spcPts val="0"/>
              </a:spcBef>
              <a:buFontTx/>
              <a:buChar char="•"/>
            </a:pPr>
            <a:endParaRPr lang="en-US" dirty="0">
              <a:latin typeface="Arial" pitchFamily="34" charset="0"/>
              <a:cs typeface="Arial" pitchFamily="34" charset="0"/>
            </a:endParaRPr>
          </a:p>
          <a:p>
            <a:pPr marL="342900" indent="-342900">
              <a:spcBef>
                <a:spcPts val="0"/>
              </a:spcBef>
              <a:buFontTx/>
              <a:buChar char="•"/>
            </a:pPr>
            <a:r>
              <a:rPr lang="en-US" dirty="0">
                <a:solidFill>
                  <a:srgbClr val="000000"/>
                </a:solidFill>
                <a:latin typeface="Arial" pitchFamily="34" charset="0"/>
                <a:cs typeface="Arial" pitchFamily="34" charset="0"/>
              </a:rPr>
              <a:t>Over the years, crude flow has decreased significantly from the original design of 2 million barrels per day to the present 700,000 barrels per day.</a:t>
            </a:r>
          </a:p>
          <a:p>
            <a:pPr marL="342900" indent="-342900">
              <a:spcBef>
                <a:spcPts val="0"/>
              </a:spcBef>
              <a:buFontTx/>
              <a:buChar char="•"/>
            </a:pPr>
            <a:endParaRPr lang="en-US" dirty="0">
              <a:latin typeface="Arial" pitchFamily="34" charset="0"/>
              <a:cs typeface="Arial" pitchFamily="34" charset="0"/>
            </a:endParaRPr>
          </a:p>
          <a:p>
            <a:pPr marL="342900" indent="-342900">
              <a:spcBef>
                <a:spcPts val="0"/>
              </a:spcBef>
              <a:buFontTx/>
              <a:buChar char="•"/>
            </a:pPr>
            <a:r>
              <a:rPr lang="en-US" dirty="0">
                <a:solidFill>
                  <a:srgbClr val="000000"/>
                </a:solidFill>
                <a:latin typeface="Arial" pitchFamily="34" charset="0"/>
                <a:cs typeface="Arial" pitchFamily="34" charset="0"/>
              </a:rPr>
              <a:t>This decrease in flow is a major cause of concern for water dropout. The volume of water, water droplet size and crude temperature are the major variables which determine the amount of water dropout in low-lying areas.</a:t>
            </a:r>
          </a:p>
          <a:p>
            <a:pPr marL="342900" indent="-342900">
              <a:spcBef>
                <a:spcPts val="0"/>
              </a:spcBef>
            </a:pPr>
            <a:endParaRPr lang="en-US" dirty="0">
              <a:solidFill>
                <a:srgbClr val="000000"/>
              </a:solidFill>
              <a:latin typeface="Arial" pitchFamily="34" charset="0"/>
              <a:cs typeface="Arial" pitchFamily="34" charset="0"/>
            </a:endParaRPr>
          </a:p>
          <a:p>
            <a:pPr marL="342900" indent="-342900">
              <a:spcBef>
                <a:spcPts val="0"/>
              </a:spcBef>
              <a:buFontTx/>
              <a:buChar char="•"/>
            </a:pPr>
            <a:r>
              <a:rPr lang="en-US" dirty="0">
                <a:solidFill>
                  <a:srgbClr val="000000"/>
                </a:solidFill>
                <a:latin typeface="Arial" pitchFamily="34" charset="0"/>
                <a:cs typeface="Arial" pitchFamily="34" charset="0"/>
              </a:rPr>
              <a:t>If water happens to accumulate in low-lying areas from reduction in flow or a pipeline shutdown, it could freeze and cause major restart issues and equipment damage. </a:t>
            </a:r>
            <a:br>
              <a:rPr lang="en-US" dirty="0">
                <a:solidFill>
                  <a:srgbClr val="000000"/>
                </a:solidFill>
                <a:latin typeface="Arial" pitchFamily="34" charset="0"/>
                <a:cs typeface="Arial" pitchFamily="34" charset="0"/>
              </a:rPr>
            </a:br>
            <a:endParaRPr lang="en-US" dirty="0">
              <a:solidFill>
                <a:srgbClr val="000000"/>
              </a:solidFill>
              <a:latin typeface="Arial" pitchFamily="34" charset="0"/>
              <a:cs typeface="Arial" pitchFamily="34" charset="0"/>
            </a:endParaRPr>
          </a:p>
          <a:p>
            <a:pPr marL="342900" indent="-342900">
              <a:lnSpc>
                <a:spcPts val="1700"/>
              </a:lnSpc>
              <a:spcBef>
                <a:spcPct val="20000"/>
              </a:spcBef>
            </a:pPr>
            <a:endParaRPr lang="en-US" dirty="0">
              <a:latin typeface="Arial" pitchFamily="34" charset="0"/>
              <a:cs typeface="Arial" pitchFamily="34" charset="0"/>
            </a:endParaRPr>
          </a:p>
        </p:txBody>
      </p:sp>
      <p:sp>
        <p:nvSpPr>
          <p:cNvPr id="8"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1: Measurement of Water Droplets in Crude</a:t>
            </a:r>
          </a:p>
        </p:txBody>
      </p:sp>
    </p:spTree>
    <p:extLst>
      <p:ext uri="{BB962C8B-B14F-4D97-AF65-F5344CB8AC3E}">
        <p14:creationId xmlns:p14="http://schemas.microsoft.com/office/powerpoint/2010/main" val="403933638"/>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8" name="Picture 3"/>
          <p:cNvPicPr>
            <a:picLocks noChangeAspect="1" noChangeArrowheads="1"/>
          </p:cNvPicPr>
          <p:nvPr/>
        </p:nvPicPr>
        <p:blipFill>
          <a:blip r:embed="rId4" cstate="print"/>
          <a:srcRect/>
          <a:stretch>
            <a:fillRect/>
          </a:stretch>
        </p:blipFill>
        <p:spPr bwMode="auto">
          <a:xfrm>
            <a:off x="457200" y="1371600"/>
            <a:ext cx="5562600" cy="2975948"/>
          </a:xfrm>
          <a:prstGeom prst="rect">
            <a:avLst/>
          </a:prstGeom>
          <a:noFill/>
          <a:ln w="38100" cmpd="dbl">
            <a:solidFill>
              <a:srgbClr val="0000FF"/>
            </a:solidFill>
            <a:miter lim="800000"/>
            <a:headEnd/>
            <a:tailEnd/>
          </a:ln>
        </p:spPr>
      </p:pic>
      <p:pic>
        <p:nvPicPr>
          <p:cNvPr id="9" name="Picture 4"/>
          <p:cNvPicPr>
            <a:picLocks noChangeAspect="1" noChangeArrowheads="1"/>
          </p:cNvPicPr>
          <p:nvPr/>
        </p:nvPicPr>
        <p:blipFill>
          <a:blip r:embed="rId5" cstate="print">
            <a:lum bright="16000" contrast="68000"/>
          </a:blip>
          <a:srcRect/>
          <a:stretch>
            <a:fillRect/>
          </a:stretch>
        </p:blipFill>
        <p:spPr bwMode="auto">
          <a:xfrm>
            <a:off x="4495800" y="3429000"/>
            <a:ext cx="4953000" cy="2938865"/>
          </a:xfrm>
          <a:prstGeom prst="rect">
            <a:avLst/>
          </a:prstGeom>
          <a:noFill/>
          <a:ln w="38100" cmpd="dbl">
            <a:solidFill>
              <a:srgbClr val="0000FF"/>
            </a:solidFill>
            <a:miter lim="800000"/>
            <a:headEnd/>
            <a:tailEnd/>
          </a:ln>
        </p:spPr>
      </p:pic>
    </p:spTree>
    <p:extLst>
      <p:ext uri="{BB962C8B-B14F-4D97-AF65-F5344CB8AC3E}">
        <p14:creationId xmlns:p14="http://schemas.microsoft.com/office/powerpoint/2010/main" val="130616872"/>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5" name="Rectangle 20"/>
          <p:cNvSpPr>
            <a:spLocks noChangeArrowheads="1"/>
          </p:cNvSpPr>
          <p:nvPr/>
        </p:nvSpPr>
        <p:spPr bwMode="auto">
          <a:xfrm>
            <a:off x="457200" y="2133600"/>
            <a:ext cx="8686800" cy="3429000"/>
          </a:xfrm>
          <a:prstGeom prst="rect">
            <a:avLst/>
          </a:prstGeom>
          <a:noFill/>
          <a:ln w="9525">
            <a:noFill/>
            <a:miter lim="800000"/>
            <a:headEnd/>
            <a:tailEnd/>
          </a:ln>
          <a:effectLst/>
        </p:spPr>
        <p:txBody>
          <a:bodyPr/>
          <a:lstStyle/>
          <a:p>
            <a:pPr marL="342900" indent="-342900">
              <a:spcBef>
                <a:spcPct val="20000"/>
              </a:spcBef>
              <a:buFontTx/>
              <a:buChar char="•"/>
            </a:pPr>
            <a:r>
              <a:rPr lang="en-CA" dirty="0">
                <a:latin typeface="+mn-lt"/>
              </a:rPr>
              <a:t>As the crude reaches East Meters in Valdez, the line pressure ranges between 750 to 850 </a:t>
            </a:r>
            <a:r>
              <a:rPr lang="en-CA" dirty="0" err="1">
                <a:latin typeface="+mn-lt"/>
              </a:rPr>
              <a:t>psi</a:t>
            </a:r>
            <a:endParaRPr lang="en-CA" dirty="0">
              <a:latin typeface="+mn-lt"/>
            </a:endParaRPr>
          </a:p>
          <a:p>
            <a:pPr marL="342900" indent="-342900">
              <a:spcBef>
                <a:spcPct val="20000"/>
              </a:spcBef>
              <a:buFontTx/>
              <a:buChar char="•"/>
            </a:pPr>
            <a:endParaRPr lang="en-CA" dirty="0">
              <a:latin typeface="+mn-lt"/>
            </a:endParaRPr>
          </a:p>
          <a:p>
            <a:pPr marL="342900" indent="-342900">
              <a:spcBef>
                <a:spcPct val="20000"/>
              </a:spcBef>
              <a:buFontTx/>
              <a:buChar char="•"/>
            </a:pPr>
            <a:r>
              <a:rPr lang="en-US" dirty="0">
                <a:latin typeface="+mn-lt"/>
              </a:rPr>
              <a:t>The crude enters East Meters and passes through pressure reduction valves, dropping the pressure to approximately 120 psi</a:t>
            </a:r>
          </a:p>
          <a:p>
            <a:pPr marL="342900" indent="-342900">
              <a:spcBef>
                <a:spcPct val="20000"/>
              </a:spcBef>
            </a:pPr>
            <a:endParaRPr lang="en-US" dirty="0">
              <a:latin typeface="+mn-lt"/>
            </a:endParaRPr>
          </a:p>
          <a:p>
            <a:pPr marL="342900" indent="-342900">
              <a:spcBef>
                <a:spcPct val="20000"/>
              </a:spcBef>
              <a:buFontTx/>
              <a:buChar char="•"/>
            </a:pPr>
            <a:r>
              <a:rPr lang="en-US" dirty="0">
                <a:latin typeface="+mn-lt"/>
              </a:rPr>
              <a:t>The Canty was installed to determine the effect of this pressure drop on water droplet size. This application also demonstrates the importance of choosing the correct process location to study droplet size </a:t>
            </a:r>
          </a:p>
          <a:p>
            <a:pPr marL="342900" indent="-342900">
              <a:spcBef>
                <a:spcPct val="20000"/>
              </a:spcBef>
            </a:pPr>
            <a:endParaRPr lang="en-US" dirty="0">
              <a:latin typeface="+mn-lt"/>
            </a:endParaRPr>
          </a:p>
          <a:p>
            <a:pPr marL="342900" indent="-342900">
              <a:spcBef>
                <a:spcPct val="20000"/>
              </a:spcBef>
              <a:buFontTx/>
              <a:buChar char="•"/>
            </a:pPr>
            <a:r>
              <a:rPr lang="en-US" dirty="0">
                <a:latin typeface="+mn-lt"/>
              </a:rPr>
              <a:t>The Canty was installed at both the high pressure and low pressure side of the pressure reduction valves</a:t>
            </a:r>
          </a:p>
          <a:p>
            <a:pPr marL="342900" indent="-342900">
              <a:lnSpc>
                <a:spcPts val="1700"/>
              </a:lnSpc>
              <a:spcBef>
                <a:spcPct val="20000"/>
              </a:spcBef>
            </a:pPr>
            <a:endParaRPr lang="en-US" dirty="0">
              <a:latin typeface="+mn-lt"/>
            </a:endParaRPr>
          </a:p>
        </p:txBody>
      </p:sp>
      <p:sp>
        <p:nvSpPr>
          <p:cNvPr id="23" name="Rectangle 5"/>
          <p:cNvSpPr txBox="1">
            <a:spLocks noChangeArrowheads="1"/>
          </p:cNvSpPr>
          <p:nvPr/>
        </p:nvSpPr>
        <p:spPr>
          <a:xfrm>
            <a:off x="381000" y="1371600"/>
            <a:ext cx="9067800" cy="4572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tx1"/>
                </a:solidFill>
                <a:effectLst/>
                <a:uLnTx/>
                <a:uFillTx/>
                <a:latin typeface="+mj-lt"/>
                <a:ea typeface="+mj-ea"/>
                <a:cs typeface="+mj-cs"/>
              </a:rPr>
              <a:t>Case Study 2: Effect of </a:t>
            </a:r>
            <a:r>
              <a:rPr lang="en-US" sz="2400" kern="0" dirty="0">
                <a:latin typeface="+mj-lt"/>
                <a:ea typeface="+mj-ea"/>
                <a:cs typeface="+mj-cs"/>
              </a:rPr>
              <a:t>Pressure  Reduction Valves on Water Droplets in Crude</a:t>
            </a:r>
            <a:endParaRPr kumimoji="0" lang="en-US" sz="2400" b="0" i="0" u="none" strike="noStrike" kern="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val="3314177440"/>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028"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029"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56323" name="Picture 3"/>
          <p:cNvPicPr>
            <a:picLocks noChangeAspect="1" noChangeArrowheads="1"/>
          </p:cNvPicPr>
          <p:nvPr/>
        </p:nvPicPr>
        <p:blipFill>
          <a:blip r:embed="rId4" cstate="print"/>
          <a:srcRect/>
          <a:stretch>
            <a:fillRect/>
          </a:stretch>
        </p:blipFill>
        <p:spPr bwMode="auto">
          <a:xfrm>
            <a:off x="533400" y="1371600"/>
            <a:ext cx="4781572" cy="2971800"/>
          </a:xfrm>
          <a:prstGeom prst="rect">
            <a:avLst/>
          </a:prstGeom>
          <a:noFill/>
        </p:spPr>
      </p:pic>
      <p:pic>
        <p:nvPicPr>
          <p:cNvPr id="56325" name="Picture 5"/>
          <p:cNvPicPr>
            <a:picLocks noChangeAspect="1" noChangeArrowheads="1"/>
          </p:cNvPicPr>
          <p:nvPr/>
        </p:nvPicPr>
        <p:blipFill>
          <a:blip r:embed="rId5" cstate="print"/>
          <a:srcRect/>
          <a:stretch>
            <a:fillRect/>
          </a:stretch>
        </p:blipFill>
        <p:spPr bwMode="auto">
          <a:xfrm>
            <a:off x="4800600" y="3429000"/>
            <a:ext cx="4724400" cy="2913206"/>
          </a:xfrm>
          <a:prstGeom prst="rect">
            <a:avLst/>
          </a:prstGeom>
          <a:noFill/>
        </p:spPr>
      </p:pic>
      <p:sp>
        <p:nvSpPr>
          <p:cNvPr id="7" name="Text Box 4"/>
          <p:cNvSpPr txBox="1">
            <a:spLocks noChangeArrowheads="1"/>
          </p:cNvSpPr>
          <p:nvPr/>
        </p:nvSpPr>
        <p:spPr bwMode="auto">
          <a:xfrm>
            <a:off x="5410200" y="1600200"/>
            <a:ext cx="4114800" cy="400110"/>
          </a:xfrm>
          <a:prstGeom prst="rect">
            <a:avLst/>
          </a:prstGeom>
          <a:noFill/>
          <a:ln w="9525">
            <a:noFill/>
            <a:miter lim="800000"/>
            <a:headEnd/>
            <a:tailEnd/>
          </a:ln>
          <a:effectLst/>
        </p:spPr>
        <p:txBody>
          <a:bodyPr wrap="square">
            <a:spAutoFit/>
          </a:bodyPr>
          <a:lstStyle/>
          <a:p>
            <a:pPr algn="ctr">
              <a:spcBef>
                <a:spcPct val="50000"/>
              </a:spcBef>
            </a:pPr>
            <a:r>
              <a:rPr lang="en-CA" dirty="0">
                <a:latin typeface="+mn-lt"/>
              </a:rPr>
              <a:t>Before Pressure Reduction Valves</a:t>
            </a:r>
          </a:p>
        </p:txBody>
      </p:sp>
      <p:sp>
        <p:nvSpPr>
          <p:cNvPr id="10" name="Text Box 9"/>
          <p:cNvSpPr txBox="1">
            <a:spLocks noChangeArrowheads="1"/>
          </p:cNvSpPr>
          <p:nvPr/>
        </p:nvSpPr>
        <p:spPr bwMode="auto">
          <a:xfrm>
            <a:off x="5410200" y="2057400"/>
            <a:ext cx="3886200" cy="400110"/>
          </a:xfrm>
          <a:prstGeom prst="rect">
            <a:avLst/>
          </a:prstGeom>
          <a:noFill/>
          <a:ln w="9525">
            <a:noFill/>
            <a:miter lim="800000"/>
            <a:headEnd/>
            <a:tailEnd/>
          </a:ln>
          <a:effectLst/>
        </p:spPr>
        <p:txBody>
          <a:bodyPr wrap="square">
            <a:spAutoFit/>
          </a:bodyPr>
          <a:lstStyle/>
          <a:p>
            <a:pPr>
              <a:spcBef>
                <a:spcPct val="50000"/>
              </a:spcBef>
            </a:pPr>
            <a:r>
              <a:rPr lang="en-CA" dirty="0">
                <a:latin typeface="+mn-lt"/>
              </a:rPr>
              <a:t>Water Droplets  Clearly Visible</a:t>
            </a:r>
          </a:p>
        </p:txBody>
      </p:sp>
      <p:sp>
        <p:nvSpPr>
          <p:cNvPr id="12" name="Text Box 9"/>
          <p:cNvSpPr txBox="1">
            <a:spLocks noChangeArrowheads="1"/>
          </p:cNvSpPr>
          <p:nvPr/>
        </p:nvSpPr>
        <p:spPr bwMode="auto">
          <a:xfrm>
            <a:off x="533400" y="5410201"/>
            <a:ext cx="4267200" cy="861774"/>
          </a:xfrm>
          <a:prstGeom prst="rect">
            <a:avLst/>
          </a:prstGeom>
          <a:noFill/>
          <a:ln w="9525">
            <a:noFill/>
            <a:miter lim="800000"/>
            <a:headEnd/>
            <a:tailEnd/>
          </a:ln>
          <a:effectLst/>
        </p:spPr>
        <p:txBody>
          <a:bodyPr wrap="square">
            <a:spAutoFit/>
          </a:bodyPr>
          <a:lstStyle/>
          <a:p>
            <a:pPr>
              <a:spcBef>
                <a:spcPct val="50000"/>
              </a:spcBef>
            </a:pPr>
            <a:r>
              <a:rPr lang="en-CA" dirty="0">
                <a:latin typeface="+mn-lt"/>
              </a:rPr>
              <a:t>Water Droplets Have Been Sheared</a:t>
            </a:r>
          </a:p>
          <a:p>
            <a:pPr>
              <a:spcBef>
                <a:spcPct val="50000"/>
              </a:spcBef>
            </a:pPr>
            <a:endParaRPr lang="en-CA" dirty="0">
              <a:latin typeface="+mn-lt"/>
            </a:endParaRPr>
          </a:p>
        </p:txBody>
      </p:sp>
      <p:sp>
        <p:nvSpPr>
          <p:cNvPr id="13" name="Text Box 4"/>
          <p:cNvSpPr txBox="1">
            <a:spLocks noChangeArrowheads="1"/>
          </p:cNvSpPr>
          <p:nvPr/>
        </p:nvSpPr>
        <p:spPr bwMode="auto">
          <a:xfrm>
            <a:off x="457200" y="4876800"/>
            <a:ext cx="3867150" cy="400110"/>
          </a:xfrm>
          <a:prstGeom prst="rect">
            <a:avLst/>
          </a:prstGeom>
          <a:noFill/>
          <a:ln w="9525">
            <a:noFill/>
            <a:miter lim="800000"/>
            <a:headEnd/>
            <a:tailEnd/>
          </a:ln>
          <a:effectLst/>
        </p:spPr>
        <p:txBody>
          <a:bodyPr>
            <a:spAutoFit/>
          </a:bodyPr>
          <a:lstStyle/>
          <a:p>
            <a:pPr algn="ctr">
              <a:spcBef>
                <a:spcPct val="50000"/>
              </a:spcBef>
            </a:pPr>
            <a:r>
              <a:rPr lang="en-CA" dirty="0">
                <a:latin typeface="+mn-lt"/>
              </a:rPr>
              <a:t>After Pressure Reduction Valves</a:t>
            </a:r>
          </a:p>
        </p:txBody>
      </p:sp>
    </p:spTree>
    <p:extLst>
      <p:ext uri="{BB962C8B-B14F-4D97-AF65-F5344CB8AC3E}">
        <p14:creationId xmlns:p14="http://schemas.microsoft.com/office/powerpoint/2010/main" val="3698797485"/>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3379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3379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7" name="Title 6"/>
          <p:cNvSpPr>
            <a:spLocks noGrp="1"/>
          </p:cNvSpPr>
          <p:nvPr>
            <p:ph type="ctrTitle"/>
          </p:nvPr>
        </p:nvSpPr>
        <p:spPr>
          <a:xfrm>
            <a:off x="685800" y="2590800"/>
            <a:ext cx="5105400" cy="2133600"/>
          </a:xfrm>
        </p:spPr>
        <p:txBody>
          <a:bodyPr/>
          <a:lstStyle/>
          <a:p>
            <a:r>
              <a:rPr lang="en-IE" dirty="0"/>
              <a:t>Questions</a:t>
            </a:r>
            <a:br>
              <a:rPr lang="en-IE" dirty="0"/>
            </a:br>
            <a:r>
              <a:rPr lang="en-IE" dirty="0"/>
              <a:t>&amp; </a:t>
            </a:r>
            <a:br>
              <a:rPr lang="en-IE" dirty="0"/>
            </a:br>
            <a:r>
              <a:rPr lang="en-IE" dirty="0"/>
              <a:t>Answers</a:t>
            </a:r>
          </a:p>
        </p:txBody>
      </p:sp>
      <p:pic>
        <p:nvPicPr>
          <p:cNvPr id="2050" name="Picture 2"/>
          <p:cNvPicPr>
            <a:picLocks noChangeAspect="1" noChangeArrowheads="1"/>
          </p:cNvPicPr>
          <p:nvPr/>
        </p:nvPicPr>
        <p:blipFill>
          <a:blip r:embed="rId4" cstate="print"/>
          <a:srcRect/>
          <a:stretch>
            <a:fillRect/>
          </a:stretch>
        </p:blipFill>
        <p:spPr bwMode="auto">
          <a:xfrm>
            <a:off x="5867400" y="1219200"/>
            <a:ext cx="3677594" cy="5086350"/>
          </a:xfrm>
          <a:prstGeom prst="rect">
            <a:avLst/>
          </a:prstGeom>
          <a:noFill/>
          <a:ln w="9525">
            <a:noFill/>
            <a:miter lim="800000"/>
            <a:headEnd/>
            <a:tailEnd/>
          </a:ln>
        </p:spPr>
      </p:pic>
    </p:spTree>
    <p:extLst>
      <p:ext uri="{BB962C8B-B14F-4D97-AF65-F5344CB8AC3E}">
        <p14:creationId xmlns:p14="http://schemas.microsoft.com/office/powerpoint/2010/main" val="996497907"/>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843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843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7"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Hardware – Image Retrieval and Analysis</a:t>
            </a:r>
          </a:p>
        </p:txBody>
      </p:sp>
      <p:sp>
        <p:nvSpPr>
          <p:cNvPr id="3" name="TextBox 2">
            <a:extLst>
              <a:ext uri="{FF2B5EF4-FFF2-40B4-BE49-F238E27FC236}">
                <a16:creationId xmlns:a16="http://schemas.microsoft.com/office/drawing/2014/main" id="{2ACF945E-927C-9465-991A-B81BA0B3FE10}"/>
              </a:ext>
            </a:extLst>
          </p:cNvPr>
          <p:cNvSpPr txBox="1"/>
          <p:nvPr/>
        </p:nvSpPr>
        <p:spPr>
          <a:xfrm>
            <a:off x="1143000" y="3352172"/>
            <a:ext cx="4572000" cy="2492990"/>
          </a:xfrm>
          <a:prstGeom prst="rect">
            <a:avLst/>
          </a:prstGeom>
          <a:noFill/>
        </p:spPr>
        <p:txBody>
          <a:bodyPr wrap="square">
            <a:spAutoFit/>
          </a:bodyPr>
          <a:lstStyle/>
          <a:p>
            <a:pPr marL="342900" indent="-342900">
              <a:spcBef>
                <a:spcPct val="50000"/>
              </a:spcBef>
              <a:buFont typeface="Arial" panose="020B0604020202020204" pitchFamily="34" charset="0"/>
              <a:buChar char="•"/>
            </a:pPr>
            <a:r>
              <a:rPr lang="en-IE" sz="2400" dirty="0">
                <a:solidFill>
                  <a:srgbClr val="0070C0"/>
                </a:solidFill>
                <a:latin typeface="+mn-lt"/>
              </a:rPr>
              <a:t>Camera</a:t>
            </a:r>
            <a:endParaRPr lang="en-IE" sz="2400" dirty="0">
              <a:solidFill>
                <a:srgbClr val="0070C0"/>
              </a:solidFill>
              <a:latin typeface="+mn-lt"/>
              <a:cs typeface="Times New Roman"/>
            </a:endParaRPr>
          </a:p>
          <a:p>
            <a:pPr marL="342900" indent="-342900">
              <a:spcBef>
                <a:spcPct val="50000"/>
              </a:spcBef>
              <a:buFont typeface="Arial" panose="020B0604020202020204" pitchFamily="34" charset="0"/>
              <a:buChar char="•"/>
            </a:pPr>
            <a:r>
              <a:rPr lang="en-IE" sz="2400" dirty="0">
                <a:solidFill>
                  <a:srgbClr val="00B050"/>
                </a:solidFill>
                <a:latin typeface="+mn-lt"/>
                <a:cs typeface="Times New Roman"/>
              </a:rPr>
              <a:t>Light</a:t>
            </a:r>
            <a:endParaRPr lang="en-IE" sz="2400" dirty="0">
              <a:solidFill>
                <a:srgbClr val="00B050"/>
              </a:solidFill>
              <a:latin typeface="+mn-lt"/>
            </a:endParaRPr>
          </a:p>
          <a:p>
            <a:pPr marL="342900" indent="-342900">
              <a:spcBef>
                <a:spcPct val="50000"/>
              </a:spcBef>
              <a:buFont typeface="Arial" panose="020B0604020202020204" pitchFamily="34" charset="0"/>
              <a:buChar char="•"/>
            </a:pPr>
            <a:r>
              <a:rPr lang="en-IE" sz="2400" dirty="0">
                <a:solidFill>
                  <a:srgbClr val="7030A0"/>
                </a:solidFill>
                <a:latin typeface="+mn-lt"/>
              </a:rPr>
              <a:t>Flow Cell</a:t>
            </a:r>
          </a:p>
          <a:p>
            <a:pPr marL="342900" indent="-342900">
              <a:spcBef>
                <a:spcPct val="50000"/>
              </a:spcBef>
              <a:buFont typeface="Arial" panose="020B0604020202020204" pitchFamily="34" charset="0"/>
              <a:buChar char="•"/>
            </a:pPr>
            <a:r>
              <a:rPr lang="en-IE" sz="2400" dirty="0">
                <a:solidFill>
                  <a:srgbClr val="FF0000"/>
                </a:solidFill>
                <a:latin typeface="+mn-lt"/>
              </a:rPr>
              <a:t>Vector Control Module</a:t>
            </a:r>
            <a:br>
              <a:rPr lang="en-IE" sz="2400" dirty="0">
                <a:solidFill>
                  <a:srgbClr val="FF0000"/>
                </a:solidFill>
                <a:latin typeface="+mn-lt"/>
              </a:rPr>
            </a:br>
            <a:r>
              <a:rPr lang="en-IE" sz="2400" dirty="0">
                <a:solidFill>
                  <a:srgbClr val="FF0000"/>
                </a:solidFill>
                <a:latin typeface="+mn-lt"/>
              </a:rPr>
              <a:t>(VCM)</a:t>
            </a:r>
            <a:endParaRPr lang="en-US" sz="2400" dirty="0">
              <a:solidFill>
                <a:srgbClr val="FF0000"/>
              </a:solidFill>
              <a:latin typeface="+mn-lt"/>
            </a:endParaRPr>
          </a:p>
        </p:txBody>
      </p:sp>
      <p:grpSp>
        <p:nvGrpSpPr>
          <p:cNvPr id="9" name="Group 8">
            <a:extLst>
              <a:ext uri="{FF2B5EF4-FFF2-40B4-BE49-F238E27FC236}">
                <a16:creationId xmlns:a16="http://schemas.microsoft.com/office/drawing/2014/main" id="{F11BD2C8-1416-AFE6-3065-A6C8A5DFB485}"/>
              </a:ext>
            </a:extLst>
          </p:cNvPr>
          <p:cNvGrpSpPr/>
          <p:nvPr/>
        </p:nvGrpSpPr>
        <p:grpSpPr>
          <a:xfrm>
            <a:off x="3810000" y="2724028"/>
            <a:ext cx="5173781" cy="1695572"/>
            <a:chOff x="3970219" y="3790828"/>
            <a:chExt cx="5173781" cy="1695572"/>
          </a:xfrm>
        </p:grpSpPr>
        <p:pic>
          <p:nvPicPr>
            <p:cNvPr id="4" name="Picture 2">
              <a:extLst>
                <a:ext uri="{FF2B5EF4-FFF2-40B4-BE49-F238E27FC236}">
                  <a16:creationId xmlns:a16="http://schemas.microsoft.com/office/drawing/2014/main" id="{DC66C24C-EAC6-8CF7-E3E1-940CA9ED3C4C}"/>
                </a:ext>
              </a:extLst>
            </p:cNvPr>
            <p:cNvPicPr>
              <a:picLocks noChangeAspect="1" noChangeArrowheads="1"/>
            </p:cNvPicPr>
            <p:nvPr/>
          </p:nvPicPr>
          <p:blipFill>
            <a:blip r:embed="rId4" cstate="print"/>
            <a:srcRect/>
            <a:stretch>
              <a:fillRect/>
            </a:stretch>
          </p:blipFill>
          <p:spPr bwMode="auto">
            <a:xfrm>
              <a:off x="4114800" y="3790828"/>
              <a:ext cx="4880243" cy="1695572"/>
            </a:xfrm>
            <a:prstGeom prst="rect">
              <a:avLst/>
            </a:prstGeom>
            <a:noFill/>
            <a:ln w="9525">
              <a:noFill/>
              <a:miter lim="800000"/>
              <a:headEnd/>
              <a:tailEnd/>
            </a:ln>
          </p:spPr>
        </p:pic>
        <p:sp>
          <p:nvSpPr>
            <p:cNvPr id="5" name="Rectangle 4">
              <a:extLst>
                <a:ext uri="{FF2B5EF4-FFF2-40B4-BE49-F238E27FC236}">
                  <a16:creationId xmlns:a16="http://schemas.microsoft.com/office/drawing/2014/main" id="{0FC99626-F86E-2E72-5152-6DEF28DFE1C7}"/>
                </a:ext>
              </a:extLst>
            </p:cNvPr>
            <p:cNvSpPr/>
            <p:nvPr/>
          </p:nvSpPr>
          <p:spPr>
            <a:xfrm>
              <a:off x="7315200" y="3886200"/>
              <a:ext cx="1828800" cy="1447800"/>
            </a:xfrm>
            <a:prstGeom prst="rect">
              <a:avLst/>
            </a:prstGeom>
            <a:noFill/>
            <a:ln w="762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5A1EBA-D009-132D-6FD0-C199CBDBC98B}"/>
                </a:ext>
              </a:extLst>
            </p:cNvPr>
            <p:cNvSpPr/>
            <p:nvPr/>
          </p:nvSpPr>
          <p:spPr>
            <a:xfrm>
              <a:off x="3970219" y="3886200"/>
              <a:ext cx="1907207" cy="14478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9EED169-8FDF-C673-9423-8922E2A458AE}"/>
                </a:ext>
              </a:extLst>
            </p:cNvPr>
            <p:cNvSpPr/>
            <p:nvPr/>
          </p:nvSpPr>
          <p:spPr>
            <a:xfrm>
              <a:off x="5943600" y="3894138"/>
              <a:ext cx="1295400" cy="1447800"/>
            </a:xfrm>
            <a:prstGeom prst="rect">
              <a:avLst/>
            </a:prstGeom>
            <a:no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E5EC35A0-17C7-FA67-6779-58B8BA952FE7}"/>
              </a:ext>
            </a:extLst>
          </p:cNvPr>
          <p:cNvPicPr>
            <a:picLocks noChangeAspect="1"/>
          </p:cNvPicPr>
          <p:nvPr/>
        </p:nvPicPr>
        <p:blipFill>
          <a:blip r:embed="rId5"/>
          <a:stretch>
            <a:fillRect/>
          </a:stretch>
        </p:blipFill>
        <p:spPr>
          <a:xfrm>
            <a:off x="5107830" y="4433955"/>
            <a:ext cx="2632364" cy="1811104"/>
          </a:xfrm>
          <a:prstGeom prst="rect">
            <a:avLst/>
          </a:prstGeom>
          <a:ln w="76200">
            <a:solidFill>
              <a:srgbClr val="FF0000"/>
            </a:solidFill>
          </a:ln>
        </p:spPr>
      </p:pic>
      <p:sp>
        <p:nvSpPr>
          <p:cNvPr id="18437" name="Text Box 8"/>
          <p:cNvSpPr txBox="1">
            <a:spLocks noChangeArrowheads="1"/>
          </p:cNvSpPr>
          <p:nvPr/>
        </p:nvSpPr>
        <p:spPr bwMode="auto">
          <a:xfrm>
            <a:off x="1123950" y="1930643"/>
            <a:ext cx="7239000" cy="830997"/>
          </a:xfrm>
          <a:prstGeom prst="rect">
            <a:avLst/>
          </a:prstGeom>
          <a:noFill/>
          <a:ln w="9525">
            <a:noFill/>
            <a:miter lim="800000"/>
            <a:headEnd/>
            <a:tailEnd/>
          </a:ln>
        </p:spPr>
        <p:txBody>
          <a:bodyPr wrap="square">
            <a:spAutoFit/>
          </a:bodyPr>
          <a:lstStyle/>
          <a:p>
            <a:pPr algn="ctr">
              <a:spcBef>
                <a:spcPct val="50000"/>
              </a:spcBef>
            </a:pPr>
            <a:r>
              <a:rPr lang="en-IE" sz="2400" dirty="0">
                <a:latin typeface="+mn-lt"/>
              </a:rPr>
              <a:t>4 Primary Hardware Components Required For High Quality Image Analysis:</a:t>
            </a:r>
          </a:p>
        </p:txBody>
      </p:sp>
    </p:spTree>
    <p:extLst>
      <p:ext uri="{BB962C8B-B14F-4D97-AF65-F5344CB8AC3E}">
        <p14:creationId xmlns:p14="http://schemas.microsoft.com/office/powerpoint/2010/main" val="3803359410"/>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8435"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dirty="0">
                <a:solidFill>
                  <a:schemeClr val="bg1"/>
                </a:solidFill>
                <a:latin typeface="Tahoma" pitchFamily="34" charset="0"/>
              </a:rPr>
              <a:t>JM Canty, Inc. · Buffalo, New York  ·  Phone: (716) 625-4227  | JM Canty, Ltd. · Dublin, Ireland · Phone: +353 (1) 882-9621</a:t>
            </a:r>
            <a:r>
              <a:rPr lang="en-US" sz="800" dirty="0">
                <a:solidFill>
                  <a:schemeClr val="bg1"/>
                </a:solidFill>
                <a:latin typeface="Tahoma" pitchFamily="34" charset="0"/>
              </a:rPr>
              <a:t>  </a:t>
            </a:r>
          </a:p>
        </p:txBody>
      </p:sp>
      <p:sp>
        <p:nvSpPr>
          <p:cNvPr id="18436"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8437" name="Text Box 8"/>
          <p:cNvSpPr txBox="1">
            <a:spLocks noChangeArrowheads="1"/>
          </p:cNvSpPr>
          <p:nvPr/>
        </p:nvSpPr>
        <p:spPr bwMode="auto">
          <a:xfrm>
            <a:off x="381000" y="2438400"/>
            <a:ext cx="4191000" cy="3016210"/>
          </a:xfrm>
          <a:prstGeom prst="rect">
            <a:avLst/>
          </a:prstGeom>
          <a:noFill/>
          <a:ln w="9525">
            <a:noFill/>
            <a:miter lim="800000"/>
            <a:headEnd/>
            <a:tailEnd/>
          </a:ln>
        </p:spPr>
        <p:txBody>
          <a:bodyPr wrap="square">
            <a:spAutoFit/>
          </a:bodyPr>
          <a:lstStyle/>
          <a:p>
            <a:pPr marL="342900" indent="-342900">
              <a:spcBef>
                <a:spcPct val="50000"/>
              </a:spcBef>
              <a:buFont typeface="Arial" panose="020B0604020202020204" pitchFamily="34" charset="0"/>
              <a:buChar char="•"/>
            </a:pPr>
            <a:r>
              <a:rPr lang="en-IE" dirty="0">
                <a:latin typeface="+mn-lt"/>
              </a:rPr>
              <a:t>Gigabit Ethernet technology for optimum image retrieval</a:t>
            </a:r>
          </a:p>
          <a:p>
            <a:pPr marL="342900" indent="-342900">
              <a:spcBef>
                <a:spcPct val="50000"/>
              </a:spcBef>
              <a:buFont typeface="Arial" panose="020B0604020202020204" pitchFamily="34" charset="0"/>
              <a:buChar char="•"/>
            </a:pPr>
            <a:r>
              <a:rPr lang="en-IE" dirty="0">
                <a:latin typeface="+mn-lt"/>
              </a:rPr>
              <a:t>4112 x 2176 Pixel Array configurable to 0.23</a:t>
            </a:r>
            <a:r>
              <a:rPr lang="en-IE" dirty="0">
                <a:latin typeface="+mn-lt"/>
                <a:cs typeface="Times New Roman"/>
              </a:rPr>
              <a:t>µm per Pixel Resolution </a:t>
            </a:r>
          </a:p>
          <a:p>
            <a:pPr marL="342900" indent="-342900">
              <a:spcBef>
                <a:spcPct val="50000"/>
              </a:spcBef>
              <a:buFont typeface="Arial" panose="020B0604020202020204" pitchFamily="34" charset="0"/>
              <a:buChar char="•"/>
            </a:pPr>
            <a:r>
              <a:rPr lang="en-IE" dirty="0">
                <a:latin typeface="+mn-lt"/>
                <a:cs typeface="Times New Roman"/>
              </a:rPr>
              <a:t>Particle / Droplet Size to 0.7µm</a:t>
            </a:r>
            <a:endParaRPr lang="en-IE" dirty="0">
              <a:latin typeface="+mn-lt"/>
            </a:endParaRPr>
          </a:p>
          <a:p>
            <a:pPr marL="342900" indent="-342900">
              <a:spcBef>
                <a:spcPct val="50000"/>
              </a:spcBef>
              <a:buFont typeface="Arial" panose="020B0604020202020204" pitchFamily="34" charset="0"/>
              <a:buChar char="•"/>
            </a:pPr>
            <a:r>
              <a:rPr lang="en-IE" dirty="0">
                <a:latin typeface="+mn-lt"/>
              </a:rPr>
              <a:t>Simple RJ45 Network Connection to Control PC</a:t>
            </a:r>
            <a:endParaRPr lang="en-US" dirty="0">
              <a:latin typeface="+mn-lt"/>
            </a:endParaRPr>
          </a:p>
        </p:txBody>
      </p:sp>
      <p:sp>
        <p:nvSpPr>
          <p:cNvPr id="7"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Hardware – Image Retrieval</a:t>
            </a:r>
          </a:p>
          <a:p>
            <a:pPr algn="ctr">
              <a:defRPr/>
            </a:pPr>
            <a:r>
              <a:rPr lang="en-US" sz="2400" kern="0" dirty="0">
                <a:latin typeface="+mj-lt"/>
                <a:ea typeface="+mj-ea"/>
                <a:cs typeface="+mj-cs"/>
              </a:rPr>
              <a:t>Camera</a:t>
            </a:r>
          </a:p>
        </p:txBody>
      </p:sp>
      <p:sp>
        <p:nvSpPr>
          <p:cNvPr id="18439" name="Text Box 8"/>
          <p:cNvSpPr txBox="1">
            <a:spLocks noChangeArrowheads="1"/>
          </p:cNvSpPr>
          <p:nvPr/>
        </p:nvSpPr>
        <p:spPr bwMode="auto">
          <a:xfrm>
            <a:off x="5867400" y="5715000"/>
            <a:ext cx="2667000" cy="400050"/>
          </a:xfrm>
          <a:prstGeom prst="rect">
            <a:avLst/>
          </a:prstGeom>
          <a:noFill/>
          <a:ln w="9525">
            <a:noFill/>
            <a:miter lim="800000"/>
            <a:headEnd/>
            <a:tailEnd/>
          </a:ln>
        </p:spPr>
        <p:txBody>
          <a:bodyPr>
            <a:spAutoFit/>
          </a:bodyPr>
          <a:lstStyle/>
          <a:p>
            <a:pPr marL="342900" indent="-342900">
              <a:spcBef>
                <a:spcPct val="50000"/>
              </a:spcBef>
            </a:pPr>
            <a:r>
              <a:rPr lang="en-IE" dirty="0"/>
              <a:t>	Sand in Water</a:t>
            </a:r>
            <a:endParaRPr lang="en-US" dirty="0"/>
          </a:p>
        </p:txBody>
      </p:sp>
      <p:pic>
        <p:nvPicPr>
          <p:cNvPr id="27649" name="Picture 1" descr="C:\Users\alano.JMCANTY\Desktop\sand.jpg"/>
          <p:cNvPicPr>
            <a:picLocks noChangeAspect="1" noChangeArrowheads="1"/>
          </p:cNvPicPr>
          <p:nvPr/>
        </p:nvPicPr>
        <p:blipFill>
          <a:blip r:embed="rId4" cstate="print"/>
          <a:srcRect/>
          <a:stretch>
            <a:fillRect/>
          </a:stretch>
        </p:blipFill>
        <p:spPr bwMode="auto">
          <a:xfrm>
            <a:off x="4648200" y="2238756"/>
            <a:ext cx="4800600" cy="3552444"/>
          </a:xfrm>
          <a:prstGeom prst="rect">
            <a:avLst/>
          </a:prstGeom>
          <a:noFill/>
        </p:spPr>
      </p:pic>
    </p:spTree>
    <p:extLst>
      <p:ext uri="{BB962C8B-B14F-4D97-AF65-F5344CB8AC3E}">
        <p14:creationId xmlns:p14="http://schemas.microsoft.com/office/powerpoint/2010/main" val="3676190289"/>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2" name="Rectangle 6"/>
          <p:cNvSpPr>
            <a:spLocks noChangeArrowheads="1"/>
          </p:cNvSpPr>
          <p:nvPr/>
        </p:nvSpPr>
        <p:spPr bwMode="auto">
          <a:xfrm>
            <a:off x="481703" y="2179433"/>
            <a:ext cx="9067800" cy="1447800"/>
          </a:xfrm>
          <a:prstGeom prst="rect">
            <a:avLst/>
          </a:prstGeom>
          <a:noFill/>
          <a:ln w="9525">
            <a:noFill/>
            <a:miter lim="800000"/>
            <a:headEnd/>
            <a:tailEnd/>
          </a:ln>
        </p:spPr>
        <p:txBody>
          <a:bodyPr/>
          <a:lstStyle/>
          <a:p>
            <a:pPr marL="342900" indent="-342900">
              <a:spcBef>
                <a:spcPct val="20000"/>
              </a:spcBef>
              <a:buFont typeface="Arial" panose="020B0604020202020204" pitchFamily="34" charset="0"/>
              <a:buChar char="•"/>
            </a:pPr>
            <a:r>
              <a:rPr lang="en-IE" dirty="0"/>
              <a:t>High flow rates inline require an increased shutter speed and so an increased amount of light to capture particulate in “freeze frame” in order to perform software analysis</a:t>
            </a:r>
          </a:p>
          <a:p>
            <a:pPr>
              <a:spcBef>
                <a:spcPct val="20000"/>
              </a:spcBef>
            </a:pPr>
            <a:endParaRPr lang="en-IE" dirty="0"/>
          </a:p>
          <a:p>
            <a:pPr marL="342900" indent="-342900">
              <a:spcBef>
                <a:spcPct val="20000"/>
              </a:spcBef>
              <a:buFont typeface="Arial" panose="020B0604020202020204" pitchFamily="34" charset="0"/>
              <a:buChar char="•"/>
            </a:pPr>
            <a:r>
              <a:rPr lang="en-IE" dirty="0"/>
              <a:t>High Intensity LED Light Source</a:t>
            </a:r>
          </a:p>
          <a:p>
            <a:pPr>
              <a:spcBef>
                <a:spcPct val="20000"/>
              </a:spcBef>
            </a:pPr>
            <a:endParaRPr lang="en-IE" dirty="0"/>
          </a:p>
          <a:p>
            <a:pPr marL="342900" indent="-342900">
              <a:spcBef>
                <a:spcPct val="20000"/>
              </a:spcBef>
              <a:buFont typeface="Arial" panose="020B0604020202020204" pitchFamily="34" charset="0"/>
              <a:buChar char="•"/>
            </a:pPr>
            <a:r>
              <a:rPr lang="en-IE" dirty="0"/>
              <a:t>5+ Years Continuous Operation</a:t>
            </a:r>
          </a:p>
          <a:p>
            <a:pPr>
              <a:spcBef>
                <a:spcPct val="20000"/>
              </a:spcBef>
            </a:pPr>
            <a:endParaRPr lang="en-IE" dirty="0"/>
          </a:p>
          <a:p>
            <a:pPr marL="342900" indent="-342900">
              <a:spcBef>
                <a:spcPct val="20000"/>
              </a:spcBef>
              <a:buFont typeface="Arial" panose="020B0604020202020204" pitchFamily="34" charset="0"/>
              <a:buChar char="•"/>
            </a:pPr>
            <a:r>
              <a:rPr lang="en-IE" dirty="0"/>
              <a:t>Flow velocity up to 5m/s</a:t>
            </a:r>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a:p>
            <a:pPr>
              <a:spcBef>
                <a:spcPct val="20000"/>
              </a:spcBef>
            </a:pPr>
            <a:endParaRPr lang="en-IE" dirty="0"/>
          </a:p>
        </p:txBody>
      </p:sp>
      <p:pic>
        <p:nvPicPr>
          <p:cNvPr id="21506"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1507"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1508"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7"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Hardware – Image Retrieval</a:t>
            </a:r>
          </a:p>
          <a:p>
            <a:pPr algn="ctr">
              <a:defRPr/>
            </a:pPr>
            <a:r>
              <a:rPr lang="en-US" sz="2400" kern="0" dirty="0">
                <a:latin typeface="+mj-lt"/>
                <a:ea typeface="+mj-ea"/>
                <a:cs typeface="+mj-cs"/>
              </a:rPr>
              <a:t>Lighting System</a:t>
            </a:r>
          </a:p>
        </p:txBody>
      </p:sp>
      <p:pic>
        <p:nvPicPr>
          <p:cNvPr id="21511" name="Picture 5" descr="lighting.jpg"/>
          <p:cNvPicPr>
            <a:picLocks noChangeAspect="1"/>
          </p:cNvPicPr>
          <p:nvPr/>
        </p:nvPicPr>
        <p:blipFill>
          <a:blip r:embed="rId4" cstate="print"/>
          <a:srcRect/>
          <a:stretch>
            <a:fillRect/>
          </a:stretch>
        </p:blipFill>
        <p:spPr bwMode="auto">
          <a:xfrm>
            <a:off x="5264088" y="2824162"/>
            <a:ext cx="4184352" cy="3652838"/>
          </a:xfrm>
          <a:prstGeom prst="rect">
            <a:avLst/>
          </a:prstGeom>
          <a:noFill/>
          <a:ln w="9525">
            <a:noFill/>
            <a:miter lim="800000"/>
            <a:headEnd/>
            <a:tailEnd/>
          </a:ln>
        </p:spPr>
      </p:pic>
    </p:spTree>
    <p:extLst>
      <p:ext uri="{BB962C8B-B14F-4D97-AF65-F5344CB8AC3E}">
        <p14:creationId xmlns:p14="http://schemas.microsoft.com/office/powerpoint/2010/main" val="2359642419"/>
      </p:ext>
    </p:extLst>
  </p:cSld>
  <p:clrMapOvr>
    <a:masterClrMapping/>
  </p:clrMapOvr>
  <p:transition>
    <p:zo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20483"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0484"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20486" name="Text Box 8"/>
          <p:cNvSpPr txBox="1">
            <a:spLocks noChangeArrowheads="1"/>
          </p:cNvSpPr>
          <p:nvPr/>
        </p:nvSpPr>
        <p:spPr bwMode="auto">
          <a:xfrm>
            <a:off x="533400" y="2362200"/>
            <a:ext cx="6019800" cy="2708434"/>
          </a:xfrm>
          <a:prstGeom prst="rect">
            <a:avLst/>
          </a:prstGeom>
          <a:noFill/>
          <a:ln w="9525">
            <a:noFill/>
            <a:miter lim="800000"/>
            <a:headEnd/>
            <a:tailEnd/>
          </a:ln>
        </p:spPr>
        <p:txBody>
          <a:bodyPr wrap="square">
            <a:spAutoFit/>
          </a:bodyPr>
          <a:lstStyle/>
          <a:p>
            <a:pPr marL="342900" indent="-342900">
              <a:spcBef>
                <a:spcPct val="50000"/>
              </a:spcBef>
              <a:buFontTx/>
              <a:buChar char="•"/>
            </a:pPr>
            <a:r>
              <a:rPr lang="en-IE" dirty="0"/>
              <a:t>Fused one piece construction with no recesses or steps where product can adhere to and build up</a:t>
            </a:r>
          </a:p>
          <a:p>
            <a:pPr marL="342900" indent="-342900">
              <a:spcBef>
                <a:spcPct val="50000"/>
              </a:spcBef>
              <a:buFontTx/>
              <a:buChar char="•"/>
            </a:pPr>
            <a:r>
              <a:rPr lang="en-IE" dirty="0"/>
              <a:t>Pressures to 600 BAR</a:t>
            </a:r>
          </a:p>
          <a:p>
            <a:pPr marL="342900" indent="-342900">
              <a:spcBef>
                <a:spcPct val="50000"/>
              </a:spcBef>
              <a:buFontTx/>
              <a:buChar char="•"/>
            </a:pPr>
            <a:r>
              <a:rPr lang="en-IE" dirty="0"/>
              <a:t>Integral Jet Spray Ring</a:t>
            </a:r>
          </a:p>
          <a:p>
            <a:pPr marL="342900" indent="-342900">
              <a:spcBef>
                <a:spcPct val="50000"/>
              </a:spcBef>
              <a:buFontTx/>
              <a:buChar char="•"/>
            </a:pPr>
            <a:r>
              <a:rPr lang="en-IE" dirty="0"/>
              <a:t>Adjustable Gap Size dependent on sample present</a:t>
            </a:r>
            <a:endParaRPr lang="en-US" dirty="0"/>
          </a:p>
        </p:txBody>
      </p:sp>
      <p:sp>
        <p:nvSpPr>
          <p:cNvPr id="7" name="Rectangle 5"/>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mj-lt"/>
                <a:ea typeface="+mj-ea"/>
                <a:cs typeface="+mj-cs"/>
              </a:rPr>
              <a:t>Hardware – Image Retrieval</a:t>
            </a:r>
          </a:p>
          <a:p>
            <a:pPr algn="ctr">
              <a:defRPr/>
            </a:pPr>
            <a:r>
              <a:rPr lang="en-US" sz="2400" kern="0" dirty="0">
                <a:latin typeface="+mj-lt"/>
                <a:ea typeface="+mj-ea"/>
                <a:cs typeface="+mj-cs"/>
              </a:rPr>
              <a:t>Fused Glass Flow Path</a:t>
            </a:r>
          </a:p>
        </p:txBody>
      </p:sp>
      <p:pic>
        <p:nvPicPr>
          <p:cNvPr id="8" name="Picture 2"/>
          <p:cNvPicPr>
            <a:picLocks noChangeAspect="1" noChangeArrowheads="1"/>
          </p:cNvPicPr>
          <p:nvPr/>
        </p:nvPicPr>
        <p:blipFill>
          <a:blip r:embed="rId4" cstate="print"/>
          <a:srcRect/>
          <a:stretch>
            <a:fillRect/>
          </a:stretch>
        </p:blipFill>
        <p:spPr bwMode="auto">
          <a:xfrm>
            <a:off x="6705600" y="2057400"/>
            <a:ext cx="2533650" cy="2428875"/>
          </a:xfrm>
          <a:prstGeom prst="rect">
            <a:avLst/>
          </a:prstGeom>
          <a:noFill/>
          <a:ln w="9525">
            <a:noFill/>
            <a:miter lim="800000"/>
            <a:headEnd/>
            <a:tailEnd/>
          </a:ln>
        </p:spPr>
      </p:pic>
      <p:pic>
        <p:nvPicPr>
          <p:cNvPr id="9" name="Picture 8" descr="sr.jpg"/>
          <p:cNvPicPr>
            <a:picLocks noChangeAspect="1"/>
          </p:cNvPicPr>
          <p:nvPr/>
        </p:nvPicPr>
        <p:blipFill>
          <a:blip r:embed="rId5" cstate="print"/>
          <a:stretch>
            <a:fillRect/>
          </a:stretch>
        </p:blipFill>
        <p:spPr>
          <a:xfrm>
            <a:off x="6781800" y="4495800"/>
            <a:ext cx="2438400" cy="1828800"/>
          </a:xfrm>
          <a:prstGeom prst="rect">
            <a:avLst/>
          </a:prstGeom>
        </p:spPr>
      </p:pic>
    </p:spTree>
    <p:extLst>
      <p:ext uri="{BB962C8B-B14F-4D97-AF65-F5344CB8AC3E}">
        <p14:creationId xmlns:p14="http://schemas.microsoft.com/office/powerpoint/2010/main" val="335119942"/>
      </p:ext>
    </p:extLst>
  </p:cSld>
  <p:clrMapOvr>
    <a:masterClrMapping/>
  </p:clrMapOvr>
  <p:transition>
    <p:zo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nty_title with web"/>
          <p:cNvPicPr>
            <a:picLocks noChangeAspect="1" noChangeArrowheads="1"/>
          </p:cNvPicPr>
          <p:nvPr/>
        </p:nvPicPr>
        <p:blipFill>
          <a:blip r:embed="rId5" cstate="print"/>
          <a:srcRect/>
          <a:stretch>
            <a:fillRect/>
          </a:stretch>
        </p:blipFill>
        <p:spPr bwMode="auto">
          <a:xfrm>
            <a:off x="330200" y="152400"/>
            <a:ext cx="9245600" cy="1047750"/>
          </a:xfrm>
          <a:prstGeom prst="rect">
            <a:avLst/>
          </a:prstGeom>
          <a:noFill/>
          <a:ln w="9525">
            <a:noFill/>
            <a:miter lim="800000"/>
            <a:headEnd/>
            <a:tailEnd/>
          </a:ln>
        </p:spPr>
      </p:pic>
      <p:sp>
        <p:nvSpPr>
          <p:cNvPr id="20483"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20484"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pic>
        <p:nvPicPr>
          <p:cNvPr id="2" name="OIW Cleaning Video.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701800" y="1447800"/>
            <a:ext cx="6502400" cy="4876800"/>
          </a:xfrm>
          <a:prstGeom prst="rect">
            <a:avLst/>
          </a:prstGeom>
        </p:spPr>
      </p:pic>
    </p:spTree>
    <p:extLst>
      <p:ext uri="{BB962C8B-B14F-4D97-AF65-F5344CB8AC3E}">
        <p14:creationId xmlns:p14="http://schemas.microsoft.com/office/powerpoint/2010/main" val="191735631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nty_title with web">
            <a:extLst>
              <a:ext uri="{FF2B5EF4-FFF2-40B4-BE49-F238E27FC236}">
                <a16:creationId xmlns:a16="http://schemas.microsoft.com/office/drawing/2014/main" id="{120F96C3-0A8A-4E50-9B21-3AA62AF53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200" y="152400"/>
            <a:ext cx="924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 Box 3">
            <a:extLst>
              <a:ext uri="{FF2B5EF4-FFF2-40B4-BE49-F238E27FC236}">
                <a16:creationId xmlns:a16="http://schemas.microsoft.com/office/drawing/2014/main" id="{4A5157F5-F192-4FFB-B10B-4D42315FBA53}"/>
              </a:ext>
            </a:extLst>
          </p:cNvPr>
          <p:cNvSpPr txBox="1">
            <a:spLocks noChangeArrowheads="1"/>
          </p:cNvSpPr>
          <p:nvPr/>
        </p:nvSpPr>
        <p:spPr bwMode="auto">
          <a:xfrm>
            <a:off x="330200" y="6477000"/>
            <a:ext cx="9245600" cy="2444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000">
                <a:solidFill>
                  <a:schemeClr val="bg1"/>
                </a:solidFill>
                <a:latin typeface="Tahoma" panose="020B0604030504040204" pitchFamily="34" charset="0"/>
              </a:rPr>
              <a:t>JM Canty, Inc. · Buffalo, New York  ·  Phone: (716) 625-4227  | JM Canty, Ltd. · Dublin, Ireland · Phone: +353 (1) 882-9621</a:t>
            </a:r>
            <a:r>
              <a:rPr lang="en-US" altLang="en-US" sz="800">
                <a:solidFill>
                  <a:schemeClr val="bg1"/>
                </a:solidFill>
                <a:latin typeface="Tahoma" panose="020B0604030504040204" pitchFamily="34" charset="0"/>
              </a:rPr>
              <a:t>  </a:t>
            </a:r>
          </a:p>
        </p:txBody>
      </p:sp>
      <p:sp>
        <p:nvSpPr>
          <p:cNvPr id="20484" name="Rectangle 4">
            <a:extLst>
              <a:ext uri="{FF2B5EF4-FFF2-40B4-BE49-F238E27FC236}">
                <a16:creationId xmlns:a16="http://schemas.microsoft.com/office/drawing/2014/main" id="{491AF9B1-860A-44D5-B385-4118FAECC7F0}"/>
              </a:ext>
            </a:extLst>
          </p:cNvPr>
          <p:cNvSpPr>
            <a:spLocks noChangeArrowheads="1"/>
          </p:cNvSpPr>
          <p:nvPr/>
        </p:nvSpPr>
        <p:spPr bwMode="auto">
          <a:xfrm>
            <a:off x="330200" y="152400"/>
            <a:ext cx="9245600" cy="655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IE" altLang="en-US" sz="2000"/>
          </a:p>
        </p:txBody>
      </p:sp>
      <p:sp>
        <p:nvSpPr>
          <p:cNvPr id="8" name="Rectangle 5">
            <a:extLst>
              <a:ext uri="{FF2B5EF4-FFF2-40B4-BE49-F238E27FC236}">
                <a16:creationId xmlns:a16="http://schemas.microsoft.com/office/drawing/2014/main" id="{55F9243D-0301-4E8E-B7D6-37B8D06E8FAD}"/>
              </a:ext>
            </a:extLst>
          </p:cNvPr>
          <p:cNvSpPr txBox="1">
            <a:spLocks noChangeArrowheads="1"/>
          </p:cNvSpPr>
          <p:nvPr/>
        </p:nvSpPr>
        <p:spPr>
          <a:xfrm>
            <a:off x="533400" y="1371600"/>
            <a:ext cx="8420100" cy="457200"/>
          </a:xfrm>
          <a:prstGeom prst="rect">
            <a:avLst/>
          </a:prstGeom>
        </p:spPr>
        <p:txBody>
          <a:bodyPr/>
          <a:lstStyle/>
          <a:p>
            <a:pPr algn="ctr">
              <a:defRPr/>
            </a:pPr>
            <a:r>
              <a:rPr lang="en-US" sz="2400" kern="0" dirty="0">
                <a:latin typeface="Arial" charset="0"/>
              </a:rPr>
              <a:t>Hardware – Image Analysis</a:t>
            </a:r>
          </a:p>
          <a:p>
            <a:pPr algn="ctr">
              <a:defRPr/>
            </a:pPr>
            <a:r>
              <a:rPr lang="en-US" sz="2400" kern="0" dirty="0">
                <a:latin typeface="Arial" charset="0"/>
              </a:rPr>
              <a:t>Vector Control Module (VCM)</a:t>
            </a:r>
          </a:p>
        </p:txBody>
      </p:sp>
      <p:sp>
        <p:nvSpPr>
          <p:cNvPr id="9" name="TextBox 8">
            <a:extLst>
              <a:ext uri="{FF2B5EF4-FFF2-40B4-BE49-F238E27FC236}">
                <a16:creationId xmlns:a16="http://schemas.microsoft.com/office/drawing/2014/main" id="{9E1560C5-52E8-4719-BD31-FBE91D5414E6}"/>
              </a:ext>
            </a:extLst>
          </p:cNvPr>
          <p:cNvSpPr txBox="1"/>
          <p:nvPr/>
        </p:nvSpPr>
        <p:spPr>
          <a:xfrm>
            <a:off x="2819400" y="2325576"/>
            <a:ext cx="5657136" cy="2339102"/>
          </a:xfrm>
          <a:prstGeom prst="rect">
            <a:avLst/>
          </a:prstGeom>
          <a:noFill/>
        </p:spPr>
        <p:txBody>
          <a:bodyPr wrap="square" rtlCol="0">
            <a:spAutoFit/>
          </a:bodyPr>
          <a:lstStyle/>
          <a:p>
            <a:pPr marL="285750" indent="-285750">
              <a:buFont typeface="Arial" panose="020B0604020202020204" pitchFamily="34" charset="0"/>
              <a:buChar char="•"/>
            </a:pPr>
            <a:r>
              <a:rPr lang="en-US" sz="1800" dirty="0"/>
              <a:t>Ease of use and installation</a:t>
            </a:r>
          </a:p>
          <a:p>
            <a:endParaRPr lang="en-US" sz="1800" dirty="0"/>
          </a:p>
          <a:p>
            <a:pPr marL="285750" indent="-285750">
              <a:buFont typeface="Arial" panose="020B0604020202020204" pitchFamily="34" charset="0"/>
              <a:buChar char="•"/>
            </a:pPr>
            <a:r>
              <a:rPr lang="en-US" sz="1800" dirty="0"/>
              <a:t>Multiple analyzers from one VCM</a:t>
            </a:r>
          </a:p>
          <a:p>
            <a:endParaRPr lang="en-US" sz="1800" dirty="0"/>
          </a:p>
          <a:p>
            <a:pPr marL="285750" indent="-285750">
              <a:buFont typeface="Arial" panose="020B0604020202020204" pitchFamily="34" charset="0"/>
              <a:buChar char="•"/>
            </a:pPr>
            <a:r>
              <a:rPr lang="en-US" sz="1800" dirty="0"/>
              <a:t>Multiple outputs to interface with</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Remote Support Functionality</a:t>
            </a:r>
          </a:p>
          <a:p>
            <a:endParaRPr lang="en-US" dirty="0"/>
          </a:p>
        </p:txBody>
      </p:sp>
      <p:pic>
        <p:nvPicPr>
          <p:cNvPr id="13" name="Picture 2">
            <a:extLst>
              <a:ext uri="{FF2B5EF4-FFF2-40B4-BE49-F238E27FC236}">
                <a16:creationId xmlns:a16="http://schemas.microsoft.com/office/drawing/2014/main" id="{CC150680-B53A-4285-BA38-FADECC95D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36" y="4570351"/>
            <a:ext cx="2372940" cy="1781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a:extLst>
              <a:ext uri="{FF2B5EF4-FFF2-40B4-BE49-F238E27FC236}">
                <a16:creationId xmlns:a16="http://schemas.microsoft.com/office/drawing/2014/main" id="{5EF9D1E6-551E-ABA9-AD47-D650795BCFB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8951" y="4570349"/>
            <a:ext cx="1781249" cy="1781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A7785B-758E-C49A-3150-96B2629F0CE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1550" y="4570350"/>
            <a:ext cx="1781250" cy="1781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68ED0B2-7741-EAF1-C58C-767EA5323A9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24150" y="4570350"/>
            <a:ext cx="1781250" cy="17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399828"/>
      </p:ext>
    </p:extLst>
  </p:cSld>
  <p:clrMapOvr>
    <a:masterClrMapping/>
  </p:clrMapOvr>
  <p:transition>
    <p:zo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anty_title with web"/>
          <p:cNvPicPr>
            <a:picLocks noChangeAspect="1" noChangeArrowheads="1"/>
          </p:cNvPicPr>
          <p:nvPr/>
        </p:nvPicPr>
        <p:blipFill>
          <a:blip r:embed="rId3" cstate="print"/>
          <a:srcRect/>
          <a:stretch>
            <a:fillRect/>
          </a:stretch>
        </p:blipFill>
        <p:spPr bwMode="auto">
          <a:xfrm>
            <a:off x="330200" y="152400"/>
            <a:ext cx="9245600" cy="1047750"/>
          </a:xfrm>
          <a:prstGeom prst="rect">
            <a:avLst/>
          </a:prstGeom>
          <a:noFill/>
          <a:ln w="9525">
            <a:noFill/>
            <a:miter lim="800000"/>
            <a:headEnd/>
            <a:tailEnd/>
          </a:ln>
        </p:spPr>
      </p:pic>
      <p:sp>
        <p:nvSpPr>
          <p:cNvPr id="17411" name="Text Box 3"/>
          <p:cNvSpPr txBox="1">
            <a:spLocks noChangeArrowheads="1"/>
          </p:cNvSpPr>
          <p:nvPr/>
        </p:nvSpPr>
        <p:spPr bwMode="auto">
          <a:xfrm>
            <a:off x="330200" y="6477000"/>
            <a:ext cx="9245600" cy="244475"/>
          </a:xfrm>
          <a:prstGeom prst="rect">
            <a:avLst/>
          </a:prstGeom>
          <a:solidFill>
            <a:srgbClr val="000000"/>
          </a:solidFill>
          <a:ln w="9525">
            <a:noFill/>
            <a:miter lim="800000"/>
            <a:headEnd/>
            <a:tailEnd/>
          </a:ln>
        </p:spPr>
        <p:txBody>
          <a:bodyPr>
            <a:spAutoFit/>
          </a:bodyPr>
          <a:lstStyle/>
          <a:p>
            <a:pPr algn="ctr">
              <a:spcBef>
                <a:spcPct val="50000"/>
              </a:spcBef>
            </a:pPr>
            <a:r>
              <a:rPr lang="en-US" sz="1000">
                <a:solidFill>
                  <a:schemeClr val="bg1"/>
                </a:solidFill>
                <a:latin typeface="Tahoma" pitchFamily="34" charset="0"/>
              </a:rPr>
              <a:t>JM Canty, Inc. · Buffalo, New York  ·  Phone: (716) 625-4227  | JM Canty, Ltd. · Dublin, Ireland · Phone: +353 (1) 882-9621</a:t>
            </a:r>
            <a:r>
              <a:rPr lang="en-US" sz="800">
                <a:solidFill>
                  <a:schemeClr val="bg1"/>
                </a:solidFill>
                <a:latin typeface="Tahoma" pitchFamily="34" charset="0"/>
              </a:rPr>
              <a:t>  </a:t>
            </a:r>
          </a:p>
        </p:txBody>
      </p:sp>
      <p:sp>
        <p:nvSpPr>
          <p:cNvPr id="17412" name="Rectangle 4"/>
          <p:cNvSpPr>
            <a:spLocks noChangeArrowheads="1"/>
          </p:cNvSpPr>
          <p:nvPr/>
        </p:nvSpPr>
        <p:spPr bwMode="auto">
          <a:xfrm>
            <a:off x="330200" y="152400"/>
            <a:ext cx="9245600" cy="6553200"/>
          </a:xfrm>
          <a:prstGeom prst="rect">
            <a:avLst/>
          </a:prstGeom>
          <a:noFill/>
          <a:ln w="9525">
            <a:solidFill>
              <a:schemeClr val="tx1"/>
            </a:solidFill>
            <a:miter lim="800000"/>
            <a:headEnd/>
            <a:tailEnd/>
          </a:ln>
        </p:spPr>
        <p:txBody>
          <a:bodyPr wrap="none" anchor="ctr"/>
          <a:lstStyle/>
          <a:p>
            <a:endParaRPr lang="en-IE"/>
          </a:p>
        </p:txBody>
      </p:sp>
      <p:sp>
        <p:nvSpPr>
          <p:cNvPr id="10" name="Rectangle 5"/>
          <p:cNvSpPr txBox="1">
            <a:spLocks noChangeArrowheads="1"/>
          </p:cNvSpPr>
          <p:nvPr/>
        </p:nvSpPr>
        <p:spPr>
          <a:xfrm>
            <a:off x="685800" y="1360170"/>
            <a:ext cx="8420100" cy="457200"/>
          </a:xfrm>
          <a:prstGeom prst="rect">
            <a:avLst/>
          </a:prstGeom>
        </p:spPr>
        <p:txBody>
          <a:bodyPr/>
          <a:lstStyle/>
          <a:p>
            <a:pPr algn="ctr">
              <a:defRPr/>
            </a:pPr>
            <a:r>
              <a:rPr lang="en-US" sz="2400" kern="0" dirty="0">
                <a:latin typeface="+mj-lt"/>
                <a:ea typeface="+mj-ea"/>
                <a:cs typeface="+mj-cs"/>
              </a:rPr>
              <a:t>Installations</a:t>
            </a:r>
          </a:p>
        </p:txBody>
      </p:sp>
      <p:sp>
        <p:nvSpPr>
          <p:cNvPr id="12" name="Text Box 8"/>
          <p:cNvSpPr txBox="1">
            <a:spLocks noChangeArrowheads="1"/>
          </p:cNvSpPr>
          <p:nvPr/>
        </p:nvSpPr>
        <p:spPr bwMode="auto">
          <a:xfrm>
            <a:off x="2400300" y="2057400"/>
            <a:ext cx="5105400" cy="3939540"/>
          </a:xfrm>
          <a:prstGeom prst="rect">
            <a:avLst/>
          </a:prstGeom>
          <a:noFill/>
          <a:ln w="9525">
            <a:noFill/>
            <a:miter lim="800000"/>
            <a:headEnd/>
            <a:tailEnd/>
          </a:ln>
        </p:spPr>
        <p:txBody>
          <a:bodyPr wrap="square">
            <a:spAutoFit/>
          </a:bodyPr>
          <a:lstStyle/>
          <a:p>
            <a:pPr algn="just">
              <a:spcBef>
                <a:spcPct val="50000"/>
              </a:spcBef>
            </a:pPr>
            <a:r>
              <a:rPr lang="en-US" dirty="0">
                <a:latin typeface="+mn-lt"/>
              </a:rPr>
              <a:t>Many different types of installations to adapt to where analysis is needed:</a:t>
            </a:r>
          </a:p>
          <a:p>
            <a:pPr marL="1714500" lvl="3" indent="-342900" algn="just">
              <a:spcBef>
                <a:spcPct val="50000"/>
              </a:spcBef>
              <a:buFont typeface="Arial" panose="020B0604020202020204" pitchFamily="34" charset="0"/>
              <a:buChar char="•"/>
            </a:pPr>
            <a:r>
              <a:rPr lang="en-US" dirty="0">
                <a:latin typeface="+mn-lt"/>
              </a:rPr>
              <a:t>Inline</a:t>
            </a:r>
          </a:p>
          <a:p>
            <a:pPr marL="1714500" lvl="3" indent="-342900" algn="just">
              <a:spcBef>
                <a:spcPct val="50000"/>
              </a:spcBef>
              <a:buFont typeface="Arial" panose="020B0604020202020204" pitchFamily="34" charset="0"/>
              <a:buChar char="•"/>
            </a:pPr>
            <a:r>
              <a:rPr lang="en-US" dirty="0">
                <a:latin typeface="+mn-lt"/>
              </a:rPr>
              <a:t>At-Line</a:t>
            </a:r>
          </a:p>
          <a:p>
            <a:pPr marL="1714500" lvl="3" indent="-342900" algn="just">
              <a:spcBef>
                <a:spcPct val="50000"/>
              </a:spcBef>
              <a:buFont typeface="Arial" panose="020B0604020202020204" pitchFamily="34" charset="0"/>
              <a:buChar char="•"/>
            </a:pPr>
            <a:r>
              <a:rPr lang="en-US" dirty="0">
                <a:latin typeface="+mn-lt"/>
              </a:rPr>
              <a:t>Skid</a:t>
            </a:r>
          </a:p>
          <a:p>
            <a:pPr marL="1714500" lvl="3" indent="-342900" algn="just">
              <a:spcBef>
                <a:spcPct val="50000"/>
              </a:spcBef>
              <a:buFont typeface="Arial" panose="020B0604020202020204" pitchFamily="34" charset="0"/>
              <a:buChar char="•"/>
            </a:pPr>
            <a:r>
              <a:rPr lang="en-US" dirty="0">
                <a:latin typeface="+mn-lt"/>
              </a:rPr>
              <a:t>Cart</a:t>
            </a:r>
          </a:p>
          <a:p>
            <a:pPr marL="1714500" lvl="3" indent="-342900" algn="just">
              <a:spcBef>
                <a:spcPct val="50000"/>
              </a:spcBef>
              <a:buFont typeface="Arial" panose="020B0604020202020204" pitchFamily="34" charset="0"/>
              <a:buChar char="•"/>
            </a:pPr>
            <a:r>
              <a:rPr lang="en-US" dirty="0">
                <a:latin typeface="+mn-lt"/>
              </a:rPr>
              <a:t>Portable</a:t>
            </a:r>
          </a:p>
          <a:p>
            <a:pPr marL="1714500" lvl="3" indent="-342900" algn="just">
              <a:spcBef>
                <a:spcPct val="50000"/>
              </a:spcBef>
              <a:buFont typeface="Arial" panose="020B0604020202020204" pitchFamily="34" charset="0"/>
              <a:buChar char="•"/>
            </a:pPr>
            <a:r>
              <a:rPr lang="en-US" dirty="0">
                <a:latin typeface="+mn-lt"/>
              </a:rPr>
              <a:t>Transportable</a:t>
            </a:r>
          </a:p>
          <a:p>
            <a:pPr marL="1714500" lvl="3" indent="-342900" algn="just">
              <a:spcBef>
                <a:spcPct val="50000"/>
              </a:spcBef>
              <a:buFont typeface="Arial" panose="020B0604020202020204" pitchFamily="34" charset="0"/>
              <a:buChar char="•"/>
            </a:pPr>
            <a:r>
              <a:rPr lang="en-US" dirty="0">
                <a:latin typeface="+mn-lt"/>
              </a:rPr>
              <a:t>Lab</a:t>
            </a:r>
          </a:p>
        </p:txBody>
      </p:sp>
    </p:spTree>
    <p:extLst>
      <p:ext uri="{BB962C8B-B14F-4D97-AF65-F5344CB8AC3E}">
        <p14:creationId xmlns:p14="http://schemas.microsoft.com/office/powerpoint/2010/main" val="2328379356"/>
      </p:ext>
    </p:extLst>
  </p:cSld>
  <p:clrMapOvr>
    <a:masterClrMapping/>
  </p:clrMapOvr>
  <p:transition>
    <p:zoom/>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26640</TotalTime>
  <Words>2296</Words>
  <Application>Microsoft Office PowerPoint</Application>
  <PresentationFormat>A4 Paper (210x297 mm)</PresentationFormat>
  <Paragraphs>287</Paragraphs>
  <Slides>29</Slides>
  <Notes>29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29</vt:i4>
      </vt:variant>
    </vt:vector>
  </HeadingPairs>
  <TitlesOfParts>
    <vt:vector size="32" baseType="lpstr">
      <vt:lpstr>Arial</vt:lpstr>
      <vt:lpstr>Tahoma</vt:lpstr>
      <vt:lpstr>Default Design</vt:lpstr>
      <vt:lpstr>PowerPoint Presentation</vt:lpstr>
      <vt:lpstr>Vision Based Particle Analysis Basic Principle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&amp;  Answers</vt:lpstr>
    </vt:vector>
  </TitlesOfParts>
  <Company>JM Canty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richb</dc:creator>
  <cp:lastModifiedBy>Ethan Schrodt</cp:lastModifiedBy>
  <cp:revision>382</cp:revision>
  <dcterms:created xsi:type="dcterms:W3CDTF">2008-08-07T20:56:52Z</dcterms:created>
  <dcterms:modified xsi:type="dcterms:W3CDTF">2024-04-30T20:59:03Z</dcterms:modified>
</cp:coreProperties>
</file>