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1819A-E36A-45D6-B6F1-2D0C2B9AECD0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9864F-3BF5-45C9-BFA7-BBCBB76CA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5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EC2E0-5A8C-4123-9CA4-3952C8A03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E3802A-D2C4-4AF2-9254-3D19CE116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B0F6F-B620-4166-888D-7E861C671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8AD2-6DE5-4287-8B27-39EABCA6E36D}" type="datetime1">
              <a:rPr lang="en-IE" smtClean="0"/>
              <a:t>31/10/2024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D03A8-5629-4F1D-86B3-88BEA69D5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TA12300-1008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FC837-A9B2-42B7-A96B-66A793C07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AA9C-74A4-45A5-9BF8-B9D3FFF81C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45316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D98D6-E005-46B8-AB3C-723A71553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B4C4E2-9520-4B24-9B97-1C91D585DE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23FCA-28C0-45FB-BEA3-F60891D79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D80F-FC8C-49CD-AA40-5E2CC9C4ECDE}" type="datetime1">
              <a:rPr lang="en-IE" smtClean="0"/>
              <a:t>31/10/2024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DA2ED-559D-479D-B2A9-387996BC6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TA12300-1008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46CE4-AA6C-47FE-9510-312B70E79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AA9C-74A4-45A5-9BF8-B9D3FFF81C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3063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B590CE-00A2-4437-B8EE-8FE1946D5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1B2DE2-258D-4FE2-9B05-9E685D6DF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6926B-637D-49BF-9668-B999C106D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6F169-C65A-4DCC-AC8B-FE7E45949FDC}" type="datetime1">
              <a:rPr lang="en-IE" smtClean="0"/>
              <a:t>31/10/2024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B567B-6AB7-4BD2-BB98-8E5ABE4F5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TA12300-1008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CF4C7-F573-4547-923E-8F1B23397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AA9C-74A4-45A5-9BF8-B9D3FFF81C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4004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E8345-DA86-4F5D-9037-96DA55FB1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612C9-7658-476F-B715-C2867E562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D7556-5FB5-4698-869F-BA626BE9B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CB3C-DAB6-49B6-A355-FEEF62B154EB}" type="datetime1">
              <a:rPr lang="en-IE" smtClean="0"/>
              <a:t>31/10/2024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71D37-4B66-4D45-9A76-CF80B6CA5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TA12300-1008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3C7B2-F6D8-4A47-AE6D-EE0388A77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AA9C-74A4-45A5-9BF8-B9D3FFF81C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16229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56532-02C8-4DE8-8678-DE521421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6F8C7-9A3F-489C-80E6-3E1B9852D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0C568-E142-4147-8551-9920A7904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DFC4-34BE-4B6C-927C-36B7388B2061}" type="datetime1">
              <a:rPr lang="en-IE" smtClean="0"/>
              <a:t>31/10/2024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AED57-C826-46CD-9DC8-AB495F4AF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TA12300-1008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52F9F-265B-4FCB-BC1D-19A4A003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AA9C-74A4-45A5-9BF8-B9D3FFF81C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0551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40E6E-D75D-4870-A298-72626A2C4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1C038-5404-47CE-898B-7D2E12E54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2D15E-2294-40E4-B9D2-BA0372230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F7BB00-AA2E-453A-BE0E-F917F5A6C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DC2A5-59E9-47DA-81BE-0C50F91E96C1}" type="datetime1">
              <a:rPr lang="en-IE" smtClean="0"/>
              <a:t>31/10/2024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250A08-228D-4464-AABF-F959B15AA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TA12300-1008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4C2CD-B605-464C-97AA-C3A1EFB32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AA9C-74A4-45A5-9BF8-B9D3FFF81C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43158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58714-2ACF-4154-93B8-059CDDFD5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B58DA-D74D-495D-A11C-48834DEC4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82675B-A75E-4672-AEA6-6436C62FA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70F91E-7DA6-4796-98D4-61846A28D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3B7DFD-354B-40BB-B1C4-4D413EA55A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A816A9-8EEA-45A0-8832-EF8F83D37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0CD3-8F5D-442C-B307-3910247ACC03}" type="datetime1">
              <a:rPr lang="en-IE" smtClean="0"/>
              <a:t>31/10/2024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3AD3E6-B2A5-4E32-AF34-60C4DFE0F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TA12300-1008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8F63C8-F790-4EB5-9BFE-901C40282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AA9C-74A4-45A5-9BF8-B9D3FFF81C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6590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6F31C-7910-4E48-824B-C3874FED1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A6971-1606-454F-B4DD-89C3C496B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CC8F-79AF-4DAE-9C29-24E037E05DD1}" type="datetime1">
              <a:rPr lang="en-IE" smtClean="0"/>
              <a:t>31/10/2024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45A6FB-2D4F-412A-BB23-F7D1D8C70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TA12300-1008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3A57F-EAF5-4677-888A-322D07B3B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AA9C-74A4-45A5-9BF8-B9D3FFF81C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53021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4D05B-2954-4CCC-885A-69667F16F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784D-8E30-48C1-AFE0-F8A669F2A901}" type="datetime1">
              <a:rPr lang="en-IE" smtClean="0"/>
              <a:t>31/10/2024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158806-BFCC-4C0C-941C-1722CA093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TA12300-1008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7DE425-BAB3-4B6D-AFB4-57FD022B4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AA9C-74A4-45A5-9BF8-B9D3FFF81C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43978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3251B-22D2-4FE7-A741-6B878A46A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31718-1E5F-481D-85B9-E712D2733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30D5B7-4AB5-4536-A2AC-6BE9FEF22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B6A6F-53A1-4B7D-A298-F26A8F813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CA2C4-2403-4EAA-A6D5-E2DE2C9CB5A6}" type="datetime1">
              <a:rPr lang="en-IE" smtClean="0"/>
              <a:t>31/10/2024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9D562-6D1C-44D8-AB41-0FC618D34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TA12300-1008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29A18-4BBC-4D79-8382-BFA5B004D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AA9C-74A4-45A5-9BF8-B9D3FFF81C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3387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F336C-1173-414A-A0FE-55DAC6777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C66C69-C397-4609-8107-AA183C578D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C7AD4B-9598-40C1-B962-78B93867B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AA3F8A-B70D-4A37-8865-2B9C5A2A9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A432-AD75-4F83-920B-2209759CD85D}" type="datetime1">
              <a:rPr lang="en-IE" smtClean="0"/>
              <a:t>31/10/2024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2747B-2362-4CF3-9C8B-C71B766F0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TA12300-1008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9257B-AF67-46F5-9C0B-AA5840568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AA9C-74A4-45A5-9BF8-B9D3FFF81C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31472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FFBED7-C201-4ECE-A22B-1AC0E145B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C5ECA-53E9-4DC2-B7D3-5F756455C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85803-E66D-42AF-B89B-D2BBBA0C3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930C2-0003-46E7-A9D6-DAE5567FD44C}" type="datetime1">
              <a:rPr lang="en-IE" smtClean="0"/>
              <a:t>31/10/2024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2C6BF-F379-4215-AFCA-0C8D9FCC0D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E"/>
              <a:t>TA12300-1008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57D70-2577-4340-9A60-F41C1A519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EAA9C-74A4-45A5-9BF8-B9D3FFF81C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4246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CH3hOxyL5E" TargetMode="External"/><Relationship Id="rId2" Type="http://schemas.openxmlformats.org/officeDocument/2006/relationships/hyperlink" Target="https://www.iso.org/standard/3564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hyperlink" Target="https://www.astm.org/d8072-17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C00785-94B0-94E9-F318-8C3867E76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180482"/>
            <a:ext cx="4114800" cy="365125"/>
          </a:xfrm>
        </p:spPr>
        <p:txBody>
          <a:bodyPr/>
          <a:lstStyle/>
          <a:p>
            <a:pPr algn="r"/>
            <a:r>
              <a:rPr lang="en-IE" sz="1050" dirty="0">
                <a:solidFill>
                  <a:schemeClr val="tx1"/>
                </a:solidFill>
              </a:rPr>
              <a:t>TA12500-1091_R0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0FD86D-03B0-D50A-6E49-6415695755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40196"/>
            <a:ext cx="9144000" cy="1193752"/>
          </a:xfrm>
        </p:spPr>
        <p:txBody>
          <a:bodyPr/>
          <a:lstStyle/>
          <a:p>
            <a:r>
              <a:rPr lang="en-US" dirty="0"/>
              <a:t>Particle Analysis in Biotech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C0CE71-495A-71FF-CF86-A37A3EA34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92" y="3162611"/>
            <a:ext cx="3968416" cy="2645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9969D8-DEC2-48EE-43AA-2491E7F7A8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686" y="3149669"/>
            <a:ext cx="2664001" cy="2658553"/>
          </a:xfrm>
          <a:prstGeom prst="rect">
            <a:avLst/>
          </a:prstGeom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8E81F122-1CAD-6FCD-89FF-2ABF14729B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33840" y="318034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DC4FE3-C079-7377-ABB8-C30568B5D1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616" y="3153415"/>
            <a:ext cx="2654807" cy="265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48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AF96128-964B-DB27-0A4A-6348A69B77F9}"/>
              </a:ext>
            </a:extLst>
          </p:cNvPr>
          <p:cNvSpPr txBox="1"/>
          <p:nvPr/>
        </p:nvSpPr>
        <p:spPr>
          <a:xfrm>
            <a:off x="1" y="11049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Agenda: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A11663-70DB-3EE4-51E9-100F215D7B71}"/>
              </a:ext>
            </a:extLst>
          </p:cNvPr>
          <p:cNvSpPr txBox="1"/>
          <p:nvPr/>
        </p:nvSpPr>
        <p:spPr>
          <a:xfrm>
            <a:off x="1009650" y="1800225"/>
            <a:ext cx="57245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Particle Analysis Measurements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Where is Particle Analysis Used?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Technologies Used for Particle Analysis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Contamination Detection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Reporting Methods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Path Forward for SUB’s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64A735-79CA-E5E0-B542-7E8C5158A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848" y="2017295"/>
            <a:ext cx="4016542" cy="401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5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AF96128-964B-DB27-0A4A-6348A69B77F9}"/>
              </a:ext>
            </a:extLst>
          </p:cNvPr>
          <p:cNvSpPr txBox="1"/>
          <p:nvPr/>
        </p:nvSpPr>
        <p:spPr>
          <a:xfrm>
            <a:off x="1" y="11049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Particle Analysis Measurements: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699DB8E-CB73-8FB4-FADC-ABCE035246F6}"/>
              </a:ext>
            </a:extLst>
          </p:cNvPr>
          <p:cNvSpPr txBox="1">
            <a:spLocks/>
          </p:cNvSpPr>
          <p:nvPr/>
        </p:nvSpPr>
        <p:spPr>
          <a:xfrm>
            <a:off x="788987" y="2212687"/>
            <a:ext cx="5157787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PARTICLE COUNT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3162FDDB-983C-9BDB-1409-3785A04D5E7A}"/>
              </a:ext>
            </a:extLst>
          </p:cNvPr>
          <p:cNvSpPr txBox="1">
            <a:spLocks/>
          </p:cNvSpPr>
          <p:nvPr/>
        </p:nvSpPr>
        <p:spPr>
          <a:xfrm>
            <a:off x="839788" y="2676525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Measures the approximate size of particles and counts them in broad ranged fixed bin sizes. The purpose is to measure the significance of Particle contamination . The count is based on a count per ml (milliliter) of fluid. The count is reported for each bin based on ASTM D8072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C1990D2C-459A-73B6-008E-06A7F670B59D}"/>
              </a:ext>
            </a:extLst>
          </p:cNvPr>
          <p:cNvSpPr txBox="1">
            <a:spLocks/>
          </p:cNvSpPr>
          <p:nvPr/>
        </p:nvSpPr>
        <p:spPr>
          <a:xfrm>
            <a:off x="6639718" y="2212687"/>
            <a:ext cx="4502943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PARTICLE SIZE DISTRIBUTION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B2FE8D1F-1BB2-8FB8-554B-9A3A7ABB4208}"/>
              </a:ext>
            </a:extLst>
          </p:cNvPr>
          <p:cNvSpPr txBox="1">
            <a:spLocks/>
          </p:cNvSpPr>
          <p:nvPr/>
        </p:nvSpPr>
        <p:spPr>
          <a:xfrm>
            <a:off x="6172200" y="2676525"/>
            <a:ext cx="5183188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Used to accurately measure the size of particles in liquid or as dry solids with no regard to the concentration of particles. A continuous distribution is plotted by volume or by population (count). A volumetric plot is used when large particle detection and control is needed. A population distribution by count is used to highlight small particles.</a:t>
            </a:r>
          </a:p>
        </p:txBody>
      </p:sp>
    </p:spTree>
    <p:extLst>
      <p:ext uri="{BB962C8B-B14F-4D97-AF65-F5344CB8AC3E}">
        <p14:creationId xmlns:p14="http://schemas.microsoft.com/office/powerpoint/2010/main" val="4019113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AF96128-964B-DB27-0A4A-6348A69B77F9}"/>
              </a:ext>
            </a:extLst>
          </p:cNvPr>
          <p:cNvSpPr txBox="1"/>
          <p:nvPr/>
        </p:nvSpPr>
        <p:spPr>
          <a:xfrm>
            <a:off x="1" y="11049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Where is Particle Analysis Used?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699DB8E-CB73-8FB4-FADC-ABCE035246F6}"/>
              </a:ext>
            </a:extLst>
          </p:cNvPr>
          <p:cNvSpPr txBox="1">
            <a:spLocks/>
          </p:cNvSpPr>
          <p:nvPr/>
        </p:nvSpPr>
        <p:spPr>
          <a:xfrm>
            <a:off x="446095" y="2056272"/>
            <a:ext cx="2940804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/>
              <a:t>PARTICLE COUNT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C1990D2C-459A-73B6-008E-06A7F670B59D}"/>
              </a:ext>
            </a:extLst>
          </p:cNvPr>
          <p:cNvSpPr txBox="1">
            <a:spLocks/>
          </p:cNvSpPr>
          <p:nvPr/>
        </p:nvSpPr>
        <p:spPr>
          <a:xfrm>
            <a:off x="4179259" y="2056272"/>
            <a:ext cx="4502943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PARTICLE SIZE DISTRIBUTION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75A7C6B0-BDFD-F982-9969-11570A1615D7}"/>
              </a:ext>
            </a:extLst>
          </p:cNvPr>
          <p:cNvSpPr txBox="1">
            <a:spLocks/>
          </p:cNvSpPr>
          <p:nvPr/>
        </p:nvSpPr>
        <p:spPr>
          <a:xfrm>
            <a:off x="465768" y="2580887"/>
            <a:ext cx="3509168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Measure contamination</a:t>
            </a:r>
          </a:p>
          <a:p>
            <a:r>
              <a:rPr lang="en-US" sz="2400" dirty="0"/>
              <a:t>Pharma &amp; Biotech</a:t>
            </a:r>
          </a:p>
          <a:p>
            <a:r>
              <a:rPr lang="en-US" sz="2400" dirty="0"/>
              <a:t>Fuels</a:t>
            </a:r>
          </a:p>
          <a:p>
            <a:r>
              <a:rPr lang="en-US" sz="2400" dirty="0"/>
              <a:t>Lube Oils</a:t>
            </a:r>
          </a:p>
          <a:p>
            <a:r>
              <a:rPr lang="en-US" sz="2400" dirty="0"/>
              <a:t>Hydraulic Oil</a:t>
            </a:r>
          </a:p>
          <a:p>
            <a:r>
              <a:rPr lang="en-US" sz="2400" dirty="0"/>
              <a:t>Water</a:t>
            </a:r>
          </a:p>
          <a:p>
            <a:r>
              <a:rPr lang="en-US" sz="2400" dirty="0"/>
              <a:t>Edible Oils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8C52D7-3719-AB02-9676-7DB48692DA0C}"/>
              </a:ext>
            </a:extLst>
          </p:cNvPr>
          <p:cNvSpPr txBox="1">
            <a:spLocks/>
          </p:cNvSpPr>
          <p:nvPr/>
        </p:nvSpPr>
        <p:spPr>
          <a:xfrm>
            <a:off x="4198871" y="2629015"/>
            <a:ext cx="3429000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Pharma drug products</a:t>
            </a:r>
          </a:p>
          <a:p>
            <a:r>
              <a:rPr lang="en-US" sz="2400" dirty="0"/>
              <a:t>Biotech cell analysis</a:t>
            </a:r>
          </a:p>
          <a:p>
            <a:r>
              <a:rPr lang="en-US" sz="2400" dirty="0"/>
              <a:t>Milling</a:t>
            </a:r>
          </a:p>
          <a:p>
            <a:r>
              <a:rPr lang="en-US" sz="2400" dirty="0"/>
              <a:t>Crystallization</a:t>
            </a:r>
          </a:p>
          <a:p>
            <a:r>
              <a:rPr lang="en-US" sz="2400" dirty="0"/>
              <a:t>Chemical</a:t>
            </a:r>
          </a:p>
          <a:p>
            <a:r>
              <a:rPr lang="en-US" sz="2400" dirty="0"/>
              <a:t>Food</a:t>
            </a:r>
          </a:p>
          <a:p>
            <a:r>
              <a:rPr lang="en-US" sz="2400" dirty="0"/>
              <a:t>Oil &amp; Gas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B28E75-01E5-F960-C268-5FD873317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65" y="2158544"/>
            <a:ext cx="3134909" cy="19910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6B1C83-87E0-83A4-B7D2-60F1193DC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902" y="3847129"/>
            <a:ext cx="2925395" cy="24664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EE91AA-E12B-120D-3FDD-DB5EF1B696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344" y="4153798"/>
            <a:ext cx="3103733" cy="16844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70453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AF96128-964B-DB27-0A4A-6348A69B77F9}"/>
              </a:ext>
            </a:extLst>
          </p:cNvPr>
          <p:cNvSpPr txBox="1"/>
          <p:nvPr/>
        </p:nvSpPr>
        <p:spPr>
          <a:xfrm>
            <a:off x="1" y="11049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Technologies Used for Particle Analysis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0E5A514-F9BB-3389-C5D4-FED596F64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145215"/>
              </p:ext>
            </p:extLst>
          </p:nvPr>
        </p:nvGraphicFramePr>
        <p:xfrm>
          <a:off x="509984" y="1836995"/>
          <a:ext cx="11172032" cy="430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8073">
                  <a:extLst>
                    <a:ext uri="{9D8B030D-6E8A-4147-A177-3AD203B41FA5}">
                      <a16:colId xmlns:a16="http://schemas.microsoft.com/office/drawing/2014/main" val="2316713861"/>
                    </a:ext>
                  </a:extLst>
                </a:gridCol>
                <a:gridCol w="2336959">
                  <a:extLst>
                    <a:ext uri="{9D8B030D-6E8A-4147-A177-3AD203B41FA5}">
                      <a16:colId xmlns:a16="http://schemas.microsoft.com/office/drawing/2014/main" val="3270124528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1845010057"/>
                    </a:ext>
                  </a:extLst>
                </a:gridCol>
                <a:gridCol w="1762125">
                  <a:extLst>
                    <a:ext uri="{9D8B030D-6E8A-4147-A177-3AD203B41FA5}">
                      <a16:colId xmlns:a16="http://schemas.microsoft.com/office/drawing/2014/main" val="485270710"/>
                    </a:ext>
                  </a:extLst>
                </a:gridCol>
                <a:gridCol w="2162175">
                  <a:extLst>
                    <a:ext uri="{9D8B030D-6E8A-4147-A177-3AD203B41FA5}">
                      <a16:colId xmlns:a16="http://schemas.microsoft.com/office/drawing/2014/main" val="23022709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Technology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Particle Concentration (Count/mL)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Particle Size Distribution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Shape Analysis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Lab/Online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070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Dynamic Imaging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Independent but concurrent measurements for solids, droplets, and bubbles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2-Dimensional Measurements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Lab Or Online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315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Static Microscopy Filter Pad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Sensitive to pad color.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(Ex: Hard to see white particles on a white pad.)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Doesn’t pick up clear particles well.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Limited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Lab Only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726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Laser Light Obscuration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Bubble and droplet interference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1-Dimensional Measurement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Lab Only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652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Laser Diffraction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Bubble and droplet interference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1-Dimensional Measurement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Lab Only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728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Sieves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1-Dimensional Measurement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Lab Only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561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Millipore Filter Pad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% Solids only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Lab Only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577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471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AF96128-964B-DB27-0A4A-6348A69B77F9}"/>
              </a:ext>
            </a:extLst>
          </p:cNvPr>
          <p:cNvSpPr txBox="1"/>
          <p:nvPr/>
        </p:nvSpPr>
        <p:spPr>
          <a:xfrm>
            <a:off x="1" y="11049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Contamination Detection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F7987E9A-FEA0-13EB-87FF-74C37B5E038A}"/>
              </a:ext>
            </a:extLst>
          </p:cNvPr>
          <p:cNvSpPr txBox="1">
            <a:spLocks/>
          </p:cNvSpPr>
          <p:nvPr/>
        </p:nvSpPr>
        <p:spPr>
          <a:xfrm>
            <a:off x="5747085" y="2676524"/>
            <a:ext cx="5157787" cy="29362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Particle count is the best way to measure and control particle contamination in a Biotech product.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Each product category will have its own preparation method, test procedure, and contamination level.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D583EC-46E7-EFDF-14E8-5EBA438C2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937" y="2174708"/>
            <a:ext cx="3732798" cy="373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10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AF96128-964B-DB27-0A4A-6348A69B77F9}"/>
              </a:ext>
            </a:extLst>
          </p:cNvPr>
          <p:cNvSpPr txBox="1"/>
          <p:nvPr/>
        </p:nvSpPr>
        <p:spPr>
          <a:xfrm>
            <a:off x="1" y="11049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Particle Contamination Reporting Methods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F7987E9A-FEA0-13EB-87FF-74C37B5E038A}"/>
              </a:ext>
            </a:extLst>
          </p:cNvPr>
          <p:cNvSpPr txBox="1">
            <a:spLocks/>
          </p:cNvSpPr>
          <p:nvPr/>
        </p:nvSpPr>
        <p:spPr>
          <a:xfrm>
            <a:off x="421105" y="2117055"/>
            <a:ext cx="7493919" cy="380849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Most commonly used scales used for particle counting are based on Renard Preferred number series</a:t>
            </a:r>
          </a:p>
          <a:p>
            <a:r>
              <a:rPr lang="en-US" sz="2400" dirty="0"/>
              <a:t>ISO 3 preferred numbers  </a:t>
            </a:r>
            <a:r>
              <a:rPr lang="en-US" sz="2400" dirty="0">
                <a:hlinkClick r:id="rId2"/>
              </a:rPr>
              <a:t>https://www.iso.org/standard/3564.html</a:t>
            </a:r>
            <a:endParaRPr lang="en-US" sz="2400" dirty="0"/>
          </a:p>
          <a:p>
            <a:r>
              <a:rPr lang="en-US" sz="2400" dirty="0">
                <a:hlinkClick r:id="rId3"/>
              </a:rPr>
              <a:t>https://www.youtube.com/watch?v=wCH3hOxyL5E</a:t>
            </a:r>
            <a:endParaRPr lang="en-US" sz="2400" dirty="0"/>
          </a:p>
          <a:p>
            <a:r>
              <a:rPr lang="en-US" sz="2400" dirty="0"/>
              <a:t>This was then defined further as ISO 4406 as a 3 digit code.</a:t>
            </a:r>
          </a:p>
          <a:p>
            <a:r>
              <a:rPr lang="en-US" sz="2400" dirty="0"/>
              <a:t>USP 1788</a:t>
            </a:r>
          </a:p>
          <a:p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ASTM E3060-16  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Dynamic flow imaging of sub-visible particles in biopharma</a:t>
            </a:r>
            <a:endParaRPr lang="en-US" sz="2400" dirty="0"/>
          </a:p>
          <a:p>
            <a:r>
              <a:rPr lang="en-US" sz="2400" dirty="0"/>
              <a:t>The recommended path for BIOTECH AND PHARMA is the expansion by CANTY of this in ASTM 8072 </a:t>
            </a:r>
            <a:r>
              <a:rPr lang="en-US" sz="2400" dirty="0">
                <a:hlinkClick r:id="rId4"/>
              </a:rPr>
              <a:t>https://www.astm.org/d8072-17.html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6BDBEE-37FA-E548-2A31-A8BD078B7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8412" y="1930565"/>
            <a:ext cx="299085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09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AF96128-964B-DB27-0A4A-6348A69B77F9}"/>
              </a:ext>
            </a:extLst>
          </p:cNvPr>
          <p:cNvSpPr txBox="1"/>
          <p:nvPr/>
        </p:nvSpPr>
        <p:spPr>
          <a:xfrm>
            <a:off x="1" y="11049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Path Forward for Single Use Bioreactors (SUB’s)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F7987E9A-FEA0-13EB-87FF-74C37B5E038A}"/>
              </a:ext>
            </a:extLst>
          </p:cNvPr>
          <p:cNvSpPr txBox="1">
            <a:spLocks/>
          </p:cNvSpPr>
          <p:nvPr/>
        </p:nvSpPr>
        <p:spPr>
          <a:xfrm>
            <a:off x="513953" y="2089811"/>
            <a:ext cx="7493919" cy="3808497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The industry needs to set limits on acceptable levels of particle contamination. To determine these levels, Canty would propose the following test: </a:t>
            </a:r>
          </a:p>
          <a:p>
            <a:r>
              <a:rPr lang="en-US" sz="2400" dirty="0"/>
              <a:t>Fill sample bags with 50% water filtered with .2 micron filter.</a:t>
            </a:r>
          </a:p>
          <a:p>
            <a:r>
              <a:rPr lang="en-US" sz="2400" dirty="0"/>
              <a:t>Push on 4 sides of the bag 90 degrees apart at the liquid level line and push in 20% of diameter 5 times on each side . Each side should be pushed once then move 90 degrees and repeat. </a:t>
            </a:r>
          </a:p>
          <a:p>
            <a:r>
              <a:rPr lang="en-US" sz="2400" dirty="0"/>
              <a:t>Connect the drain valve to the Dynamic Imaging Particle Analyzer and gravity flow the entire contents through the analyzer . Report the D8072 value every minute of the process until empty.</a:t>
            </a:r>
          </a:p>
          <a:p>
            <a:pPr marL="0" indent="0">
              <a:buNone/>
            </a:pPr>
            <a:r>
              <a:rPr lang="en-US" sz="2400" dirty="0"/>
              <a:t>The base line limits will be developed after 20 bags are checked at random, and will be set at double the avg count of particles over those </a:t>
            </a:r>
            <a:r>
              <a:rPr lang="en-US" sz="2400"/>
              <a:t>20 bags. 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A322CD-7630-96EA-0181-EB692973E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001" y="2092992"/>
            <a:ext cx="2754320" cy="40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61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12500-1058 rev1" id="{2B9281B9-008C-4367-9061-5BC4DF573F0E}" vid="{5955758D-EAAE-4CCB-8701-DC129AFF06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TA12500-1058</Template>
  <TotalTime>371</TotalTime>
  <Words>612</Words>
  <Application>Microsoft Office PowerPoint</Application>
  <PresentationFormat>Widescreen</PresentationFormat>
  <Paragraphs>90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Particle Analysis in Biotech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Ethan Schrodt</dc:creator>
  <cp:lastModifiedBy>Colleen Dressel</cp:lastModifiedBy>
  <cp:revision>7</cp:revision>
  <dcterms:created xsi:type="dcterms:W3CDTF">2024-07-08T16:26:57Z</dcterms:created>
  <dcterms:modified xsi:type="dcterms:W3CDTF">2024-10-31T16:20:43Z</dcterms:modified>
</cp:coreProperties>
</file>